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61"/>
  </p:notesMasterIdLst>
  <p:handoutMasterIdLst>
    <p:handoutMasterId r:id="rId62"/>
  </p:handoutMasterIdLst>
  <p:sldIdLst>
    <p:sldId id="267" r:id="rId3"/>
    <p:sldId id="296" r:id="rId4"/>
    <p:sldId id="288" r:id="rId5"/>
    <p:sldId id="289" r:id="rId6"/>
    <p:sldId id="290" r:id="rId7"/>
    <p:sldId id="328" r:id="rId8"/>
    <p:sldId id="354" r:id="rId9"/>
    <p:sldId id="291" r:id="rId10"/>
    <p:sldId id="355" r:id="rId11"/>
    <p:sldId id="353" r:id="rId12"/>
    <p:sldId id="295" r:id="rId13"/>
    <p:sldId id="298" r:id="rId14"/>
    <p:sldId id="292" r:id="rId15"/>
    <p:sldId id="299" r:id="rId16"/>
    <p:sldId id="301" r:id="rId17"/>
    <p:sldId id="327" r:id="rId18"/>
    <p:sldId id="325" r:id="rId19"/>
    <p:sldId id="330" r:id="rId20"/>
    <p:sldId id="331" r:id="rId21"/>
    <p:sldId id="333" r:id="rId22"/>
    <p:sldId id="335" r:id="rId23"/>
    <p:sldId id="324" r:id="rId24"/>
    <p:sldId id="336" r:id="rId25"/>
    <p:sldId id="337" r:id="rId26"/>
    <p:sldId id="338" r:id="rId27"/>
    <p:sldId id="342" r:id="rId28"/>
    <p:sldId id="341" r:id="rId29"/>
    <p:sldId id="344" r:id="rId30"/>
    <p:sldId id="326" r:id="rId31"/>
    <p:sldId id="345" r:id="rId32"/>
    <p:sldId id="351" r:id="rId33"/>
    <p:sldId id="352" r:id="rId34"/>
    <p:sldId id="359" r:id="rId35"/>
    <p:sldId id="360" r:id="rId36"/>
    <p:sldId id="356" r:id="rId37"/>
    <p:sldId id="272" r:id="rId38"/>
    <p:sldId id="358" r:id="rId39"/>
    <p:sldId id="365" r:id="rId40"/>
    <p:sldId id="293" r:id="rId41"/>
    <p:sldId id="300" r:id="rId42"/>
    <p:sldId id="305" r:id="rId43"/>
    <p:sldId id="306" r:id="rId44"/>
    <p:sldId id="361" r:id="rId45"/>
    <p:sldId id="347" r:id="rId46"/>
    <p:sldId id="307" r:id="rId47"/>
    <p:sldId id="309" r:id="rId48"/>
    <p:sldId id="348" r:id="rId49"/>
    <p:sldId id="311" r:id="rId50"/>
    <p:sldId id="310" r:id="rId51"/>
    <p:sldId id="316" r:id="rId52"/>
    <p:sldId id="363" r:id="rId53"/>
    <p:sldId id="346" r:id="rId54"/>
    <p:sldId id="362" r:id="rId55"/>
    <p:sldId id="343" r:id="rId56"/>
    <p:sldId id="302" r:id="rId57"/>
    <p:sldId id="303" r:id="rId58"/>
    <p:sldId id="364" r:id="rId59"/>
    <p:sldId id="297" r:id="rId60"/>
  </p:sldIdLst>
  <p:sldSz cx="12192000" cy="6858000"/>
  <p:notesSz cx="6858000" cy="9144000"/>
  <p:embeddedFontLst>
    <p:embeddedFont>
      <p:font typeface="Bangers" panose="020B0604020202020204" charset="0"/>
      <p:regular r:id="rId63"/>
    </p:embeddedFont>
    <p:embeddedFont>
      <p:font typeface="Barlow Condensed" panose="00000506000000000000" pitchFamily="2" charset="0"/>
      <p:regular r:id="rId64"/>
      <p:bold r:id="rId65"/>
      <p:italic r:id="rId66"/>
      <p:boldItalic r:id="rId67"/>
    </p:embeddedFont>
    <p:embeddedFont>
      <p:font typeface="Barlow Condensed Bold" panose="00000806000000000000" pitchFamily="2" charset="0"/>
      <p:bold r:id="rId68"/>
    </p:embeddedFont>
    <p:embeddedFont>
      <p:font typeface="Cambria Math" panose="02040503050406030204" pitchFamily="18" charset="0"/>
      <p:regular r:id="rId69"/>
    </p:embeddedFont>
    <p:embeddedFont>
      <p:font typeface="Lato" panose="020F0502020204030203" pitchFamily="34" charset="0"/>
      <p:regular r:id="rId70"/>
      <p:bold r:id="rId71"/>
      <p:italic r:id="rId72"/>
      <p:boldItalic r:id="rId73"/>
    </p:embeddedFont>
    <p:embeddedFont>
      <p:font typeface="Lucida Console" panose="020B0609040504020204" pitchFamily="49" charset="0"/>
      <p:regular r:id="rId74"/>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F3EE800-107D-237E-A47F-AE935FB83C90}" name="Breverman, Avital L CIV USARMY CEIWR (USA)" initials="AB" userId="S::Avital.L.Breverman@usace.army.mil::36c699f1-d6ca-4852-84a1-97465aacc85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B29DB"/>
    <a:srgbClr val="4E9DC8"/>
    <a:srgbClr val="008000"/>
    <a:srgbClr val="E296E4"/>
    <a:srgbClr val="FFFF99"/>
    <a:srgbClr val="000000"/>
    <a:srgbClr val="80BDD9"/>
    <a:srgbClr val="708D9C"/>
    <a:srgbClr val="8497B0"/>
    <a:srgbClr val="0909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878" autoAdjust="0"/>
    <p:restoredTop sz="82095" autoAdjust="0"/>
  </p:normalViewPr>
  <p:slideViewPr>
    <p:cSldViewPr snapToGrid="0">
      <p:cViewPr varScale="1">
        <p:scale>
          <a:sx n="78" d="100"/>
          <a:sy n="78" d="100"/>
        </p:scale>
        <p:origin x="149" y="67"/>
      </p:cViewPr>
      <p:guideLst>
        <p:guide orient="horz" pos="1440"/>
        <p:guide pos="19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1.fntdata"/><Relationship Id="rId68" Type="http://schemas.openxmlformats.org/officeDocument/2006/relationships/font" Target="fonts/font6.fntdata"/><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font" Target="fonts/font4.fntdata"/><Relationship Id="rId74" Type="http://schemas.openxmlformats.org/officeDocument/2006/relationships/font" Target="fonts/font12.fntdata"/><Relationship Id="rId79" Type="http://schemas.microsoft.com/office/2018/10/relationships/authors" Target="authors.xml"/><Relationship Id="rId5" Type="http://schemas.openxmlformats.org/officeDocument/2006/relationships/slide" Target="slides/slide3.xml"/><Relationship Id="rId61"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font" Target="fonts/font2.fntdata"/><Relationship Id="rId69" Type="http://schemas.openxmlformats.org/officeDocument/2006/relationships/font" Target="fonts/font7.fntdata"/><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0.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font" Target="fonts/font5.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handoutMaster" Target="handoutMasters/handoutMaster1.xml"/><Relationship Id="rId70" Type="http://schemas.openxmlformats.org/officeDocument/2006/relationships/font" Target="fonts/font8.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font" Target="fonts/font3.fntdata"/><Relationship Id="rId73" Type="http://schemas.openxmlformats.org/officeDocument/2006/relationships/font" Target="fonts/font11.fntdata"/><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font" Target="fonts/font9.fntdata"/><Relationship Id="rId2" Type="http://schemas.openxmlformats.org/officeDocument/2006/relationships/slideMaster" Target="slideMasters/slideMaster2.xml"/><Relationship Id="rId29"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4/29/2026</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4/29/2026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1</a:t>
            </a:fld>
            <a:endParaRPr lang="en-US"/>
          </a:p>
        </p:txBody>
      </p:sp>
    </p:spTree>
    <p:extLst>
      <p:ext uri="{BB962C8B-B14F-4D97-AF65-F5344CB8AC3E}">
        <p14:creationId xmlns:p14="http://schemas.microsoft.com/office/powerpoint/2010/main" val="33997129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Engineer Manual 1110-2-1415 Hydrologic Frequency Analysis</a:t>
            </a:r>
          </a:p>
          <a:p>
            <a:pPr marL="171450" indent="-171450">
              <a:buFont typeface="Arial" panose="020B0604020202020204" pitchFamily="34" charset="0"/>
              <a:buChar char="•"/>
            </a:pPr>
            <a:r>
              <a:rPr lang="en-US" dirty="0"/>
              <a:t>2 pages on coincident frequency</a:t>
            </a:r>
          </a:p>
          <a:p>
            <a:pPr marL="171450" indent="-171450">
              <a:buFont typeface="Arial" panose="020B0604020202020204" pitchFamily="34" charset="0"/>
              <a:buChar char="•"/>
            </a:pPr>
            <a:r>
              <a:rPr lang="en-US" dirty="0"/>
              <a:t>Better explanation in EM 111-2-1413</a:t>
            </a:r>
          </a:p>
          <a:p>
            <a:pPr marL="171450" indent="-171450">
              <a:buFont typeface="Arial" panose="020B0604020202020204" pitchFamily="34" charset="0"/>
              <a:buChar char="•"/>
            </a:pPr>
            <a:r>
              <a:rPr lang="en-US" dirty="0"/>
              <a:t>This is current USACE guidance.</a:t>
            </a:r>
          </a:p>
          <a:p>
            <a:pPr marL="171450" indent="-171450">
              <a:buFont typeface="Arial" panose="020B0604020202020204" pitchFamily="34" charset="0"/>
              <a:buChar char="•"/>
            </a:pPr>
            <a:r>
              <a:rPr lang="en-US" dirty="0"/>
              <a:t>We are working to update 1415, since it has not been updated in ~33 years and our statistical modeling procedures have advanced since then. We’ve learned a lot in the last 3 decades!</a:t>
            </a:r>
          </a:p>
        </p:txBody>
      </p:sp>
      <p:sp>
        <p:nvSpPr>
          <p:cNvPr id="4" name="Slide Number Placeholder 3"/>
          <p:cNvSpPr>
            <a:spLocks noGrp="1"/>
          </p:cNvSpPr>
          <p:nvPr>
            <p:ph type="sldNum" sz="quarter" idx="5"/>
          </p:nvPr>
        </p:nvSpPr>
        <p:spPr/>
        <p:txBody>
          <a:bodyPr/>
          <a:lstStyle/>
          <a:p>
            <a:fld id="{E95099D0-06EA-45D2-AC2D-72F4C0815C2E}" type="slidenum">
              <a:rPr lang="en-US" smtClean="0"/>
              <a:t>14</a:t>
            </a:fld>
            <a:endParaRPr lang="en-US"/>
          </a:p>
        </p:txBody>
      </p:sp>
    </p:spTree>
    <p:extLst>
      <p:ext uri="{BB962C8B-B14F-4D97-AF65-F5344CB8AC3E}">
        <p14:creationId xmlns:p14="http://schemas.microsoft.com/office/powerpoint/2010/main" val="1208999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performing a coincident frequency analysis, we need to consider two things:</a:t>
            </a:r>
          </a:p>
          <a:p>
            <a:pPr marL="171450" indent="-171450">
              <a:buFont typeface="Arial" panose="020B0604020202020204" pitchFamily="34" charset="0"/>
              <a:buChar char="•"/>
            </a:pPr>
            <a:r>
              <a:rPr lang="en-US" dirty="0"/>
              <a:t>Correlation</a:t>
            </a:r>
          </a:p>
          <a:p>
            <a:pPr marL="171450" indent="-171450">
              <a:buFont typeface="Arial" panose="020B0604020202020204" pitchFamily="34" charset="0"/>
              <a:buChar char="•"/>
            </a:pPr>
            <a:r>
              <a:rPr lang="en-US" dirty="0"/>
              <a:t>Coincidence</a:t>
            </a:r>
          </a:p>
        </p:txBody>
      </p:sp>
      <p:sp>
        <p:nvSpPr>
          <p:cNvPr id="4" name="Slide Number Placeholder 3"/>
          <p:cNvSpPr>
            <a:spLocks noGrp="1"/>
          </p:cNvSpPr>
          <p:nvPr>
            <p:ph type="sldNum" sz="quarter" idx="5"/>
          </p:nvPr>
        </p:nvSpPr>
        <p:spPr/>
        <p:txBody>
          <a:bodyPr/>
          <a:lstStyle/>
          <a:p>
            <a:fld id="{E95099D0-06EA-45D2-AC2D-72F4C0815C2E}" type="slidenum">
              <a:rPr lang="en-US" smtClean="0"/>
              <a:t>15</a:t>
            </a:fld>
            <a:endParaRPr lang="en-US"/>
          </a:p>
        </p:txBody>
      </p:sp>
    </p:spTree>
    <p:extLst>
      <p:ext uri="{BB962C8B-B14F-4D97-AF65-F5344CB8AC3E}">
        <p14:creationId xmlns:p14="http://schemas.microsoft.com/office/powerpoint/2010/main" val="1065001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Variable A is always described by a frequency curve</a:t>
            </a:r>
          </a:p>
        </p:txBody>
      </p:sp>
      <p:sp>
        <p:nvSpPr>
          <p:cNvPr id="4" name="Slide Number Placeholder 3"/>
          <p:cNvSpPr>
            <a:spLocks noGrp="1"/>
          </p:cNvSpPr>
          <p:nvPr>
            <p:ph type="sldNum" sz="quarter" idx="5"/>
          </p:nvPr>
        </p:nvSpPr>
        <p:spPr/>
        <p:txBody>
          <a:bodyPr/>
          <a:lstStyle/>
          <a:p>
            <a:fld id="{E95099D0-06EA-45D2-AC2D-72F4C0815C2E}" type="slidenum">
              <a:rPr lang="en-US" smtClean="0"/>
              <a:t>16</a:t>
            </a:fld>
            <a:endParaRPr lang="en-US"/>
          </a:p>
        </p:txBody>
      </p:sp>
    </p:spTree>
    <p:extLst>
      <p:ext uri="{BB962C8B-B14F-4D97-AF65-F5344CB8AC3E}">
        <p14:creationId xmlns:p14="http://schemas.microsoft.com/office/powerpoint/2010/main" val="113740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17</a:t>
            </a:fld>
            <a:endParaRPr lang="en-US"/>
          </a:p>
        </p:txBody>
      </p:sp>
    </p:spTree>
    <p:extLst>
      <p:ext uri="{BB962C8B-B14F-4D97-AF65-F5344CB8AC3E}">
        <p14:creationId xmlns:p14="http://schemas.microsoft.com/office/powerpoint/2010/main" val="1692251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2DCE2C-5C30-A74A-AD54-9D859548C8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1D7E85-F0FA-384B-AD01-C3174A011F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36127B-E89F-4209-F5AE-C1365A169E5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95B7F59-EA80-DD04-3D20-91A730C0F99A}"/>
              </a:ext>
            </a:extLst>
          </p:cNvPr>
          <p:cNvSpPr>
            <a:spLocks noGrp="1"/>
          </p:cNvSpPr>
          <p:nvPr>
            <p:ph type="sldNum" sz="quarter" idx="5"/>
          </p:nvPr>
        </p:nvSpPr>
        <p:spPr/>
        <p:txBody>
          <a:bodyPr/>
          <a:lstStyle/>
          <a:p>
            <a:fld id="{E95099D0-06EA-45D2-AC2D-72F4C0815C2E}" type="slidenum">
              <a:rPr lang="en-US" smtClean="0"/>
              <a:t>18</a:t>
            </a:fld>
            <a:endParaRPr lang="en-US"/>
          </a:p>
        </p:txBody>
      </p:sp>
    </p:spTree>
    <p:extLst>
      <p:ext uri="{BB962C8B-B14F-4D97-AF65-F5344CB8AC3E}">
        <p14:creationId xmlns:p14="http://schemas.microsoft.com/office/powerpoint/2010/main" val="2965237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3CC34-336B-5B44-1B72-86E9949845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E766AB-5175-60DB-0DA3-F564A50D13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E87EF0-4E33-C27B-966C-38380CCCE35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1E127EA-9438-8F2F-DCE6-9B1BA365C48C}"/>
              </a:ext>
            </a:extLst>
          </p:cNvPr>
          <p:cNvSpPr>
            <a:spLocks noGrp="1"/>
          </p:cNvSpPr>
          <p:nvPr>
            <p:ph type="sldNum" sz="quarter" idx="5"/>
          </p:nvPr>
        </p:nvSpPr>
        <p:spPr/>
        <p:txBody>
          <a:bodyPr/>
          <a:lstStyle/>
          <a:p>
            <a:fld id="{E95099D0-06EA-45D2-AC2D-72F4C0815C2E}" type="slidenum">
              <a:rPr lang="en-US" smtClean="0"/>
              <a:t>19</a:t>
            </a:fld>
            <a:endParaRPr lang="en-US"/>
          </a:p>
        </p:txBody>
      </p:sp>
    </p:spTree>
    <p:extLst>
      <p:ext uri="{BB962C8B-B14F-4D97-AF65-F5344CB8AC3E}">
        <p14:creationId xmlns:p14="http://schemas.microsoft.com/office/powerpoint/2010/main" val="41572066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E24E29-53E7-20C4-7D8D-0C8024795C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A74744-4EE5-8D26-3CD0-DB6EAE1940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077CA5-85D1-2019-3985-F7A7F8F1EDB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17A065D-A43B-2FAB-B6E2-D0199C19F1F0}"/>
              </a:ext>
            </a:extLst>
          </p:cNvPr>
          <p:cNvSpPr>
            <a:spLocks noGrp="1"/>
          </p:cNvSpPr>
          <p:nvPr>
            <p:ph type="sldNum" sz="quarter" idx="5"/>
          </p:nvPr>
        </p:nvSpPr>
        <p:spPr/>
        <p:txBody>
          <a:bodyPr/>
          <a:lstStyle/>
          <a:p>
            <a:fld id="{E95099D0-06EA-45D2-AC2D-72F4C0815C2E}" type="slidenum">
              <a:rPr lang="en-US" smtClean="0"/>
              <a:t>20</a:t>
            </a:fld>
            <a:endParaRPr lang="en-US"/>
          </a:p>
        </p:txBody>
      </p:sp>
    </p:spTree>
    <p:extLst>
      <p:ext uri="{BB962C8B-B14F-4D97-AF65-F5344CB8AC3E}">
        <p14:creationId xmlns:p14="http://schemas.microsoft.com/office/powerpoint/2010/main" val="59340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08EAE-6A2B-406E-9EAD-805424D447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7C7EAA-315C-2ED9-E80F-C6CF9B8D64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D1C4B9-9997-3E40-767B-9AD9D75963F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2FDCC40-3C32-7DCC-03BF-4580EA6A5314}"/>
              </a:ext>
            </a:extLst>
          </p:cNvPr>
          <p:cNvSpPr>
            <a:spLocks noGrp="1"/>
          </p:cNvSpPr>
          <p:nvPr>
            <p:ph type="sldNum" sz="quarter" idx="5"/>
          </p:nvPr>
        </p:nvSpPr>
        <p:spPr/>
        <p:txBody>
          <a:bodyPr/>
          <a:lstStyle/>
          <a:p>
            <a:fld id="{E95099D0-06EA-45D2-AC2D-72F4C0815C2E}" type="slidenum">
              <a:rPr lang="en-US" smtClean="0"/>
              <a:t>21</a:t>
            </a:fld>
            <a:endParaRPr lang="en-US"/>
          </a:p>
        </p:txBody>
      </p:sp>
    </p:spTree>
    <p:extLst>
      <p:ext uri="{BB962C8B-B14F-4D97-AF65-F5344CB8AC3E}">
        <p14:creationId xmlns:p14="http://schemas.microsoft.com/office/powerpoint/2010/main" val="19532522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Recall the Law of Total Probability from Monday. We want to compute the probability of event A and we have information about A conditioned on B. We can extend this. As long as the B parts form a partition, we can compute p(A) from any number of subcases. This can also be used to compute the probability of some third event C, which is a function of A and B.</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22</a:t>
            </a:fld>
            <a:endParaRPr lang="en-US"/>
          </a:p>
        </p:txBody>
      </p:sp>
    </p:spTree>
    <p:extLst>
      <p:ext uri="{BB962C8B-B14F-4D97-AF65-F5344CB8AC3E}">
        <p14:creationId xmlns:p14="http://schemas.microsoft.com/office/powerpoint/2010/main" val="11294338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66D70C-47B2-BA14-3E2C-09E1C0BAAA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6045C3-7B2F-BB62-2FD2-1EC9663796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786C23-0331-768C-BCA6-82A115DB1E26}"/>
              </a:ext>
            </a:extLst>
          </p:cNvPr>
          <p:cNvSpPr>
            <a:spLocks noGrp="1"/>
          </p:cNvSpPr>
          <p:nvPr>
            <p:ph type="body" idx="1"/>
          </p:nvPr>
        </p:nvSpPr>
        <p:spPr/>
        <p:txBody>
          <a:bodyPr/>
          <a:lstStyle/>
          <a:p>
            <a:r>
              <a:rPr lang="en-US" dirty="0"/>
              <a:t>Frequency curve: probability of 1 is on the left, probability of 0 is on the right</a:t>
            </a:r>
          </a:p>
          <a:p>
            <a:r>
              <a:rPr lang="en-US" dirty="0"/>
              <a:t>Duration curve: probability of 0 is on the left, probability of 1 is on the right</a:t>
            </a:r>
          </a:p>
          <a:p>
            <a:r>
              <a:rPr lang="en-US" dirty="0"/>
              <a:t>We discretize both curves, but in different ways</a:t>
            </a:r>
          </a:p>
          <a:p>
            <a:r>
              <a:rPr lang="en-US" dirty="0"/>
              <a:t>We discretize the frequency curve by pulling values off the curve at different probabilities (AEPs). We keep these probabilities as exceedance probabilities or cumulative probabilities. </a:t>
            </a:r>
          </a:p>
        </p:txBody>
      </p:sp>
      <p:sp>
        <p:nvSpPr>
          <p:cNvPr id="4" name="Slide Number Placeholder 3">
            <a:extLst>
              <a:ext uri="{FF2B5EF4-FFF2-40B4-BE49-F238E27FC236}">
                <a16:creationId xmlns:a16="http://schemas.microsoft.com/office/drawing/2014/main" id="{9E8517D1-06E7-382B-8D0B-72FC47AEEAD1}"/>
              </a:ext>
            </a:extLst>
          </p:cNvPr>
          <p:cNvSpPr>
            <a:spLocks noGrp="1"/>
          </p:cNvSpPr>
          <p:nvPr>
            <p:ph type="sldNum" sz="quarter" idx="5"/>
          </p:nvPr>
        </p:nvSpPr>
        <p:spPr/>
        <p:txBody>
          <a:bodyPr/>
          <a:lstStyle/>
          <a:p>
            <a:fld id="{E95099D0-06EA-45D2-AC2D-72F4C0815C2E}" type="slidenum">
              <a:rPr lang="en-US" smtClean="0"/>
              <a:t>23</a:t>
            </a:fld>
            <a:endParaRPr lang="en-US"/>
          </a:p>
        </p:txBody>
      </p:sp>
    </p:spTree>
    <p:extLst>
      <p:ext uri="{BB962C8B-B14F-4D97-AF65-F5344CB8AC3E}">
        <p14:creationId xmlns:p14="http://schemas.microsoft.com/office/powerpoint/2010/main" val="1142904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 few scenarios that require joint probability analysis:</a:t>
            </a:r>
          </a:p>
          <a:p>
            <a:pPr marL="171450" indent="-171450">
              <a:buFont typeface="Arial" panose="020B0604020202020204" pitchFamily="34" charset="0"/>
              <a:buChar char="•"/>
            </a:pPr>
            <a:r>
              <a:rPr lang="en-US" dirty="0"/>
              <a:t>Coastal compound flooding: I want to model the frequency of estuary stages but I don’t have estuary stage data. Estuary stage is a function of precipitation and tidal surge and I have data on both of those variables.</a:t>
            </a:r>
          </a:p>
          <a:p>
            <a:pPr marL="171450" indent="-171450">
              <a:buFont typeface="Arial" panose="020B0604020202020204" pitchFamily="34" charset="0"/>
              <a:buChar char="•"/>
            </a:pPr>
            <a:r>
              <a:rPr lang="en-US" dirty="0"/>
              <a:t>Interior flooding: I have data on river discharge and local runoff (precipitation). I want to estimate the frequency of stage behind the levee.</a:t>
            </a:r>
          </a:p>
          <a:p>
            <a:pPr marL="171450" indent="-171450">
              <a:buFont typeface="Arial" panose="020B0604020202020204" pitchFamily="34" charset="0"/>
              <a:buChar char="•"/>
            </a:pPr>
            <a:r>
              <a:rPr lang="en-US" dirty="0"/>
              <a:t>Ice jams: what happens to river stage when there are ice jams? Channel is restricted so for a given flow, the stage is elevated.</a:t>
            </a:r>
          </a:p>
          <a:p>
            <a:pPr marL="171450" indent="-171450">
              <a:buFont typeface="Arial" panose="020B0604020202020204" pitchFamily="34" charset="0"/>
              <a:buChar char="•"/>
            </a:pPr>
            <a:r>
              <a:rPr lang="en-US" dirty="0"/>
              <a:t>Tributary and mainstem (riverine compound flooding): high mainstem flows can cause backwater on the tributary. How do I determine stage somewhere along the tributary near the confluence with the mainstem?</a:t>
            </a:r>
          </a:p>
        </p:txBody>
      </p:sp>
      <p:sp>
        <p:nvSpPr>
          <p:cNvPr id="4" name="Slide Number Placeholder 3"/>
          <p:cNvSpPr>
            <a:spLocks noGrp="1"/>
          </p:cNvSpPr>
          <p:nvPr>
            <p:ph type="sldNum" sz="quarter" idx="5"/>
          </p:nvPr>
        </p:nvSpPr>
        <p:spPr/>
        <p:txBody>
          <a:bodyPr/>
          <a:lstStyle/>
          <a:p>
            <a:fld id="{E95099D0-06EA-45D2-AC2D-72F4C0815C2E}" type="slidenum">
              <a:rPr lang="en-US" smtClean="0"/>
              <a:t>2</a:t>
            </a:fld>
            <a:endParaRPr lang="en-US"/>
          </a:p>
        </p:txBody>
      </p:sp>
    </p:spTree>
    <p:extLst>
      <p:ext uri="{BB962C8B-B14F-4D97-AF65-F5344CB8AC3E}">
        <p14:creationId xmlns:p14="http://schemas.microsoft.com/office/powerpoint/2010/main" val="129517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C4B174-19B0-FF21-4D8B-3FEB1024A7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F2E9FC-2BDE-795A-7649-A590AAB18F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20D7C4-EBF2-5974-AFED-0890005213B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discretize the duration curve by dividing the curve into probability ranges. We define an index value for each probability range. The index value is then associated with the incremental probability for that range.</a:t>
            </a:r>
          </a:p>
          <a:p>
            <a:endParaRPr lang="en-US" dirty="0"/>
          </a:p>
        </p:txBody>
      </p:sp>
      <p:sp>
        <p:nvSpPr>
          <p:cNvPr id="4" name="Slide Number Placeholder 3">
            <a:extLst>
              <a:ext uri="{FF2B5EF4-FFF2-40B4-BE49-F238E27FC236}">
                <a16:creationId xmlns:a16="http://schemas.microsoft.com/office/drawing/2014/main" id="{DBE56936-6E46-518B-6B6E-7AECEEB7E18E}"/>
              </a:ext>
            </a:extLst>
          </p:cNvPr>
          <p:cNvSpPr>
            <a:spLocks noGrp="1"/>
          </p:cNvSpPr>
          <p:nvPr>
            <p:ph type="sldNum" sz="quarter" idx="5"/>
          </p:nvPr>
        </p:nvSpPr>
        <p:spPr/>
        <p:txBody>
          <a:bodyPr/>
          <a:lstStyle/>
          <a:p>
            <a:fld id="{E95099D0-06EA-45D2-AC2D-72F4C0815C2E}" type="slidenum">
              <a:rPr lang="en-US" smtClean="0"/>
              <a:t>24</a:t>
            </a:fld>
            <a:endParaRPr lang="en-US"/>
          </a:p>
        </p:txBody>
      </p:sp>
    </p:spTree>
    <p:extLst>
      <p:ext uri="{BB962C8B-B14F-4D97-AF65-F5344CB8AC3E}">
        <p14:creationId xmlns:p14="http://schemas.microsoft.com/office/powerpoint/2010/main" val="32465301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A8AFF-7A2A-BB6F-5F43-469368C202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36DB32-D593-BE90-2D7D-788DAFB472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48B87D-FF8C-B13E-05C7-96E6B06D4C41}"/>
              </a:ext>
            </a:extLst>
          </p:cNvPr>
          <p:cNvSpPr>
            <a:spLocks noGrp="1"/>
          </p:cNvSpPr>
          <p:nvPr>
            <p:ph type="body" idx="1"/>
          </p:nvPr>
        </p:nvSpPr>
        <p:spPr/>
        <p:txBody>
          <a:bodyPr/>
          <a:lstStyle/>
          <a:p>
            <a:r>
              <a:rPr lang="en-US" dirty="0"/>
              <a:t>Next, we develop a response function using hydraulic modeling.</a:t>
            </a:r>
          </a:p>
          <a:p>
            <a:r>
              <a:rPr lang="en-US" dirty="0"/>
              <a:t>We simulate combinations of A and B (discretized values at A and index values at B). We evaluate the value at C for each of these combinations.</a:t>
            </a:r>
          </a:p>
          <a:p>
            <a:r>
              <a:rPr lang="en-US" dirty="0"/>
              <a:t>Each column is a conditional exceedance probability for C (conditioned on B, given B = b1, b2, b3, etc.)</a:t>
            </a:r>
          </a:p>
        </p:txBody>
      </p:sp>
      <p:sp>
        <p:nvSpPr>
          <p:cNvPr id="4" name="Slide Number Placeholder 3">
            <a:extLst>
              <a:ext uri="{FF2B5EF4-FFF2-40B4-BE49-F238E27FC236}">
                <a16:creationId xmlns:a16="http://schemas.microsoft.com/office/drawing/2014/main" id="{F55308F3-B868-9F48-599F-0E2B91538BB9}"/>
              </a:ext>
            </a:extLst>
          </p:cNvPr>
          <p:cNvSpPr>
            <a:spLocks noGrp="1"/>
          </p:cNvSpPr>
          <p:nvPr>
            <p:ph type="sldNum" sz="quarter" idx="5"/>
          </p:nvPr>
        </p:nvSpPr>
        <p:spPr/>
        <p:txBody>
          <a:bodyPr/>
          <a:lstStyle/>
          <a:p>
            <a:fld id="{E95099D0-06EA-45D2-AC2D-72F4C0815C2E}" type="slidenum">
              <a:rPr lang="en-US" smtClean="0"/>
              <a:t>25</a:t>
            </a:fld>
            <a:endParaRPr lang="en-US"/>
          </a:p>
        </p:txBody>
      </p:sp>
    </p:spTree>
    <p:extLst>
      <p:ext uri="{BB962C8B-B14F-4D97-AF65-F5344CB8AC3E}">
        <p14:creationId xmlns:p14="http://schemas.microsoft.com/office/powerpoint/2010/main" val="36247313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18476B-5CF5-6E75-CB5B-95DDCC4FA2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BEDBA0-F739-D28B-835D-0AFCD91D65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89C729-CE16-EE75-AC23-8B488DF3DBFB}"/>
              </a:ext>
            </a:extLst>
          </p:cNvPr>
          <p:cNvSpPr>
            <a:spLocks noGrp="1"/>
          </p:cNvSpPr>
          <p:nvPr>
            <p:ph type="body" idx="1"/>
          </p:nvPr>
        </p:nvSpPr>
        <p:spPr/>
        <p:txBody>
          <a:bodyPr/>
          <a:lstStyle/>
          <a:p>
            <a:pPr>
              <a:spcBef>
                <a:spcPct val="50000"/>
              </a:spcBef>
            </a:pPr>
            <a:r>
              <a:rPr lang="en-US" sz="1200" i="0" u="none" dirty="0">
                <a:solidFill>
                  <a:srgbClr val="FF6600"/>
                </a:solidFill>
                <a:latin typeface="Calibri" panose="020F0502020204030204" pitchFamily="34" charset="0"/>
                <a:cs typeface="Calibri" panose="020F0502020204030204" pitchFamily="34" charset="0"/>
              </a:rPr>
              <a:t>We get a family of conditional frequency curves for C, conditioned on values of B. </a:t>
            </a:r>
          </a:p>
          <a:p>
            <a:pPr>
              <a:spcBef>
                <a:spcPct val="50000"/>
              </a:spcBef>
            </a:pPr>
            <a:r>
              <a:rPr lang="en-US" sz="1200" i="0" u="none" dirty="0">
                <a:solidFill>
                  <a:srgbClr val="FF6600"/>
                </a:solidFill>
                <a:latin typeface="Calibri" panose="020F0502020204030204" pitchFamily="34" charset="0"/>
                <a:cs typeface="Calibri" panose="020F0502020204030204" pitchFamily="34" charset="0"/>
              </a:rPr>
              <a:t>We can view the single P(C) curve as a probability-weighted average horizontally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Law of Total Probability: </a:t>
            </a:r>
            <a:r>
              <a:rPr lang="en-US" altLang="en-US" sz="1200" dirty="0">
                <a:latin typeface="Calibri" panose="020F0502020204030204" pitchFamily="34" charset="0"/>
              </a:rPr>
              <a:t>P(C) = </a:t>
            </a:r>
            <a:r>
              <a:rPr lang="en-US" altLang="en-US" sz="2800" baseline="-10000" dirty="0">
                <a:latin typeface="Calibri" panose="020F0502020204030204" pitchFamily="34" charset="0"/>
                <a:cs typeface="Times New Roman" panose="02020603050405020304" pitchFamily="18" charset="0"/>
              </a:rPr>
              <a:t>Σ</a:t>
            </a:r>
            <a:r>
              <a:rPr lang="en-US" altLang="en-US" sz="1100" baseline="-25000" dirty="0">
                <a:latin typeface="Calibri" panose="020F0502020204030204" pitchFamily="34" charset="0"/>
                <a:cs typeface="Times New Roman" panose="02020603050405020304" pitchFamily="18" charset="0"/>
              </a:rPr>
              <a:t>B</a:t>
            </a:r>
            <a:r>
              <a:rPr lang="en-US" altLang="en-US" sz="1200" dirty="0">
                <a:latin typeface="Calibri" panose="020F0502020204030204" pitchFamily="34" charset="0"/>
              </a:rPr>
              <a:t> P(C|B) </a:t>
            </a:r>
            <a:r>
              <a:rPr lang="en-US" altLang="en-US" sz="1200" dirty="0">
                <a:latin typeface="Calibri" panose="020F0502020204030204" pitchFamily="34" charset="0"/>
                <a:sym typeface="Symbol" panose="05050102010706020507" pitchFamily="18" charset="2"/>
              </a:rPr>
              <a:t>*</a:t>
            </a:r>
            <a:r>
              <a:rPr lang="en-US" altLang="en-US" sz="1200" dirty="0">
                <a:latin typeface="Calibri" panose="020F0502020204030204" pitchFamily="34" charset="0"/>
              </a:rPr>
              <a:t> P(B)</a:t>
            </a:r>
          </a:p>
          <a:p>
            <a:endParaRPr lang="en-US" dirty="0"/>
          </a:p>
        </p:txBody>
      </p:sp>
      <p:sp>
        <p:nvSpPr>
          <p:cNvPr id="4" name="Slide Number Placeholder 3">
            <a:extLst>
              <a:ext uri="{FF2B5EF4-FFF2-40B4-BE49-F238E27FC236}">
                <a16:creationId xmlns:a16="http://schemas.microsoft.com/office/drawing/2014/main" id="{D0906C87-7B49-CA9A-8235-BAEFB17BBCF7}"/>
              </a:ext>
            </a:extLst>
          </p:cNvPr>
          <p:cNvSpPr>
            <a:spLocks noGrp="1"/>
          </p:cNvSpPr>
          <p:nvPr>
            <p:ph type="sldNum" sz="quarter" idx="5"/>
          </p:nvPr>
        </p:nvSpPr>
        <p:spPr/>
        <p:txBody>
          <a:bodyPr/>
          <a:lstStyle/>
          <a:p>
            <a:fld id="{E95099D0-06EA-45D2-AC2D-72F4C0815C2E}" type="slidenum">
              <a:rPr lang="en-US" smtClean="0"/>
              <a:t>26</a:t>
            </a:fld>
            <a:endParaRPr lang="en-US"/>
          </a:p>
        </p:txBody>
      </p:sp>
    </p:spTree>
    <p:extLst>
      <p:ext uri="{BB962C8B-B14F-4D97-AF65-F5344CB8AC3E}">
        <p14:creationId xmlns:p14="http://schemas.microsoft.com/office/powerpoint/2010/main" val="8094870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8E215C-B6B0-D427-E7CA-6A72D99116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41C370-7B91-C97B-7308-92E9B40D15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065965-F46D-A2A3-79B8-C0EA6D88462A}"/>
              </a:ext>
            </a:extLst>
          </p:cNvPr>
          <p:cNvSpPr>
            <a:spLocks noGrp="1"/>
          </p:cNvSpPr>
          <p:nvPr>
            <p:ph type="body" idx="1"/>
          </p:nvPr>
        </p:nvSpPr>
        <p:spPr/>
        <p:txBody>
          <a:bodyPr/>
          <a:lstStyle/>
          <a:p>
            <a:r>
              <a:rPr lang="en-US" dirty="0"/>
              <a:t>For variable B, you will develop one of the following:</a:t>
            </a:r>
          </a:p>
          <a:p>
            <a:pPr marL="171450" indent="-171450">
              <a:buFont typeface="Arial" panose="020B0604020202020204" pitchFamily="34" charset="0"/>
              <a:buChar char="•"/>
            </a:pPr>
            <a:r>
              <a:rPr lang="en-US" dirty="0"/>
              <a:t>Annual maximum frequency curve, if the annual maximum at A are coincident with the annual maximum at B</a:t>
            </a:r>
          </a:p>
          <a:p>
            <a:pPr marL="171450" indent="-171450">
              <a:buFont typeface="Arial" panose="020B0604020202020204" pitchFamily="34" charset="0"/>
              <a:buChar char="•"/>
            </a:pPr>
            <a:r>
              <a:rPr lang="en-US" dirty="0"/>
              <a:t>Coincident event frequency curve</a:t>
            </a:r>
          </a:p>
        </p:txBody>
      </p:sp>
      <p:sp>
        <p:nvSpPr>
          <p:cNvPr id="4" name="Slide Number Placeholder 3">
            <a:extLst>
              <a:ext uri="{FF2B5EF4-FFF2-40B4-BE49-F238E27FC236}">
                <a16:creationId xmlns:a16="http://schemas.microsoft.com/office/drawing/2014/main" id="{8AB58855-94A5-440F-647C-BD4D90582E27}"/>
              </a:ext>
            </a:extLst>
          </p:cNvPr>
          <p:cNvSpPr>
            <a:spLocks noGrp="1"/>
          </p:cNvSpPr>
          <p:nvPr>
            <p:ph type="sldNum" sz="quarter" idx="5"/>
          </p:nvPr>
        </p:nvSpPr>
        <p:spPr/>
        <p:txBody>
          <a:bodyPr/>
          <a:lstStyle/>
          <a:p>
            <a:fld id="{E95099D0-06EA-45D2-AC2D-72F4C0815C2E}" type="slidenum">
              <a:rPr lang="en-US" smtClean="0"/>
              <a:t>27</a:t>
            </a:fld>
            <a:endParaRPr lang="en-US"/>
          </a:p>
        </p:txBody>
      </p:sp>
    </p:spTree>
    <p:extLst>
      <p:ext uri="{BB962C8B-B14F-4D97-AF65-F5344CB8AC3E}">
        <p14:creationId xmlns:p14="http://schemas.microsoft.com/office/powerpoint/2010/main" val="2794916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53035-CA0D-E5DA-51B3-F8B2E35F2B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852A14-20F3-BE6A-0234-9BB866985B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1CC3E7-D73D-EC5A-D4F6-0F902BDC07DD}"/>
              </a:ext>
            </a:extLst>
          </p:cNvPr>
          <p:cNvSpPr>
            <a:spLocks noGrp="1"/>
          </p:cNvSpPr>
          <p:nvPr>
            <p:ph type="body" idx="1"/>
          </p:nvPr>
        </p:nvSpPr>
        <p:spPr/>
        <p:txBody>
          <a:bodyPr/>
          <a:lstStyle/>
          <a:p>
            <a:pPr marL="171450" indent="-171450">
              <a:buFont typeface="Arial" panose="020B0604020202020204" pitchFamily="34" charset="0"/>
              <a:buChar char="•"/>
            </a:pPr>
            <a:r>
              <a:rPr lang="en-US" dirty="0"/>
              <a:t>Before, we used a marginal frequency curve of A but now we need the joint (or conditional) distribution of A and B</a:t>
            </a:r>
          </a:p>
          <a:p>
            <a:pPr marL="171450" indent="-171450">
              <a:buFont typeface="Arial" panose="020B0604020202020204" pitchFamily="34" charset="0"/>
              <a:buChar char="•"/>
            </a:pPr>
            <a:r>
              <a:rPr lang="en-US" dirty="0"/>
              <a:t>I’m showing this as a family of conditional probability curves for A. Each curve is conditioned on a value of B.</a:t>
            </a:r>
          </a:p>
          <a:p>
            <a:pPr marL="171450" indent="-171450">
              <a:buFont typeface="Arial" panose="020B0604020202020204" pitchFamily="34" charset="0"/>
              <a:buChar char="•"/>
            </a:pPr>
            <a:r>
              <a:rPr lang="en-US" dirty="0"/>
              <a:t>Conditional probability curves (for joint distribution of A and B) is very difficult to develop</a:t>
            </a:r>
          </a:p>
          <a:p>
            <a:pPr marL="171450" indent="-171450">
              <a:buFont typeface="Arial" panose="020B0604020202020204" pitchFamily="34" charset="0"/>
              <a:buChar char="•"/>
            </a:pPr>
            <a:r>
              <a:rPr lang="en-US" dirty="0"/>
              <a:t>We need significantly more data than just developing marginal frequency curves for A and B separately</a:t>
            </a:r>
          </a:p>
          <a:p>
            <a:pPr marL="171450" indent="-171450">
              <a:buFont typeface="Arial" panose="020B0604020202020204" pitchFamily="34" charset="0"/>
              <a:buChar char="•"/>
            </a:pPr>
            <a:r>
              <a:rPr lang="en-US" dirty="0"/>
              <a:t>Frequency curve for C has a greater variance or standard deviation than Case 3 and 4 due to correlation. </a:t>
            </a:r>
          </a:p>
        </p:txBody>
      </p:sp>
      <p:sp>
        <p:nvSpPr>
          <p:cNvPr id="4" name="Slide Number Placeholder 3">
            <a:extLst>
              <a:ext uri="{FF2B5EF4-FFF2-40B4-BE49-F238E27FC236}">
                <a16:creationId xmlns:a16="http://schemas.microsoft.com/office/drawing/2014/main" id="{3F137433-3397-1706-037B-815411824895}"/>
              </a:ext>
            </a:extLst>
          </p:cNvPr>
          <p:cNvSpPr>
            <a:spLocks noGrp="1"/>
          </p:cNvSpPr>
          <p:nvPr>
            <p:ph type="sldNum" sz="quarter" idx="5"/>
          </p:nvPr>
        </p:nvSpPr>
        <p:spPr/>
        <p:txBody>
          <a:bodyPr/>
          <a:lstStyle/>
          <a:p>
            <a:fld id="{E95099D0-06EA-45D2-AC2D-72F4C0815C2E}" type="slidenum">
              <a:rPr lang="en-US" smtClean="0"/>
              <a:t>28</a:t>
            </a:fld>
            <a:endParaRPr lang="en-US"/>
          </a:p>
        </p:txBody>
      </p:sp>
    </p:spTree>
    <p:extLst>
      <p:ext uri="{BB962C8B-B14F-4D97-AF65-F5344CB8AC3E}">
        <p14:creationId xmlns:p14="http://schemas.microsoft.com/office/powerpoint/2010/main" val="37840155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Often</a:t>
            </a:r>
            <a:r>
              <a:rPr lang="en-US" b="0" dirty="0"/>
              <a:t> the assumption of independence is not valid (correlation is too high to ignore)</a:t>
            </a:r>
          </a:p>
          <a:p>
            <a:pPr marL="171450" indent="-171450">
              <a:buFont typeface="Arial" panose="020B0604020202020204" pitchFamily="34" charset="0"/>
              <a:buChar char="•"/>
            </a:pPr>
            <a:endParaRPr lang="en-US" b="1" dirty="0"/>
          </a:p>
        </p:txBody>
      </p:sp>
      <p:sp>
        <p:nvSpPr>
          <p:cNvPr id="4" name="Slide Number Placeholder 3"/>
          <p:cNvSpPr>
            <a:spLocks noGrp="1"/>
          </p:cNvSpPr>
          <p:nvPr>
            <p:ph type="sldNum" sz="quarter" idx="5"/>
          </p:nvPr>
        </p:nvSpPr>
        <p:spPr/>
        <p:txBody>
          <a:bodyPr/>
          <a:lstStyle/>
          <a:p>
            <a:fld id="{E95099D0-06EA-45D2-AC2D-72F4C0815C2E}" type="slidenum">
              <a:rPr lang="en-US" smtClean="0"/>
              <a:t>29</a:t>
            </a:fld>
            <a:endParaRPr lang="en-US"/>
          </a:p>
        </p:txBody>
      </p:sp>
    </p:spTree>
    <p:extLst>
      <p:ext uri="{BB962C8B-B14F-4D97-AF65-F5344CB8AC3E}">
        <p14:creationId xmlns:p14="http://schemas.microsoft.com/office/powerpoint/2010/main" val="25156373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97A3A5-0A27-DA15-2BF7-AE7A6FBE85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D86F5F-C214-B9A9-8289-21E32816EA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7C2643-E428-C4E1-7FA2-DD1DE4504A7E}"/>
              </a:ext>
            </a:extLst>
          </p:cNvPr>
          <p:cNvSpPr>
            <a:spLocks noGrp="1"/>
          </p:cNvSpPr>
          <p:nvPr>
            <p:ph type="body" idx="1"/>
          </p:nvPr>
        </p:nvSpPr>
        <p:spPr/>
        <p:txBody>
          <a:bodyPr/>
          <a:lstStyle/>
          <a:p>
            <a:pPr marL="171450" indent="-171450">
              <a:buFont typeface="Arial" panose="020B0604020202020204" pitchFamily="34" charset="0"/>
              <a:buChar char="•"/>
            </a:pPr>
            <a:r>
              <a:rPr lang="en-US" dirty="0"/>
              <a:t>Continuous simulation of time series A and time series C to get time series C. We can then just perform a frequency analysis at C.</a:t>
            </a:r>
          </a:p>
          <a:p>
            <a:pPr marL="171450" indent="-171450">
              <a:buFont typeface="Arial" panose="020B0604020202020204" pitchFamily="34" charset="0"/>
              <a:buChar char="•"/>
            </a:pPr>
            <a:r>
              <a:rPr lang="en-US" dirty="0"/>
              <a:t>Estimate marginal distributions for A and B, and estimate correlation. Then, do correlated random sampling in Monte Carlo analysis.</a:t>
            </a:r>
          </a:p>
          <a:p>
            <a:pPr marL="171450" indent="-171450">
              <a:buFont typeface="Arial" panose="020B0604020202020204" pitchFamily="34" charset="0"/>
              <a:buChar char="•"/>
            </a:pPr>
            <a:r>
              <a:rPr lang="en-US" dirty="0"/>
              <a:t>Copulas</a:t>
            </a:r>
          </a:p>
          <a:p>
            <a:endParaRPr lang="en-US" dirty="0"/>
          </a:p>
        </p:txBody>
      </p:sp>
      <p:sp>
        <p:nvSpPr>
          <p:cNvPr id="4" name="Slide Number Placeholder 3">
            <a:extLst>
              <a:ext uri="{FF2B5EF4-FFF2-40B4-BE49-F238E27FC236}">
                <a16:creationId xmlns:a16="http://schemas.microsoft.com/office/drawing/2014/main" id="{C4EE972F-C947-F2D5-E605-1A03E0629B0B}"/>
              </a:ext>
            </a:extLst>
          </p:cNvPr>
          <p:cNvSpPr>
            <a:spLocks noGrp="1"/>
          </p:cNvSpPr>
          <p:nvPr>
            <p:ph type="sldNum" sz="quarter" idx="5"/>
          </p:nvPr>
        </p:nvSpPr>
        <p:spPr/>
        <p:txBody>
          <a:bodyPr/>
          <a:lstStyle/>
          <a:p>
            <a:fld id="{E95099D0-06EA-45D2-AC2D-72F4C0815C2E}" type="slidenum">
              <a:rPr lang="en-US" smtClean="0"/>
              <a:t>30</a:t>
            </a:fld>
            <a:endParaRPr lang="en-US"/>
          </a:p>
        </p:txBody>
      </p:sp>
    </p:spTree>
    <p:extLst>
      <p:ext uri="{BB962C8B-B14F-4D97-AF65-F5344CB8AC3E}">
        <p14:creationId xmlns:p14="http://schemas.microsoft.com/office/powerpoint/2010/main" val="2027097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93AACC-C0A0-85FF-0ED1-E517B65C01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3381B5-FD90-CE81-88FB-DE27E97711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0A151B-BF47-786A-212C-9C5D779AB91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82ADA75-DD18-1B1E-D92E-74C695AD1DB0}"/>
              </a:ext>
            </a:extLst>
          </p:cNvPr>
          <p:cNvSpPr>
            <a:spLocks noGrp="1"/>
          </p:cNvSpPr>
          <p:nvPr>
            <p:ph type="sldNum" sz="quarter" idx="5"/>
          </p:nvPr>
        </p:nvSpPr>
        <p:spPr/>
        <p:txBody>
          <a:bodyPr/>
          <a:lstStyle/>
          <a:p>
            <a:fld id="{E95099D0-06EA-45D2-AC2D-72F4C0815C2E}" type="slidenum">
              <a:rPr lang="en-US" smtClean="0"/>
              <a:t>32</a:t>
            </a:fld>
            <a:endParaRPr lang="en-US"/>
          </a:p>
        </p:txBody>
      </p:sp>
    </p:spTree>
    <p:extLst>
      <p:ext uri="{BB962C8B-B14F-4D97-AF65-F5344CB8AC3E}">
        <p14:creationId xmlns:p14="http://schemas.microsoft.com/office/powerpoint/2010/main" val="34956910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34</a:t>
            </a:fld>
            <a:endParaRPr lang="en-US"/>
          </a:p>
        </p:txBody>
      </p:sp>
    </p:spTree>
    <p:extLst>
      <p:ext uri="{BB962C8B-B14F-4D97-AF65-F5344CB8AC3E}">
        <p14:creationId xmlns:p14="http://schemas.microsoft.com/office/powerpoint/2010/main" val="3785615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616B9-AFA6-E301-4FA8-531C14E233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6EC894-3FCA-417A-10FD-68DC24E058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3EE0F9-A10A-F251-0E55-B3A0A3494EA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CF236B9-230D-0F28-3E6A-111B8B6E4B62}"/>
              </a:ext>
            </a:extLst>
          </p:cNvPr>
          <p:cNvSpPr>
            <a:spLocks noGrp="1"/>
          </p:cNvSpPr>
          <p:nvPr>
            <p:ph type="sldNum" sz="quarter" idx="5"/>
          </p:nvPr>
        </p:nvSpPr>
        <p:spPr/>
        <p:txBody>
          <a:bodyPr/>
          <a:lstStyle/>
          <a:p>
            <a:fld id="{E95099D0-06EA-45D2-AC2D-72F4C0815C2E}" type="slidenum">
              <a:rPr lang="en-US" smtClean="0"/>
              <a:t>35</a:t>
            </a:fld>
            <a:endParaRPr lang="en-US"/>
          </a:p>
        </p:txBody>
      </p:sp>
    </p:spTree>
    <p:extLst>
      <p:ext uri="{BB962C8B-B14F-4D97-AF65-F5344CB8AC3E}">
        <p14:creationId xmlns:p14="http://schemas.microsoft.com/office/powerpoint/2010/main" val="2527707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6</a:t>
            </a:fld>
            <a:endParaRPr lang="en-US"/>
          </a:p>
        </p:txBody>
      </p:sp>
    </p:spTree>
    <p:extLst>
      <p:ext uri="{BB962C8B-B14F-4D97-AF65-F5344CB8AC3E}">
        <p14:creationId xmlns:p14="http://schemas.microsoft.com/office/powerpoint/2010/main" val="2797340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Dirichlet = dee-rush-lay</a:t>
            </a:r>
          </a:p>
          <a:p>
            <a:pPr marL="171450" indent="-171450">
              <a:buFont typeface="Arial" panose="020B0604020202020204" pitchFamily="34" charset="0"/>
              <a:buChar char="•"/>
            </a:pPr>
            <a:r>
              <a:rPr lang="en-US" dirty="0"/>
              <a:t>Wishart </a:t>
            </a:r>
          </a:p>
        </p:txBody>
      </p:sp>
      <p:sp>
        <p:nvSpPr>
          <p:cNvPr id="4" name="Slide Number Placeholder 3"/>
          <p:cNvSpPr>
            <a:spLocks noGrp="1"/>
          </p:cNvSpPr>
          <p:nvPr>
            <p:ph type="sldNum" sz="quarter" idx="5"/>
          </p:nvPr>
        </p:nvSpPr>
        <p:spPr/>
        <p:txBody>
          <a:bodyPr/>
          <a:lstStyle/>
          <a:p>
            <a:fld id="{E95099D0-06EA-45D2-AC2D-72F4C0815C2E}" type="slidenum">
              <a:rPr lang="en-US" smtClean="0"/>
              <a:t>36</a:t>
            </a:fld>
            <a:endParaRPr lang="en-US"/>
          </a:p>
        </p:txBody>
      </p:sp>
    </p:spTree>
    <p:extLst>
      <p:ext uri="{BB962C8B-B14F-4D97-AF65-F5344CB8AC3E}">
        <p14:creationId xmlns:p14="http://schemas.microsoft.com/office/powerpoint/2010/main" val="904133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Applying a variable’s CDF to itself yields a transformed variable that is uniformly distributed on [0, 1]</a:t>
            </a:r>
          </a:p>
        </p:txBody>
      </p:sp>
      <p:sp>
        <p:nvSpPr>
          <p:cNvPr id="4" name="Slide Number Placeholder 3"/>
          <p:cNvSpPr>
            <a:spLocks noGrp="1"/>
          </p:cNvSpPr>
          <p:nvPr>
            <p:ph type="sldNum" sz="quarter" idx="5"/>
          </p:nvPr>
        </p:nvSpPr>
        <p:spPr/>
        <p:txBody>
          <a:bodyPr/>
          <a:lstStyle/>
          <a:p>
            <a:fld id="{E95099D0-06EA-45D2-AC2D-72F4C0815C2E}" type="slidenum">
              <a:rPr lang="en-US" smtClean="0"/>
              <a:t>42</a:t>
            </a:fld>
            <a:endParaRPr lang="en-US"/>
          </a:p>
        </p:txBody>
      </p:sp>
    </p:spTree>
    <p:extLst>
      <p:ext uri="{BB962C8B-B14F-4D97-AF65-F5344CB8AC3E}">
        <p14:creationId xmlns:p14="http://schemas.microsoft.com/office/powerpoint/2010/main" val="40683909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22C2B-27EF-7A4B-2E82-BE65208DEE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29BF18-67EE-F5F2-F247-03BC775A8F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A432A8-7AA8-A95F-5C08-A48FB248A936}"/>
              </a:ext>
            </a:extLst>
          </p:cNvPr>
          <p:cNvSpPr>
            <a:spLocks noGrp="1"/>
          </p:cNvSpPr>
          <p:nvPr>
            <p:ph type="body" idx="1"/>
          </p:nvPr>
        </p:nvSpPr>
        <p:spPr/>
        <p:txBody>
          <a:bodyPr/>
          <a:lstStyle/>
          <a:p>
            <a:r>
              <a:rPr lang="en-US" dirty="0"/>
              <a:t>Applying a variable’s CDF to itself yields a transformed variable that is uniformly distributed on [0, 1]</a:t>
            </a:r>
          </a:p>
        </p:txBody>
      </p:sp>
      <p:sp>
        <p:nvSpPr>
          <p:cNvPr id="4" name="Slide Number Placeholder 3">
            <a:extLst>
              <a:ext uri="{FF2B5EF4-FFF2-40B4-BE49-F238E27FC236}">
                <a16:creationId xmlns:a16="http://schemas.microsoft.com/office/drawing/2014/main" id="{652712A0-85FD-505C-33EF-C271F3A3DB83}"/>
              </a:ext>
            </a:extLst>
          </p:cNvPr>
          <p:cNvSpPr>
            <a:spLocks noGrp="1"/>
          </p:cNvSpPr>
          <p:nvPr>
            <p:ph type="sldNum" sz="quarter" idx="5"/>
          </p:nvPr>
        </p:nvSpPr>
        <p:spPr/>
        <p:txBody>
          <a:bodyPr/>
          <a:lstStyle/>
          <a:p>
            <a:fld id="{E95099D0-06EA-45D2-AC2D-72F4C0815C2E}" type="slidenum">
              <a:rPr lang="en-US" smtClean="0"/>
              <a:t>43</a:t>
            </a:fld>
            <a:endParaRPr lang="en-US"/>
          </a:p>
        </p:txBody>
      </p:sp>
    </p:spTree>
    <p:extLst>
      <p:ext uri="{BB962C8B-B14F-4D97-AF65-F5344CB8AC3E}">
        <p14:creationId xmlns:p14="http://schemas.microsoft.com/office/powerpoint/2010/main" val="1817947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general, we will use a PDS to define the extreme events since the overlapping record of the two variables will be short and block maxima can be wasteful. </a:t>
            </a:r>
          </a:p>
        </p:txBody>
      </p:sp>
      <p:sp>
        <p:nvSpPr>
          <p:cNvPr id="4" name="Slide Number Placeholder 3"/>
          <p:cNvSpPr>
            <a:spLocks noGrp="1"/>
          </p:cNvSpPr>
          <p:nvPr>
            <p:ph type="sldNum" sz="quarter" idx="5"/>
          </p:nvPr>
        </p:nvSpPr>
        <p:spPr/>
        <p:txBody>
          <a:bodyPr/>
          <a:lstStyle/>
          <a:p>
            <a:fld id="{E95099D0-06EA-45D2-AC2D-72F4C0815C2E}" type="slidenum">
              <a:rPr lang="en-US" smtClean="0"/>
              <a:t>46</a:t>
            </a:fld>
            <a:endParaRPr lang="en-US"/>
          </a:p>
        </p:txBody>
      </p:sp>
    </p:spTree>
    <p:extLst>
      <p:ext uri="{BB962C8B-B14F-4D97-AF65-F5344CB8AC3E}">
        <p14:creationId xmlns:p14="http://schemas.microsoft.com/office/powerpoint/2010/main" val="3312166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Tau = 1 indicates perfect positive rank correlation (rankings agree perfectly)</a:t>
            </a:r>
          </a:p>
          <a:p>
            <a:pPr marL="171450" indent="-171450">
              <a:buFont typeface="Arial" panose="020B0604020202020204" pitchFamily="34" charset="0"/>
              <a:buChar char="•"/>
            </a:pPr>
            <a:r>
              <a:rPr lang="en-US" dirty="0"/>
              <a:t>Tau = -1 indicates perfect negative rank correlation (rankings are the exact reverse)</a:t>
            </a:r>
          </a:p>
          <a:p>
            <a:pPr marL="171450" indent="-171450">
              <a:buFont typeface="Arial" panose="020B0604020202020204" pitchFamily="34" charset="0"/>
              <a:buChar char="•"/>
            </a:pPr>
            <a:r>
              <a:rPr lang="en-US" dirty="0"/>
              <a:t>Tau = 0 indicates no correlation or independence between rankings</a:t>
            </a:r>
          </a:p>
          <a:p>
            <a:pPr marL="171450" indent="-171450">
              <a:buFont typeface="Arial" panose="020B0604020202020204" pitchFamily="34" charset="0"/>
              <a:buChar char="•"/>
            </a:pPr>
            <a:r>
              <a:rPr lang="en-US" dirty="0"/>
              <a:t>Scale invariant estimates</a:t>
            </a:r>
          </a:p>
          <a:p>
            <a:pPr marL="171450" indent="-171450">
              <a:buFont typeface="Arial" panose="020B0604020202020204" pitchFamily="34" charset="0"/>
              <a:buChar char="•"/>
            </a:pPr>
            <a:r>
              <a:rPr lang="en-US" dirty="0"/>
              <a:t>Avoids linearity assumption made by Pearson’s correlation coefficient</a:t>
            </a:r>
          </a:p>
        </p:txBody>
      </p:sp>
      <p:sp>
        <p:nvSpPr>
          <p:cNvPr id="4" name="Slide Number Placeholder 3"/>
          <p:cNvSpPr>
            <a:spLocks noGrp="1"/>
          </p:cNvSpPr>
          <p:nvPr>
            <p:ph type="sldNum" sz="quarter" idx="5"/>
          </p:nvPr>
        </p:nvSpPr>
        <p:spPr/>
        <p:txBody>
          <a:bodyPr/>
          <a:lstStyle/>
          <a:p>
            <a:fld id="{E95099D0-06EA-45D2-AC2D-72F4C0815C2E}" type="slidenum">
              <a:rPr lang="en-US" smtClean="0"/>
              <a:t>47</a:t>
            </a:fld>
            <a:endParaRPr lang="en-US"/>
          </a:p>
        </p:txBody>
      </p:sp>
    </p:spTree>
    <p:extLst>
      <p:ext uri="{BB962C8B-B14F-4D97-AF65-F5344CB8AC3E}">
        <p14:creationId xmlns:p14="http://schemas.microsoft.com/office/powerpoint/2010/main" val="33126190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Null hypothesis, </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𝐻</m:t>
                        </m:r>
                      </m:e>
                      <m:sub>
                        <m:r>
                          <a:rPr lang="en-US" b="0" i="1" smtClean="0">
                            <a:solidFill>
                              <a:schemeClr val="tx1"/>
                            </a:solidFill>
                            <a:latin typeface="Cambria Math" panose="02040503050406030204" pitchFamily="18" charset="0"/>
                          </a:rPr>
                          <m:t>0</m:t>
                        </m:r>
                      </m:sub>
                    </m:sSub>
                  </m:oMath>
                </a14:m>
                <a:r>
                  <a:rPr lang="en-US" dirty="0">
                    <a:solidFill>
                      <a:schemeClr val="tx1"/>
                    </a:solidFill>
                  </a:rPr>
                  <a:t>: there is no ordinal association between 2 variables (</a:t>
                </a:r>
                <a14:m>
                  <m:oMath xmlns:m="http://schemas.openxmlformats.org/officeDocument/2006/math">
                    <m:r>
                      <a:rPr lang="en-US" i="1">
                        <a:solidFill>
                          <a:schemeClr val="tx1"/>
                        </a:solidFill>
                        <a:latin typeface="Cambria Math" panose="02040503050406030204" pitchFamily="18" charset="0"/>
                      </a:rPr>
                      <m:t>𝜏</m:t>
                    </m:r>
                  </m:oMath>
                </a14:m>
                <a:r>
                  <a:rPr lang="en-US" dirty="0">
                    <a:solidFill>
                      <a:schemeClr val="tx1"/>
                    </a:solidFill>
                  </a:rPr>
                  <a:t> = 0)</a:t>
                </a:r>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Null hypothesis, </a:t>
                </a:r>
                <a:r>
                  <a:rPr lang="en-US" b="0" i="0">
                    <a:solidFill>
                      <a:schemeClr val="tx1"/>
                    </a:solidFill>
                    <a:latin typeface="Cambria Math" panose="02040503050406030204" pitchFamily="18" charset="0"/>
                  </a:rPr>
                  <a:t>𝐻_0</a:t>
                </a:r>
                <a:r>
                  <a:rPr lang="en-US" dirty="0">
                    <a:solidFill>
                      <a:schemeClr val="tx1"/>
                    </a:solidFill>
                  </a:rPr>
                  <a:t>: there is no ordinal association between 2 variables (</a:t>
                </a:r>
                <a:r>
                  <a:rPr lang="en-US" i="0">
                    <a:solidFill>
                      <a:schemeClr val="tx1"/>
                    </a:solidFill>
                    <a:latin typeface="Cambria Math" panose="02040503050406030204" pitchFamily="18" charset="0"/>
                  </a:rPr>
                  <a:t>𝜏</a:t>
                </a:r>
                <a:r>
                  <a:rPr lang="en-US" dirty="0">
                    <a:solidFill>
                      <a:schemeClr val="tx1"/>
                    </a:solidFill>
                  </a:rPr>
                  <a:t> = 0)</a:t>
                </a:r>
              </a:p>
              <a:p>
                <a:endParaRPr lang="en-US" dirty="0"/>
              </a:p>
            </p:txBody>
          </p:sp>
        </mc:Fallback>
      </mc:AlternateContent>
      <p:sp>
        <p:nvSpPr>
          <p:cNvPr id="4" name="Slide Number Placeholder 3"/>
          <p:cNvSpPr>
            <a:spLocks noGrp="1"/>
          </p:cNvSpPr>
          <p:nvPr>
            <p:ph type="sldNum" sz="quarter" idx="5"/>
          </p:nvPr>
        </p:nvSpPr>
        <p:spPr/>
        <p:txBody>
          <a:bodyPr/>
          <a:lstStyle/>
          <a:p>
            <a:fld id="{E95099D0-06EA-45D2-AC2D-72F4C0815C2E}" type="slidenum">
              <a:rPr lang="en-US" smtClean="0"/>
              <a:t>48</a:t>
            </a:fld>
            <a:endParaRPr lang="en-US"/>
          </a:p>
        </p:txBody>
      </p:sp>
    </p:spTree>
    <p:extLst>
      <p:ext uri="{BB962C8B-B14F-4D97-AF65-F5344CB8AC3E}">
        <p14:creationId xmlns:p14="http://schemas.microsoft.com/office/powerpoint/2010/main" val="8479406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68EF43-E99D-5895-84ED-7FFFE9F69E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9552F7-BC0C-D2CC-78DC-C05840981C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04B83C-6550-3809-B92B-C9A2904A3E3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2725B3D-16CA-AA1C-F55E-1CA0226FF266}"/>
              </a:ext>
            </a:extLst>
          </p:cNvPr>
          <p:cNvSpPr>
            <a:spLocks noGrp="1"/>
          </p:cNvSpPr>
          <p:nvPr>
            <p:ph type="sldNum" sz="quarter" idx="5"/>
          </p:nvPr>
        </p:nvSpPr>
        <p:spPr/>
        <p:txBody>
          <a:bodyPr/>
          <a:lstStyle/>
          <a:p>
            <a:fld id="{E95099D0-06EA-45D2-AC2D-72F4C0815C2E}" type="slidenum">
              <a:rPr lang="en-US" smtClean="0"/>
              <a:t>50</a:t>
            </a:fld>
            <a:endParaRPr lang="en-US"/>
          </a:p>
        </p:txBody>
      </p:sp>
    </p:spTree>
    <p:extLst>
      <p:ext uri="{BB962C8B-B14F-4D97-AF65-F5344CB8AC3E}">
        <p14:creationId xmlns:p14="http://schemas.microsoft.com/office/powerpoint/2010/main" val="20713974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52</a:t>
            </a:fld>
            <a:endParaRPr lang="en-US"/>
          </a:p>
        </p:txBody>
      </p:sp>
    </p:spTree>
    <p:extLst>
      <p:ext uri="{BB962C8B-B14F-4D97-AF65-F5344CB8AC3E}">
        <p14:creationId xmlns:p14="http://schemas.microsoft.com/office/powerpoint/2010/main" val="34085714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2DAF44-5114-2405-FA0D-59E744F73F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8896F0-B31D-DB84-DFDB-FC196650DC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5D926F-17BE-5A8C-7DBA-97C3BF0D9E87}"/>
              </a:ext>
            </a:extLst>
          </p:cNvPr>
          <p:cNvSpPr>
            <a:spLocks noGrp="1"/>
          </p:cNvSpPr>
          <p:nvPr>
            <p:ph type="body" idx="1"/>
          </p:nvPr>
        </p:nvSpPr>
        <p:spPr/>
        <p:txBody>
          <a:bodyPr/>
          <a:lstStyle/>
          <a:p>
            <a:pPr marL="171450" indent="-171450">
              <a:buFont typeface="Arial" panose="020B0604020202020204" pitchFamily="34" charset="0"/>
              <a:buChar char="•"/>
            </a:pPr>
            <a:r>
              <a:rPr lang="en-US" dirty="0"/>
              <a:t>Tail dependence describes how variables correlate at extreme ends (upper and lower corners) of a joint distribution</a:t>
            </a:r>
          </a:p>
          <a:p>
            <a:pPr marL="171450" indent="-171450">
              <a:buFont typeface="Arial" panose="020B0604020202020204" pitchFamily="34" charset="0"/>
              <a:buChar char="•"/>
            </a:pPr>
            <a:r>
              <a:rPr lang="en-US" dirty="0"/>
              <a:t>When you observe high-high values, there is upper tail dependence</a:t>
            </a:r>
          </a:p>
          <a:p>
            <a:pPr marL="171450" indent="-171450">
              <a:buFont typeface="Arial" panose="020B0604020202020204" pitchFamily="34" charset="0"/>
              <a:buChar char="•"/>
            </a:pPr>
            <a:r>
              <a:rPr lang="en-US" dirty="0"/>
              <a:t>When you observe low-low values, there is lower tail dependence</a:t>
            </a:r>
          </a:p>
          <a:p>
            <a:pPr marL="171450" indent="-171450">
              <a:buFont typeface="Arial" panose="020B0604020202020204" pitchFamily="34" charset="0"/>
              <a:buChar char="•"/>
            </a:pPr>
            <a:r>
              <a:rPr lang="en-US" dirty="0"/>
              <a:t>Note here that we are in unit space</a:t>
            </a:r>
          </a:p>
        </p:txBody>
      </p:sp>
      <p:sp>
        <p:nvSpPr>
          <p:cNvPr id="4" name="Slide Number Placeholder 3">
            <a:extLst>
              <a:ext uri="{FF2B5EF4-FFF2-40B4-BE49-F238E27FC236}">
                <a16:creationId xmlns:a16="http://schemas.microsoft.com/office/drawing/2014/main" id="{E6359C26-091B-2DA2-2773-DB285F48EC16}"/>
              </a:ext>
            </a:extLst>
          </p:cNvPr>
          <p:cNvSpPr>
            <a:spLocks noGrp="1"/>
          </p:cNvSpPr>
          <p:nvPr>
            <p:ph type="sldNum" sz="quarter" idx="5"/>
          </p:nvPr>
        </p:nvSpPr>
        <p:spPr/>
        <p:txBody>
          <a:bodyPr/>
          <a:lstStyle/>
          <a:p>
            <a:fld id="{E95099D0-06EA-45D2-AC2D-72F4C0815C2E}" type="slidenum">
              <a:rPr lang="en-US" smtClean="0"/>
              <a:t>53</a:t>
            </a:fld>
            <a:endParaRPr lang="en-US"/>
          </a:p>
        </p:txBody>
      </p:sp>
    </p:spTree>
    <p:extLst>
      <p:ext uri="{BB962C8B-B14F-4D97-AF65-F5344CB8AC3E}">
        <p14:creationId xmlns:p14="http://schemas.microsoft.com/office/powerpoint/2010/main" val="29920783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Tail dependence describes how variables correlate at extreme ends (upper and lower corners) of a joint distribution</a:t>
            </a:r>
          </a:p>
          <a:p>
            <a:pPr marL="171450" indent="-171450">
              <a:buFont typeface="Arial" panose="020B0604020202020204" pitchFamily="34" charset="0"/>
              <a:buChar char="•"/>
            </a:pPr>
            <a:r>
              <a:rPr lang="en-US" dirty="0"/>
              <a:t>When you observe high-high values, there is upper tail dependence</a:t>
            </a:r>
          </a:p>
          <a:p>
            <a:pPr marL="171450" indent="-171450">
              <a:buFont typeface="Arial" panose="020B0604020202020204" pitchFamily="34" charset="0"/>
              <a:buChar char="•"/>
            </a:pPr>
            <a:r>
              <a:rPr lang="en-US" dirty="0"/>
              <a:t>When you observe low-low values, there is lower tail dependence</a:t>
            </a:r>
          </a:p>
          <a:p>
            <a:pPr marL="171450" indent="-171450">
              <a:buFont typeface="Arial" panose="020B0604020202020204" pitchFamily="34" charset="0"/>
              <a:buChar char="•"/>
            </a:pPr>
            <a:r>
              <a:rPr lang="en-US" dirty="0"/>
              <a:t>Note here that we are in unit space</a:t>
            </a:r>
          </a:p>
        </p:txBody>
      </p:sp>
      <p:sp>
        <p:nvSpPr>
          <p:cNvPr id="4" name="Slide Number Placeholder 3"/>
          <p:cNvSpPr>
            <a:spLocks noGrp="1"/>
          </p:cNvSpPr>
          <p:nvPr>
            <p:ph type="sldNum" sz="quarter" idx="5"/>
          </p:nvPr>
        </p:nvSpPr>
        <p:spPr/>
        <p:txBody>
          <a:bodyPr/>
          <a:lstStyle/>
          <a:p>
            <a:fld id="{E95099D0-06EA-45D2-AC2D-72F4C0815C2E}" type="slidenum">
              <a:rPr lang="en-US" smtClean="0"/>
              <a:t>54</a:t>
            </a:fld>
            <a:endParaRPr lang="en-US"/>
          </a:p>
        </p:txBody>
      </p:sp>
    </p:spTree>
    <p:extLst>
      <p:ext uri="{BB962C8B-B14F-4D97-AF65-F5344CB8AC3E}">
        <p14:creationId xmlns:p14="http://schemas.microsoft.com/office/powerpoint/2010/main" val="2306855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Imagine the rectangle has an area equal to one. If the area of a circle (less than or equal to 1, greater than or equal to zero) is equal to its probability, then in this case P(A) is the area inside A regardless of whether it’s in B, or an undrawn C, etc.</a:t>
            </a:r>
          </a:p>
        </p:txBody>
      </p:sp>
      <p:sp>
        <p:nvSpPr>
          <p:cNvPr id="4" name="Slide Number Placeholder 3"/>
          <p:cNvSpPr>
            <a:spLocks noGrp="1"/>
          </p:cNvSpPr>
          <p:nvPr>
            <p:ph type="sldNum" sz="quarter" idx="10"/>
          </p:nvPr>
        </p:nvSpPr>
        <p:spPr/>
        <p:txBody>
          <a:bodyPr/>
          <a:lstStyle/>
          <a:p>
            <a:fld id="{5EB4EC95-233C-49A0-813F-B93ED9D076A7}" type="slidenum">
              <a:rPr lang="en-US" smtClean="0"/>
              <a:t>7</a:t>
            </a:fld>
            <a:endParaRPr lang="en-US"/>
          </a:p>
        </p:txBody>
      </p:sp>
    </p:spTree>
    <p:extLst>
      <p:ext uri="{BB962C8B-B14F-4D97-AF65-F5344CB8AC3E}">
        <p14:creationId xmlns:p14="http://schemas.microsoft.com/office/powerpoint/2010/main" val="12256328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Copulas are flexible. They can handle correlations between 0 and 1. They can also be built off of any marginal distributions.</a:t>
            </a:r>
          </a:p>
        </p:txBody>
      </p:sp>
      <p:sp>
        <p:nvSpPr>
          <p:cNvPr id="4" name="Slide Number Placeholder 3"/>
          <p:cNvSpPr>
            <a:spLocks noGrp="1"/>
          </p:cNvSpPr>
          <p:nvPr>
            <p:ph type="sldNum" sz="quarter" idx="5"/>
          </p:nvPr>
        </p:nvSpPr>
        <p:spPr/>
        <p:txBody>
          <a:bodyPr/>
          <a:lstStyle/>
          <a:p>
            <a:fld id="{E95099D0-06EA-45D2-AC2D-72F4C0815C2E}" type="slidenum">
              <a:rPr lang="en-US" smtClean="0"/>
              <a:t>55</a:t>
            </a:fld>
            <a:endParaRPr lang="en-US"/>
          </a:p>
        </p:txBody>
      </p:sp>
    </p:spTree>
    <p:extLst>
      <p:ext uri="{BB962C8B-B14F-4D97-AF65-F5344CB8AC3E}">
        <p14:creationId xmlns:p14="http://schemas.microsoft.com/office/powerpoint/2010/main" val="15729734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Confluence of Sacramento and American Rivers in Sacramento, CA</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58</a:t>
            </a:fld>
            <a:endParaRPr lang="en-US"/>
          </a:p>
        </p:txBody>
      </p:sp>
    </p:spTree>
    <p:extLst>
      <p:ext uri="{BB962C8B-B14F-4D97-AF65-F5344CB8AC3E}">
        <p14:creationId xmlns:p14="http://schemas.microsoft.com/office/powerpoint/2010/main" val="2941050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imagine that we’re concerned with the region that belongs in both A and B, so that both things have to happen. The area of this lens is less than A or B. It can be at most the area of the smaller of the two, assuming it is completely within the other.</a:t>
            </a:r>
          </a:p>
        </p:txBody>
      </p:sp>
      <p:sp>
        <p:nvSpPr>
          <p:cNvPr id="4" name="Slide Number Placeholder 3"/>
          <p:cNvSpPr>
            <a:spLocks noGrp="1"/>
          </p:cNvSpPr>
          <p:nvPr>
            <p:ph type="sldNum" sz="quarter" idx="10"/>
          </p:nvPr>
        </p:nvSpPr>
        <p:spPr/>
        <p:txBody>
          <a:bodyPr/>
          <a:lstStyle/>
          <a:p>
            <a:fld id="{5EB4EC95-233C-49A0-813F-B93ED9D076A7}" type="slidenum">
              <a:rPr lang="en-US" smtClean="0"/>
              <a:t>8</a:t>
            </a:fld>
            <a:endParaRPr lang="en-US"/>
          </a:p>
        </p:txBody>
      </p:sp>
    </p:spTree>
    <p:extLst>
      <p:ext uri="{BB962C8B-B14F-4D97-AF65-F5344CB8AC3E}">
        <p14:creationId xmlns:p14="http://schemas.microsoft.com/office/powerpoint/2010/main" val="341828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B is completely contained within A, then P(B) = P(A,B)conjunction</a:t>
            </a:r>
          </a:p>
          <a:p>
            <a:endParaRPr lang="en-US" dirty="0"/>
          </a:p>
          <a:p>
            <a:r>
              <a:rPr lang="en-US" dirty="0"/>
              <a:t>Linda is 31 years old, single, outspoken, and very bright. She majored in philosophy. As a student, she was deeply concerned with issues of discrimination and social justice, and also participated in anti-nuclear demonstrations. Which is more probable?</a:t>
            </a:r>
          </a:p>
          <a:p>
            <a:endParaRPr lang="en-US" dirty="0"/>
          </a:p>
          <a:p>
            <a:r>
              <a:rPr lang="en-US" dirty="0"/>
              <a:t>Linda is a bank teller.</a:t>
            </a:r>
          </a:p>
          <a:p>
            <a:r>
              <a:rPr lang="en-US" dirty="0"/>
              <a:t>Linda is a bank teller and is active in the feminist movement.</a:t>
            </a:r>
          </a:p>
          <a:p>
            <a:endParaRPr lang="en-US" dirty="0"/>
          </a:p>
          <a:p>
            <a:endParaRPr lang="en-US" dirty="0"/>
          </a:p>
          <a:p>
            <a:r>
              <a:rPr lang="en-US" dirty="0"/>
              <a:t>Why does it suddenly</a:t>
            </a:r>
            <a:r>
              <a:rPr lang="en-US" baseline="0" dirty="0"/>
              <a:t> become easier to believe that the government is controlled by lizard people if we also believe there is a massive conspiracy to cover it up involving the entire Federal government?</a:t>
            </a:r>
          </a:p>
          <a:p>
            <a:r>
              <a:rPr lang="en-US" baseline="0" dirty="0"/>
              <a:t>The sticking power of conspiracy theories arises from the fact that evidence against the first (lizard people) becomes evidence for the second (giant </a:t>
            </a:r>
            <a:r>
              <a:rPr lang="en-US" baseline="0" dirty="0" err="1"/>
              <a:t>coverup</a:t>
            </a:r>
            <a:r>
              <a:rPr lang="en-US" baseline="0" dirty="0"/>
              <a:t>.)</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9</a:t>
            </a:fld>
            <a:endParaRPr lang="en-US"/>
          </a:p>
        </p:txBody>
      </p:sp>
    </p:spTree>
    <p:extLst>
      <p:ext uri="{BB962C8B-B14F-4D97-AF65-F5344CB8AC3E}">
        <p14:creationId xmlns:p14="http://schemas.microsoft.com/office/powerpoint/2010/main" val="852251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29214-4DA2-4354-E4C6-76D5ACDB45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91802A-AE0A-8051-B23F-ACAF1D1567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E6A72B-3D81-4E71-4CB8-EFE181F9866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P(A|B) is the ratio of P(A and B) to the ratio of P(B) i.e. the platypus playing the keytar to the probability of B. </a:t>
            </a:r>
          </a:p>
          <a:p>
            <a:r>
              <a:rPr lang="en-US" dirty="0"/>
              <a:t>If A and B are independent, then the occurrence of B has no impact on the occurrence of A: P(A | B) = P(A)</a:t>
            </a:r>
          </a:p>
        </p:txBody>
      </p:sp>
      <p:sp>
        <p:nvSpPr>
          <p:cNvPr id="4" name="Slide Number Placeholder 3">
            <a:extLst>
              <a:ext uri="{FF2B5EF4-FFF2-40B4-BE49-F238E27FC236}">
                <a16:creationId xmlns:a16="http://schemas.microsoft.com/office/drawing/2014/main" id="{AC6D3970-00F1-73D5-4643-927DA50E9F2B}"/>
              </a:ext>
            </a:extLst>
          </p:cNvPr>
          <p:cNvSpPr>
            <a:spLocks noGrp="1"/>
          </p:cNvSpPr>
          <p:nvPr>
            <p:ph type="sldNum" sz="quarter" idx="5"/>
          </p:nvPr>
        </p:nvSpPr>
        <p:spPr/>
        <p:txBody>
          <a:bodyPr/>
          <a:lstStyle/>
          <a:p>
            <a:fld id="{E95099D0-06EA-45D2-AC2D-72F4C0815C2E}" type="slidenum">
              <a:rPr lang="en-US" smtClean="0"/>
              <a:t>10</a:t>
            </a:fld>
            <a:endParaRPr lang="en-US"/>
          </a:p>
        </p:txBody>
      </p:sp>
    </p:spTree>
    <p:extLst>
      <p:ext uri="{BB962C8B-B14F-4D97-AF65-F5344CB8AC3E}">
        <p14:creationId xmlns:p14="http://schemas.microsoft.com/office/powerpoint/2010/main" val="518783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11</a:t>
            </a:fld>
            <a:endParaRPr lang="en-US"/>
          </a:p>
        </p:txBody>
      </p:sp>
    </p:spTree>
    <p:extLst>
      <p:ext uri="{BB962C8B-B14F-4D97-AF65-F5344CB8AC3E}">
        <p14:creationId xmlns:p14="http://schemas.microsoft.com/office/powerpoint/2010/main" val="5074193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We’re going to talk through 3 joint probability models.</a:t>
            </a:r>
          </a:p>
          <a:p>
            <a:pPr marL="171450" indent="-171450">
              <a:buFont typeface="Arial" panose="020B0604020202020204" pitchFamily="34" charset="0"/>
              <a:buChar char="•"/>
            </a:pPr>
            <a:r>
              <a:rPr lang="en-US" dirty="0"/>
              <a:t>The first, coincident frequency analysis, is included in USACE guidance. This is a discrete probability method in that you evaluate joint probability at a countable number of combinations of variables A and B. </a:t>
            </a:r>
          </a:p>
          <a:p>
            <a:pPr marL="171450" indent="-171450">
              <a:buFont typeface="Arial" panose="020B0604020202020204" pitchFamily="34" charset="0"/>
              <a:buChar char="•"/>
            </a:pPr>
            <a:r>
              <a:rPr lang="en-US" dirty="0"/>
              <a:t>We’ll then talk through two continuous joint probability methods and explain why copulas are more flexible than the other two options.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12</a:t>
            </a:fld>
            <a:endParaRPr lang="en-US"/>
          </a:p>
        </p:txBody>
      </p:sp>
    </p:spTree>
    <p:extLst>
      <p:ext uri="{BB962C8B-B14F-4D97-AF65-F5344CB8AC3E}">
        <p14:creationId xmlns:p14="http://schemas.microsoft.com/office/powerpoint/2010/main" val="19391908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4/29/2026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4/29/2026</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4/29/2026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4/29/2026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4/29/2026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4/29/2026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4/29/2026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4/29/2026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4/29/2026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4/29/2026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4/29/2026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4/29/2026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4/29/2026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4/29/2026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4/29/2026</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4/29/2026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4/29/2026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4/29/2026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4/29/2026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4/29/2026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4/29/2026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4/29/2026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4/29/2026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4/29/2026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4/29/2026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4/29/2026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4/29/2026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4/29/2026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13.png"/><Relationship Id="rId4" Type="http://schemas.openxmlformats.org/officeDocument/2006/relationships/image" Target="../media/image12.jpg"/></Relationships>
</file>

<file path=ppt/slides/_rels/slide20.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15.xml"/><Relationship Id="rId4" Type="http://schemas.openxmlformats.org/officeDocument/2006/relationships/image" Target="../media/image40.png"/></Relationships>
</file>

<file path=ppt/slides/_rels/slide5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3" Type="http://schemas.openxmlformats.org/officeDocument/2006/relationships/hyperlink" Target="https://www.hec.usace.army.mil/confluence/sspdocs/" TargetMode="External"/><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4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2C57A-0BE9-0B4A-D998-04247C19FAAE}"/>
              </a:ext>
            </a:extLst>
          </p:cNvPr>
          <p:cNvSpPr>
            <a:spLocks noGrp="1"/>
          </p:cNvSpPr>
          <p:nvPr>
            <p:ph type="title"/>
          </p:nvPr>
        </p:nvSpPr>
        <p:spPr/>
        <p:txBody>
          <a:bodyPr>
            <a:normAutofit/>
          </a:bodyPr>
          <a:lstStyle/>
          <a:p>
            <a:r>
              <a:rPr lang="en-US" dirty="0"/>
              <a:t>Joint Probability</a:t>
            </a:r>
          </a:p>
        </p:txBody>
      </p:sp>
      <p:sp>
        <p:nvSpPr>
          <p:cNvPr id="4" name="Text Placeholder 3">
            <a:extLst>
              <a:ext uri="{FF2B5EF4-FFF2-40B4-BE49-F238E27FC236}">
                <a16:creationId xmlns:a16="http://schemas.microsoft.com/office/drawing/2014/main" id="{76496169-7D5D-F860-27AF-8724596D7C50}"/>
              </a:ext>
            </a:extLst>
          </p:cNvPr>
          <p:cNvSpPr>
            <a:spLocks noGrp="1"/>
          </p:cNvSpPr>
          <p:nvPr>
            <p:ph type="body" sz="quarter" idx="14"/>
          </p:nvPr>
        </p:nvSpPr>
        <p:spPr>
          <a:xfrm>
            <a:off x="678032" y="3321813"/>
            <a:ext cx="4504267" cy="1585685"/>
          </a:xfrm>
        </p:spPr>
        <p:txBody>
          <a:bodyPr>
            <a:normAutofit fontScale="92500" lnSpcReduction="20000"/>
          </a:bodyPr>
          <a:lstStyle/>
          <a:p>
            <a:r>
              <a:rPr lang="en-US" dirty="0"/>
              <a:t>Flood Frequency Analysis</a:t>
            </a:r>
          </a:p>
          <a:p>
            <a:r>
              <a:rPr lang="en-US"/>
              <a:t>April </a:t>
            </a:r>
            <a:r>
              <a:rPr lang="en-US" dirty="0"/>
              <a:t>2026</a:t>
            </a:r>
          </a:p>
          <a:p>
            <a:endParaRPr lang="en-US" dirty="0"/>
          </a:p>
          <a:p>
            <a:r>
              <a:rPr lang="en-US" dirty="0"/>
              <a:t>Presented by: </a:t>
            </a:r>
          </a:p>
          <a:p>
            <a:r>
              <a:rPr lang="en-US" dirty="0"/>
              <a:t>Avital Breverman, P.E.</a:t>
            </a:r>
          </a:p>
        </p:txBody>
      </p:sp>
      <p:pic>
        <p:nvPicPr>
          <p:cNvPr id="31746" name="Picture 2" descr="Venn diagram: Platypus playing a keytar – FlowingData">
            <a:extLst>
              <a:ext uri="{FF2B5EF4-FFF2-40B4-BE49-F238E27FC236}">
                <a16:creationId xmlns:a16="http://schemas.microsoft.com/office/drawing/2014/main" id="{BCBB21B2-4F6E-11F0-C5F5-C28253B598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1643" y="2109019"/>
            <a:ext cx="5162325" cy="3405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7835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6AAB7-B5B3-4250-AAE6-A5874CA6204E}"/>
            </a:ext>
          </a:extLst>
        </p:cNvPr>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A6503312-6A24-D547-0B5D-664162CDD6F7}"/>
              </a:ext>
            </a:extLst>
          </p:cNvPr>
          <p:cNvSpPr>
            <a:spLocks noGrp="1"/>
          </p:cNvSpPr>
          <p:nvPr>
            <p:ph idx="1"/>
          </p:nvPr>
        </p:nvSpPr>
        <p:spPr>
          <a:xfrm>
            <a:off x="838200" y="1825625"/>
            <a:ext cx="10515600" cy="4351338"/>
          </a:xfrm>
        </p:spPr>
        <p:txBody>
          <a:bodyPr/>
          <a:lstStyle/>
          <a:p>
            <a:r>
              <a:rPr lang="en-US" i="1" dirty="0"/>
              <a:t>Given that B has occurred, what is the probability that A occurs?</a:t>
            </a:r>
          </a:p>
          <a:p>
            <a:r>
              <a:rPr lang="en-US" dirty="0"/>
              <a:t>Once we have observed that B has occurred, it becomes our “universe”</a:t>
            </a:r>
          </a:p>
        </p:txBody>
      </p:sp>
      <p:sp>
        <p:nvSpPr>
          <p:cNvPr id="2" name="Title 1">
            <a:extLst>
              <a:ext uri="{FF2B5EF4-FFF2-40B4-BE49-F238E27FC236}">
                <a16:creationId xmlns:a16="http://schemas.microsoft.com/office/drawing/2014/main" id="{A564E3EB-C681-72CB-867C-8B0040C1BD38}"/>
              </a:ext>
            </a:extLst>
          </p:cNvPr>
          <p:cNvSpPr>
            <a:spLocks noGrp="1"/>
          </p:cNvSpPr>
          <p:nvPr>
            <p:ph type="title"/>
          </p:nvPr>
        </p:nvSpPr>
        <p:spPr>
          <a:xfrm>
            <a:off x="838200" y="365125"/>
            <a:ext cx="10515600" cy="1325563"/>
          </a:xfrm>
        </p:spPr>
        <p:txBody>
          <a:bodyPr/>
          <a:lstStyle/>
          <a:p>
            <a:r>
              <a:rPr lang="en-US" dirty="0"/>
              <a:t>Conditional Probability</a:t>
            </a:r>
          </a:p>
        </p:txBody>
      </p:sp>
      <p:sp>
        <p:nvSpPr>
          <p:cNvPr id="12" name="Slide Number Placeholder 11">
            <a:extLst>
              <a:ext uri="{FF2B5EF4-FFF2-40B4-BE49-F238E27FC236}">
                <a16:creationId xmlns:a16="http://schemas.microsoft.com/office/drawing/2014/main" id="{41599F64-F9BF-67B5-EC31-A4E8A2B27F1C}"/>
              </a:ext>
            </a:extLst>
          </p:cNvPr>
          <p:cNvSpPr>
            <a:spLocks noGrp="1"/>
          </p:cNvSpPr>
          <p:nvPr>
            <p:ph type="sldNum" sz="quarter" idx="12"/>
          </p:nvPr>
        </p:nvSpPr>
        <p:spPr/>
        <p:txBody>
          <a:bodyPr/>
          <a:lstStyle/>
          <a:p>
            <a:fld id="{75FF2DE0-F630-4680-9872-E679E07CC29A}" type="slidenum">
              <a:rPr lang="en-US" smtClean="0"/>
              <a:t>10</a:t>
            </a:fld>
            <a:endParaRPr lang="en-US"/>
          </a:p>
        </p:txBody>
      </p:sp>
      <p:grpSp>
        <p:nvGrpSpPr>
          <p:cNvPr id="11" name="Group 10">
            <a:extLst>
              <a:ext uri="{FF2B5EF4-FFF2-40B4-BE49-F238E27FC236}">
                <a16:creationId xmlns:a16="http://schemas.microsoft.com/office/drawing/2014/main" id="{C95972B6-C7F6-BEDA-9BF7-8A52025E1145}"/>
              </a:ext>
            </a:extLst>
          </p:cNvPr>
          <p:cNvGrpSpPr>
            <a:grpSpLocks noChangeAspect="1"/>
          </p:cNvGrpSpPr>
          <p:nvPr/>
        </p:nvGrpSpPr>
        <p:grpSpPr>
          <a:xfrm>
            <a:off x="2211997" y="4685635"/>
            <a:ext cx="3252528" cy="1626264"/>
            <a:chOff x="1655400" y="3433763"/>
            <a:chExt cx="5486400" cy="2743200"/>
          </a:xfrm>
        </p:grpSpPr>
        <p:sp>
          <p:nvSpPr>
            <p:cNvPr id="13" name="Rectangle 12">
              <a:extLst>
                <a:ext uri="{FF2B5EF4-FFF2-40B4-BE49-F238E27FC236}">
                  <a16:creationId xmlns:a16="http://schemas.microsoft.com/office/drawing/2014/main" id="{E000C708-6E08-F959-8224-9D1440A94555}"/>
                </a:ext>
              </a:extLst>
            </p:cNvPr>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15" name="Freeform 6">
              <a:extLst>
                <a:ext uri="{FF2B5EF4-FFF2-40B4-BE49-F238E27FC236}">
                  <a16:creationId xmlns:a16="http://schemas.microsoft.com/office/drawing/2014/main" id="{40CB9EB0-D776-70CE-A425-80EB82BFDBEB}"/>
                </a:ext>
              </a:extLst>
            </p:cNvPr>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DB29DB">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6" name="Freeform 7">
              <a:extLst>
                <a:ext uri="{FF2B5EF4-FFF2-40B4-BE49-F238E27FC236}">
                  <a16:creationId xmlns:a16="http://schemas.microsoft.com/office/drawing/2014/main" id="{F1727E38-D41E-A7F0-F24A-3E2B2C327BC1}"/>
                </a:ext>
              </a:extLst>
            </p:cNvPr>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sp>
          <p:nvSpPr>
            <p:cNvPr id="17" name="Freeform 8">
              <a:extLst>
                <a:ext uri="{FF2B5EF4-FFF2-40B4-BE49-F238E27FC236}">
                  <a16:creationId xmlns:a16="http://schemas.microsoft.com/office/drawing/2014/main" id="{85C3FE90-36B7-55FF-D43A-3BB4C5B1187C}"/>
                </a:ext>
              </a:extLst>
            </p:cNvPr>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grpSp>
        <p:nvGrpSpPr>
          <p:cNvPr id="18" name="Group 17">
            <a:extLst>
              <a:ext uri="{FF2B5EF4-FFF2-40B4-BE49-F238E27FC236}">
                <a16:creationId xmlns:a16="http://schemas.microsoft.com/office/drawing/2014/main" id="{9E95DC44-85C0-EC25-359B-0D2AB27D0DBA}"/>
              </a:ext>
            </a:extLst>
          </p:cNvPr>
          <p:cNvGrpSpPr/>
          <p:nvPr/>
        </p:nvGrpSpPr>
        <p:grpSpPr>
          <a:xfrm>
            <a:off x="6891023" y="4684267"/>
            <a:ext cx="3252528" cy="1627632"/>
            <a:chOff x="4499726" y="4693814"/>
            <a:chExt cx="3252528" cy="1627632"/>
          </a:xfrm>
        </p:grpSpPr>
        <p:sp>
          <p:nvSpPr>
            <p:cNvPr id="19" name="Rectangle 18">
              <a:extLst>
                <a:ext uri="{FF2B5EF4-FFF2-40B4-BE49-F238E27FC236}">
                  <a16:creationId xmlns:a16="http://schemas.microsoft.com/office/drawing/2014/main" id="{761D08B9-5076-4962-D296-A24BD5443EA8}"/>
                </a:ext>
              </a:extLst>
            </p:cNvPr>
            <p:cNvSpPr/>
            <p:nvPr/>
          </p:nvSpPr>
          <p:spPr>
            <a:xfrm>
              <a:off x="4499726" y="4693814"/>
              <a:ext cx="909762" cy="1627632"/>
            </a:xfrm>
            <a:prstGeom prst="rect">
              <a:avLst/>
            </a:prstGeom>
            <a:solidFill>
              <a:srgbClr val="DB29DB">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20" name="Rectangle 19">
              <a:extLst>
                <a:ext uri="{FF2B5EF4-FFF2-40B4-BE49-F238E27FC236}">
                  <a16:creationId xmlns:a16="http://schemas.microsoft.com/office/drawing/2014/main" id="{34DD4647-2C95-E113-22E0-4306019A7970}"/>
                </a:ext>
              </a:extLst>
            </p:cNvPr>
            <p:cNvSpPr/>
            <p:nvPr/>
          </p:nvSpPr>
          <p:spPr>
            <a:xfrm>
              <a:off x="4499726" y="4693814"/>
              <a:ext cx="3252528" cy="162626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endParaRPr lang="en-US" sz="3600" b="1" dirty="0">
                <a:solidFill>
                  <a:schemeClr val="tx1"/>
                </a:solidFill>
                <a:effectLst>
                  <a:outerShdw blurRad="38100" dist="38100" dir="2700000" algn="tl">
                    <a:srgbClr val="000000">
                      <a:alpha val="43137"/>
                    </a:srgbClr>
                  </a:outerShdw>
                </a:effectLst>
              </a:endParaRPr>
            </a:p>
          </p:txBody>
        </p:sp>
        <p:sp>
          <p:nvSpPr>
            <p:cNvPr id="21" name="Rectangle 20">
              <a:extLst>
                <a:ext uri="{FF2B5EF4-FFF2-40B4-BE49-F238E27FC236}">
                  <a16:creationId xmlns:a16="http://schemas.microsoft.com/office/drawing/2014/main" id="{66A8A68C-CAC3-F339-93A6-2F8C1E49BE85}"/>
                </a:ext>
              </a:extLst>
            </p:cNvPr>
            <p:cNvSpPr/>
            <p:nvPr/>
          </p:nvSpPr>
          <p:spPr>
            <a:xfrm>
              <a:off x="5409488" y="4693814"/>
              <a:ext cx="2342766" cy="1627632"/>
            </a:xfrm>
            <a:prstGeom prst="rect">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A</a:t>
              </a:r>
              <a:r>
                <a:rPr lang="en-US" sz="3200" b="1" baseline="30000" dirty="0">
                  <a:solidFill>
                    <a:schemeClr val="tx1"/>
                  </a:solidFill>
                  <a:effectLst>
                    <a:outerShdw blurRad="38100" dist="38100" dir="2700000" algn="tl">
                      <a:srgbClr val="000000">
                        <a:alpha val="43137"/>
                      </a:srgbClr>
                    </a:outerShdw>
                  </a:effectLst>
                  <a:latin typeface="Lucida Console" panose="020B0609040504020204" pitchFamily="49" charset="0"/>
                </a:rPr>
                <a:t>c</a:t>
              </a:r>
            </a:p>
          </p:txBody>
        </p:sp>
      </p:grpSp>
      <p:cxnSp>
        <p:nvCxnSpPr>
          <p:cNvPr id="22" name="Straight Arrow Connector 21">
            <a:extLst>
              <a:ext uri="{FF2B5EF4-FFF2-40B4-BE49-F238E27FC236}">
                <a16:creationId xmlns:a16="http://schemas.microsoft.com/office/drawing/2014/main" id="{ACAEF42F-EB40-C015-7748-8DC0D67C1761}"/>
              </a:ext>
            </a:extLst>
          </p:cNvPr>
          <p:cNvCxnSpPr>
            <a:cxnSpLocks/>
          </p:cNvCxnSpPr>
          <p:nvPr/>
        </p:nvCxnSpPr>
        <p:spPr>
          <a:xfrm>
            <a:off x="5617030" y="5475514"/>
            <a:ext cx="1088571" cy="0"/>
          </a:xfrm>
          <a:prstGeom prst="straightConnector1">
            <a:avLst/>
          </a:prstGeom>
          <a:ln w="57150">
            <a:solidFill>
              <a:schemeClr val="tx1"/>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0508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01688-2AE3-DB94-44FF-3E103EE8B4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EEA80A-3594-4891-FFE1-5828DD383FD0}"/>
              </a:ext>
            </a:extLst>
          </p:cNvPr>
          <p:cNvSpPr>
            <a:spLocks noGrp="1"/>
          </p:cNvSpPr>
          <p:nvPr>
            <p:ph type="title"/>
          </p:nvPr>
        </p:nvSpPr>
        <p:spPr>
          <a:xfrm>
            <a:off x="838200" y="365125"/>
            <a:ext cx="10515600" cy="1325563"/>
          </a:xfrm>
        </p:spPr>
        <p:txBody>
          <a:bodyPr/>
          <a:lstStyle/>
          <a:p>
            <a:r>
              <a:rPr lang="en-US" dirty="0"/>
              <a:t>Motivation</a:t>
            </a:r>
          </a:p>
        </p:txBody>
      </p:sp>
      <p:sp>
        <p:nvSpPr>
          <p:cNvPr id="3" name="Content Placeholder 2">
            <a:extLst>
              <a:ext uri="{FF2B5EF4-FFF2-40B4-BE49-F238E27FC236}">
                <a16:creationId xmlns:a16="http://schemas.microsoft.com/office/drawing/2014/main" id="{462E20E5-ED40-FDA7-FE78-7949A21EF235}"/>
              </a:ext>
            </a:extLst>
          </p:cNvPr>
          <p:cNvSpPr>
            <a:spLocks noGrp="1"/>
          </p:cNvSpPr>
          <p:nvPr>
            <p:ph sz="half" idx="1"/>
          </p:nvPr>
        </p:nvSpPr>
        <p:spPr>
          <a:xfrm>
            <a:off x="838200" y="1825625"/>
            <a:ext cx="10515600" cy="4351339"/>
          </a:xfrm>
        </p:spPr>
        <p:txBody>
          <a:bodyPr>
            <a:normAutofit/>
          </a:bodyPr>
          <a:lstStyle/>
          <a:p>
            <a:r>
              <a:rPr lang="en-US" dirty="0"/>
              <a:t>Variable C is a function of variables A and B</a:t>
            </a:r>
          </a:p>
          <a:p>
            <a:r>
              <a:rPr lang="en-US" dirty="0"/>
              <a:t>It is difficult to estimate the distribution of C, F(C), from data</a:t>
            </a:r>
          </a:p>
          <a:p>
            <a:r>
              <a:rPr lang="en-US" dirty="0"/>
              <a:t>You can get to F(C) from modeling combinations of A and B with probabilities you can compute from f(A, B)</a:t>
            </a:r>
          </a:p>
          <a:p>
            <a:endParaRPr lang="en-US" dirty="0"/>
          </a:p>
        </p:txBody>
      </p:sp>
      <p:sp>
        <p:nvSpPr>
          <p:cNvPr id="12" name="Slide Number Placeholder 11">
            <a:extLst>
              <a:ext uri="{FF2B5EF4-FFF2-40B4-BE49-F238E27FC236}">
                <a16:creationId xmlns:a16="http://schemas.microsoft.com/office/drawing/2014/main" id="{DCE5F97A-CE32-3D9F-6651-95DC7FC5AEE2}"/>
              </a:ext>
            </a:extLst>
          </p:cNvPr>
          <p:cNvSpPr>
            <a:spLocks noGrp="1"/>
          </p:cNvSpPr>
          <p:nvPr>
            <p:ph type="sldNum" sz="quarter" idx="12"/>
          </p:nvPr>
        </p:nvSpPr>
        <p:spPr/>
        <p:txBody>
          <a:bodyPr/>
          <a:lstStyle/>
          <a:p>
            <a:fld id="{75FF2DE0-F630-4680-9872-E679E07CC29A}" type="slidenum">
              <a:rPr lang="en-US" smtClean="0"/>
              <a:t>11</a:t>
            </a:fld>
            <a:endParaRPr lang="en-US"/>
          </a:p>
        </p:txBody>
      </p:sp>
      <p:grpSp>
        <p:nvGrpSpPr>
          <p:cNvPr id="4" name="Group 3">
            <a:extLst>
              <a:ext uri="{FF2B5EF4-FFF2-40B4-BE49-F238E27FC236}">
                <a16:creationId xmlns:a16="http://schemas.microsoft.com/office/drawing/2014/main" id="{7DE93F85-F674-B45B-B970-263CF8561723}"/>
              </a:ext>
            </a:extLst>
          </p:cNvPr>
          <p:cNvGrpSpPr/>
          <p:nvPr/>
        </p:nvGrpSpPr>
        <p:grpSpPr>
          <a:xfrm>
            <a:off x="4256032" y="3905711"/>
            <a:ext cx="5486400" cy="2743200"/>
            <a:chOff x="1655400" y="3433763"/>
            <a:chExt cx="5486400" cy="2743200"/>
          </a:xfrm>
        </p:grpSpPr>
        <p:sp>
          <p:nvSpPr>
            <p:cNvPr id="7" name="Rectangle 6">
              <a:extLst>
                <a:ext uri="{FF2B5EF4-FFF2-40B4-BE49-F238E27FC236}">
                  <a16:creationId xmlns:a16="http://schemas.microsoft.com/office/drawing/2014/main" id="{1CF96174-8A44-7122-B97F-D4372CF55B8C}"/>
                </a:ext>
              </a:extLst>
            </p:cNvPr>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8" name="Freeform 9">
              <a:extLst>
                <a:ext uri="{FF2B5EF4-FFF2-40B4-BE49-F238E27FC236}">
                  <a16:creationId xmlns:a16="http://schemas.microsoft.com/office/drawing/2014/main" id="{A399CB00-48A2-3959-26F3-D112946417D4}"/>
                </a:ext>
              </a:extLst>
            </p:cNvPr>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DB29DB">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sp>
          <p:nvSpPr>
            <p:cNvPr id="10" name="Freeform 8">
              <a:extLst>
                <a:ext uri="{FF2B5EF4-FFF2-40B4-BE49-F238E27FC236}">
                  <a16:creationId xmlns:a16="http://schemas.microsoft.com/office/drawing/2014/main" id="{580797E8-849B-E2F5-9FD2-3C76902DE99E}"/>
                </a:ext>
              </a:extLst>
            </p:cNvPr>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1" name="Freeform 7">
              <a:extLst>
                <a:ext uri="{FF2B5EF4-FFF2-40B4-BE49-F238E27FC236}">
                  <a16:creationId xmlns:a16="http://schemas.microsoft.com/office/drawing/2014/main" id="{E5CBE8A9-0798-B4AB-5D02-D91AC71637B1}"/>
                </a:ext>
              </a:extLst>
            </p:cNvPr>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spTree>
    <p:extLst>
      <p:ext uri="{BB962C8B-B14F-4D97-AF65-F5344CB8AC3E}">
        <p14:creationId xmlns:p14="http://schemas.microsoft.com/office/powerpoint/2010/main" val="1100378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1EFC96-D782-736C-FBFD-E23DAEDCE0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42751A-48E9-FA19-823B-BA409E164943}"/>
              </a:ext>
            </a:extLst>
          </p:cNvPr>
          <p:cNvSpPr>
            <a:spLocks noGrp="1"/>
          </p:cNvSpPr>
          <p:nvPr>
            <p:ph type="title"/>
          </p:nvPr>
        </p:nvSpPr>
        <p:spPr>
          <a:xfrm>
            <a:off x="838200" y="365125"/>
            <a:ext cx="10515600" cy="1325563"/>
          </a:xfrm>
        </p:spPr>
        <p:txBody>
          <a:bodyPr/>
          <a:lstStyle/>
          <a:p>
            <a:r>
              <a:rPr lang="en-US" dirty="0"/>
              <a:t>Joint Probability Methods</a:t>
            </a:r>
          </a:p>
        </p:txBody>
      </p:sp>
      <p:sp>
        <p:nvSpPr>
          <p:cNvPr id="3" name="Content Placeholder 2">
            <a:extLst>
              <a:ext uri="{FF2B5EF4-FFF2-40B4-BE49-F238E27FC236}">
                <a16:creationId xmlns:a16="http://schemas.microsoft.com/office/drawing/2014/main" id="{44176A50-0F64-C15E-E782-768CDBD8BC43}"/>
              </a:ext>
            </a:extLst>
          </p:cNvPr>
          <p:cNvSpPr>
            <a:spLocks noGrp="1"/>
          </p:cNvSpPr>
          <p:nvPr>
            <p:ph sz="half" idx="1"/>
          </p:nvPr>
        </p:nvSpPr>
        <p:spPr>
          <a:xfrm>
            <a:off x="838200" y="1825625"/>
            <a:ext cx="5370871" cy="4351339"/>
          </a:xfrm>
        </p:spPr>
        <p:txBody>
          <a:bodyPr>
            <a:normAutofit/>
          </a:bodyPr>
          <a:lstStyle/>
          <a:p>
            <a:pPr marL="0" indent="0" algn="ctr">
              <a:buNone/>
            </a:pPr>
            <a:r>
              <a:rPr lang="en-US" sz="3200" b="1" u="sng" dirty="0"/>
              <a:t>Discrete</a:t>
            </a:r>
          </a:p>
          <a:p>
            <a:r>
              <a:rPr lang="en-US" dirty="0"/>
              <a:t>Coincident frequency analysis</a:t>
            </a:r>
          </a:p>
        </p:txBody>
      </p:sp>
      <p:sp>
        <p:nvSpPr>
          <p:cNvPr id="12" name="Slide Number Placeholder 11">
            <a:extLst>
              <a:ext uri="{FF2B5EF4-FFF2-40B4-BE49-F238E27FC236}">
                <a16:creationId xmlns:a16="http://schemas.microsoft.com/office/drawing/2014/main" id="{87FB66CB-4E8A-2EE1-6C06-B8978D675BD6}"/>
              </a:ext>
            </a:extLst>
          </p:cNvPr>
          <p:cNvSpPr>
            <a:spLocks noGrp="1"/>
          </p:cNvSpPr>
          <p:nvPr>
            <p:ph type="sldNum" sz="quarter" idx="12"/>
          </p:nvPr>
        </p:nvSpPr>
        <p:spPr/>
        <p:txBody>
          <a:bodyPr/>
          <a:lstStyle/>
          <a:p>
            <a:fld id="{75FF2DE0-F630-4680-9872-E679E07CC29A}" type="slidenum">
              <a:rPr lang="en-US" smtClean="0"/>
              <a:t>12</a:t>
            </a:fld>
            <a:endParaRPr lang="en-US"/>
          </a:p>
        </p:txBody>
      </p:sp>
      <p:pic>
        <p:nvPicPr>
          <p:cNvPr id="4" name="Picture 2" descr="90+ Cake With Slice Missing Stock Photos, Pictures &amp; Royalty-Free Images -  iStock | Cake with slice missing top view">
            <a:extLst>
              <a:ext uri="{FF2B5EF4-FFF2-40B4-BE49-F238E27FC236}">
                <a16:creationId xmlns:a16="http://schemas.microsoft.com/office/drawing/2014/main" id="{6FF6BAF2-A293-E20B-058A-46E6576A98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1610" y="3575279"/>
            <a:ext cx="3538289" cy="2601683"/>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A419D93B-DBC1-436B-E5A2-E9D881871766}"/>
              </a:ext>
            </a:extLst>
          </p:cNvPr>
          <p:cNvSpPr txBox="1">
            <a:spLocks/>
          </p:cNvSpPr>
          <p:nvPr/>
        </p:nvSpPr>
        <p:spPr>
          <a:xfrm>
            <a:off x="6209071" y="1825624"/>
            <a:ext cx="5370871" cy="4351339"/>
          </a:xfrm>
          <a:prstGeom prst="rect">
            <a:avLst/>
          </a:prstGeom>
        </p:spPr>
        <p:txBody>
          <a:bodyPr vert="horz" lIns="91440" tIns="45720" rIns="91440" bIns="45720" rtlCol="0">
            <a:normAutofit/>
          </a:bodyPr>
          <a:lst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3200" b="1" u="sng" dirty="0"/>
              <a:t>Continuous</a:t>
            </a:r>
          </a:p>
          <a:p>
            <a:r>
              <a:rPr lang="en-US" dirty="0"/>
              <a:t>Joint probability distributions</a:t>
            </a:r>
          </a:p>
          <a:p>
            <a:r>
              <a:rPr lang="en-US" dirty="0"/>
              <a:t>Copulas</a:t>
            </a:r>
          </a:p>
        </p:txBody>
      </p:sp>
      <p:pic>
        <p:nvPicPr>
          <p:cNvPr id="19458" name="Picture 2" descr="Fraisier Cake">
            <a:extLst>
              <a:ext uri="{FF2B5EF4-FFF2-40B4-BE49-F238E27FC236}">
                <a16:creationId xmlns:a16="http://schemas.microsoft.com/office/drawing/2014/main" id="{8B236C86-390B-0FF2-1E5E-283643874E5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46175" y="3575280"/>
            <a:ext cx="3852538" cy="2601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7710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3A715-C8F0-EFDE-BDAE-BB60A0F869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6C314D-9684-8956-9444-2739AA5A7B35}"/>
              </a:ext>
            </a:extLst>
          </p:cNvPr>
          <p:cNvSpPr>
            <a:spLocks noGrp="1"/>
          </p:cNvSpPr>
          <p:nvPr>
            <p:ph type="title"/>
          </p:nvPr>
        </p:nvSpPr>
        <p:spPr/>
        <p:txBody>
          <a:bodyPr/>
          <a:lstStyle/>
          <a:p>
            <a:r>
              <a:rPr lang="en-US" dirty="0"/>
              <a:t>Coincident Frequency</a:t>
            </a:r>
          </a:p>
        </p:txBody>
      </p:sp>
      <p:sp>
        <p:nvSpPr>
          <p:cNvPr id="5" name="Text Placeholder 4">
            <a:extLst>
              <a:ext uri="{FF2B5EF4-FFF2-40B4-BE49-F238E27FC236}">
                <a16:creationId xmlns:a16="http://schemas.microsoft.com/office/drawing/2014/main" id="{13288224-1230-7CB2-4D2C-5F8AA2B5FB2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74629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FFB3F-B72A-0C14-7C03-F7EE11D0E6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B2076D-7EBE-650A-DE1B-91701638FB6D}"/>
              </a:ext>
            </a:extLst>
          </p:cNvPr>
          <p:cNvSpPr>
            <a:spLocks noGrp="1"/>
          </p:cNvSpPr>
          <p:nvPr>
            <p:ph type="title"/>
          </p:nvPr>
        </p:nvSpPr>
        <p:spPr>
          <a:xfrm>
            <a:off x="838200" y="365125"/>
            <a:ext cx="10515600" cy="1325563"/>
          </a:xfrm>
        </p:spPr>
        <p:txBody>
          <a:bodyPr/>
          <a:lstStyle/>
          <a:p>
            <a:r>
              <a:rPr lang="en-US" dirty="0"/>
              <a:t>Coincident Frequency Analysis</a:t>
            </a:r>
          </a:p>
        </p:txBody>
      </p:sp>
      <p:sp>
        <p:nvSpPr>
          <p:cNvPr id="3" name="Content Placeholder 2">
            <a:extLst>
              <a:ext uri="{FF2B5EF4-FFF2-40B4-BE49-F238E27FC236}">
                <a16:creationId xmlns:a16="http://schemas.microsoft.com/office/drawing/2014/main" id="{F00F1264-C66B-77E8-4C60-0465AE8A3568}"/>
              </a:ext>
            </a:extLst>
          </p:cNvPr>
          <p:cNvSpPr>
            <a:spLocks noGrp="1"/>
          </p:cNvSpPr>
          <p:nvPr>
            <p:ph sz="half" idx="1"/>
          </p:nvPr>
        </p:nvSpPr>
        <p:spPr>
          <a:xfrm>
            <a:off x="838200" y="1825625"/>
            <a:ext cx="10515600" cy="4351339"/>
          </a:xfrm>
        </p:spPr>
        <p:txBody>
          <a:bodyPr>
            <a:normAutofit/>
          </a:bodyPr>
          <a:lstStyle/>
          <a:p>
            <a:r>
              <a:rPr lang="en-US" dirty="0"/>
              <a:t>In USACE guidance:</a:t>
            </a:r>
          </a:p>
          <a:p>
            <a:pPr lvl="1"/>
            <a:r>
              <a:rPr lang="en-US" dirty="0"/>
              <a:t>Engineer Manual (EM) 1110-2-1415 Hydrologic Frequency Analysis (1993)</a:t>
            </a:r>
          </a:p>
          <a:p>
            <a:pPr lvl="1"/>
            <a:r>
              <a:rPr lang="en-US" dirty="0"/>
              <a:t>EM 1110-2-1413 Hydrologic Analysis of Interior Areas (2018)</a:t>
            </a:r>
          </a:p>
          <a:p>
            <a:pPr lvl="1"/>
            <a:endParaRPr lang="en-US" dirty="0"/>
          </a:p>
        </p:txBody>
      </p:sp>
      <p:sp>
        <p:nvSpPr>
          <p:cNvPr id="12" name="Slide Number Placeholder 11">
            <a:extLst>
              <a:ext uri="{FF2B5EF4-FFF2-40B4-BE49-F238E27FC236}">
                <a16:creationId xmlns:a16="http://schemas.microsoft.com/office/drawing/2014/main" id="{D7C74B5E-1E2B-6FF1-236C-35DAF74985F9}"/>
              </a:ext>
            </a:extLst>
          </p:cNvPr>
          <p:cNvSpPr>
            <a:spLocks noGrp="1"/>
          </p:cNvSpPr>
          <p:nvPr>
            <p:ph type="sldNum" sz="quarter" idx="12"/>
          </p:nvPr>
        </p:nvSpPr>
        <p:spPr/>
        <p:txBody>
          <a:bodyPr/>
          <a:lstStyle/>
          <a:p>
            <a:fld id="{75FF2DE0-F630-4680-9872-E679E07CC29A}" type="slidenum">
              <a:rPr lang="en-US" smtClean="0"/>
              <a:t>14</a:t>
            </a:fld>
            <a:endParaRPr lang="en-US"/>
          </a:p>
        </p:txBody>
      </p:sp>
      <p:pic>
        <p:nvPicPr>
          <p:cNvPr id="5" name="Picture 4">
            <a:extLst>
              <a:ext uri="{FF2B5EF4-FFF2-40B4-BE49-F238E27FC236}">
                <a16:creationId xmlns:a16="http://schemas.microsoft.com/office/drawing/2014/main" id="{ACB0139C-772C-F33E-E123-3B0D7C775FB6}"/>
              </a:ext>
            </a:extLst>
          </p:cNvPr>
          <p:cNvPicPr>
            <a:picLocks noChangeAspect="1"/>
          </p:cNvPicPr>
          <p:nvPr/>
        </p:nvPicPr>
        <p:blipFill>
          <a:blip r:embed="rId3"/>
          <a:stretch>
            <a:fillRect/>
          </a:stretch>
        </p:blipFill>
        <p:spPr>
          <a:xfrm>
            <a:off x="2934549" y="3231085"/>
            <a:ext cx="6322902" cy="3377004"/>
          </a:xfrm>
          <a:prstGeom prst="rect">
            <a:avLst/>
          </a:prstGeom>
        </p:spPr>
      </p:pic>
    </p:spTree>
    <p:extLst>
      <p:ext uri="{BB962C8B-B14F-4D97-AF65-F5344CB8AC3E}">
        <p14:creationId xmlns:p14="http://schemas.microsoft.com/office/powerpoint/2010/main" val="2380864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F7A34E-085B-AF75-6B1B-C659693328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BB5E44-84CE-1951-87C8-98B6413A9E0A}"/>
              </a:ext>
            </a:extLst>
          </p:cNvPr>
          <p:cNvSpPr>
            <a:spLocks noGrp="1"/>
          </p:cNvSpPr>
          <p:nvPr>
            <p:ph type="title"/>
          </p:nvPr>
        </p:nvSpPr>
        <p:spPr>
          <a:xfrm>
            <a:off x="838200" y="365125"/>
            <a:ext cx="10515600" cy="1325563"/>
          </a:xfrm>
        </p:spPr>
        <p:txBody>
          <a:bodyPr/>
          <a:lstStyle/>
          <a:p>
            <a:r>
              <a:rPr lang="en-US" dirty="0"/>
              <a:t>Coincident Frequency Analysis</a:t>
            </a:r>
          </a:p>
        </p:txBody>
      </p:sp>
      <p:sp>
        <p:nvSpPr>
          <p:cNvPr id="3" name="Content Placeholder 2">
            <a:extLst>
              <a:ext uri="{FF2B5EF4-FFF2-40B4-BE49-F238E27FC236}">
                <a16:creationId xmlns:a16="http://schemas.microsoft.com/office/drawing/2014/main" id="{FE6F72A7-83BC-A350-9A4C-28EFCEADD290}"/>
              </a:ext>
            </a:extLst>
          </p:cNvPr>
          <p:cNvSpPr>
            <a:spLocks noGrp="1"/>
          </p:cNvSpPr>
          <p:nvPr>
            <p:ph sz="half" idx="1"/>
          </p:nvPr>
        </p:nvSpPr>
        <p:spPr>
          <a:xfrm>
            <a:off x="838200" y="1825625"/>
            <a:ext cx="10515600" cy="4351339"/>
          </a:xfrm>
        </p:spPr>
        <p:txBody>
          <a:bodyPr>
            <a:normAutofit/>
          </a:bodyPr>
          <a:lstStyle/>
          <a:p>
            <a:r>
              <a:rPr lang="en-US" dirty="0"/>
              <a:t>Correlation</a:t>
            </a:r>
          </a:p>
          <a:p>
            <a:pPr lvl="1"/>
            <a:r>
              <a:rPr lang="en-US" dirty="0"/>
              <a:t>Are the magnitudes of notable events at the two variables related or independent?</a:t>
            </a:r>
          </a:p>
          <a:p>
            <a:pPr lvl="1"/>
            <a:r>
              <a:rPr lang="en-US" dirty="0">
                <a:solidFill>
                  <a:srgbClr val="DB29DB"/>
                </a:solidFill>
              </a:rPr>
              <a:t>The answer to this dictates how we define probability descriptions</a:t>
            </a:r>
          </a:p>
          <a:p>
            <a:r>
              <a:rPr lang="en-US" dirty="0"/>
              <a:t>Coincidence</a:t>
            </a:r>
          </a:p>
          <a:p>
            <a:pPr lvl="1"/>
            <a:r>
              <a:rPr lang="en-US" dirty="0"/>
              <a:t>Do notable events (extremes) happen for both variables at the same time?</a:t>
            </a:r>
          </a:p>
          <a:p>
            <a:pPr lvl="1"/>
            <a:r>
              <a:rPr lang="en-US" dirty="0">
                <a:solidFill>
                  <a:srgbClr val="DB29DB"/>
                </a:solidFill>
              </a:rPr>
              <a:t>The answer to this defines our approach</a:t>
            </a:r>
          </a:p>
        </p:txBody>
      </p:sp>
      <p:sp>
        <p:nvSpPr>
          <p:cNvPr id="12" name="Slide Number Placeholder 11">
            <a:extLst>
              <a:ext uri="{FF2B5EF4-FFF2-40B4-BE49-F238E27FC236}">
                <a16:creationId xmlns:a16="http://schemas.microsoft.com/office/drawing/2014/main" id="{25EED0CB-8BBD-24C2-994F-3C502DE9236B}"/>
              </a:ext>
            </a:extLst>
          </p:cNvPr>
          <p:cNvSpPr>
            <a:spLocks noGrp="1"/>
          </p:cNvSpPr>
          <p:nvPr>
            <p:ph type="sldNum" sz="quarter" idx="12"/>
          </p:nvPr>
        </p:nvSpPr>
        <p:spPr/>
        <p:txBody>
          <a:bodyPr/>
          <a:lstStyle/>
          <a:p>
            <a:fld id="{75FF2DE0-F630-4680-9872-E679E07CC29A}" type="slidenum">
              <a:rPr lang="en-US" smtClean="0"/>
              <a:t>15</a:t>
            </a:fld>
            <a:endParaRPr lang="en-US"/>
          </a:p>
        </p:txBody>
      </p:sp>
    </p:spTree>
    <p:extLst>
      <p:ext uri="{BB962C8B-B14F-4D97-AF65-F5344CB8AC3E}">
        <p14:creationId xmlns:p14="http://schemas.microsoft.com/office/powerpoint/2010/main" val="3747115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4DD96-74CF-9429-889B-143BAC6108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7FDEFF-6D5B-F064-7807-54B8EA10CC86}"/>
              </a:ext>
            </a:extLst>
          </p:cNvPr>
          <p:cNvSpPr>
            <a:spLocks noGrp="1"/>
          </p:cNvSpPr>
          <p:nvPr>
            <p:ph type="title"/>
          </p:nvPr>
        </p:nvSpPr>
        <p:spPr>
          <a:xfrm>
            <a:off x="838200" y="365125"/>
            <a:ext cx="10515600" cy="1325563"/>
          </a:xfrm>
        </p:spPr>
        <p:txBody>
          <a:bodyPr/>
          <a:lstStyle/>
          <a:p>
            <a:r>
              <a:rPr lang="en-US" dirty="0"/>
              <a:t>Coincidence</a:t>
            </a:r>
          </a:p>
        </p:txBody>
      </p:sp>
      <p:sp>
        <p:nvSpPr>
          <p:cNvPr id="3" name="Content Placeholder 2">
            <a:extLst>
              <a:ext uri="{FF2B5EF4-FFF2-40B4-BE49-F238E27FC236}">
                <a16:creationId xmlns:a16="http://schemas.microsoft.com/office/drawing/2014/main" id="{4FF4020F-5EEE-1FB6-63EB-769C99D327E3}"/>
              </a:ext>
            </a:extLst>
          </p:cNvPr>
          <p:cNvSpPr>
            <a:spLocks noGrp="1"/>
          </p:cNvSpPr>
          <p:nvPr>
            <p:ph sz="half" idx="1"/>
          </p:nvPr>
        </p:nvSpPr>
        <p:spPr>
          <a:xfrm>
            <a:off x="838200" y="2517775"/>
            <a:ext cx="10461648" cy="4351339"/>
          </a:xfrm>
        </p:spPr>
        <p:txBody>
          <a:bodyPr>
            <a:normAutofit/>
          </a:bodyPr>
          <a:lstStyle/>
          <a:p>
            <a:r>
              <a:rPr lang="en-US" dirty="0"/>
              <a:t>Do notable events (extremes) happen for both variables at the same time?</a:t>
            </a:r>
          </a:p>
          <a:p>
            <a:pPr lvl="1"/>
            <a:r>
              <a:rPr lang="en-US" dirty="0"/>
              <a:t>If there are extreme events at A but “normal” events at B:</a:t>
            </a:r>
          </a:p>
          <a:p>
            <a:pPr lvl="2"/>
            <a:r>
              <a:rPr lang="en-US" dirty="0"/>
              <a:t>The probability of events at A is described using a frequency curve (AEP)</a:t>
            </a:r>
          </a:p>
          <a:p>
            <a:pPr lvl="2"/>
            <a:r>
              <a:rPr lang="en-US" dirty="0"/>
              <a:t>The probability of events at B is described using a daily duration curve</a:t>
            </a:r>
          </a:p>
          <a:p>
            <a:pPr lvl="1"/>
            <a:r>
              <a:rPr lang="en-US" dirty="0"/>
              <a:t>If there are extreme events at </a:t>
            </a:r>
            <a:r>
              <a:rPr lang="en-US" b="1" u="sng" dirty="0"/>
              <a:t>both</a:t>
            </a:r>
            <a:r>
              <a:rPr lang="en-US" dirty="0"/>
              <a:t> A and B</a:t>
            </a:r>
          </a:p>
          <a:p>
            <a:pPr lvl="2"/>
            <a:r>
              <a:rPr lang="en-US" dirty="0"/>
              <a:t>The probability of events at A is described using a frequency curve (AEP)</a:t>
            </a:r>
          </a:p>
          <a:p>
            <a:pPr lvl="2"/>
            <a:r>
              <a:rPr lang="en-US" dirty="0"/>
              <a:t>The probability of events at B is described using a frequency curve (AEP)</a:t>
            </a:r>
          </a:p>
        </p:txBody>
      </p:sp>
      <p:sp>
        <p:nvSpPr>
          <p:cNvPr id="12" name="Slide Number Placeholder 11">
            <a:extLst>
              <a:ext uri="{FF2B5EF4-FFF2-40B4-BE49-F238E27FC236}">
                <a16:creationId xmlns:a16="http://schemas.microsoft.com/office/drawing/2014/main" id="{0684747B-FBAE-AFCD-F61B-28795100A78F}"/>
              </a:ext>
            </a:extLst>
          </p:cNvPr>
          <p:cNvSpPr>
            <a:spLocks noGrp="1"/>
          </p:cNvSpPr>
          <p:nvPr>
            <p:ph type="sldNum" sz="quarter" idx="12"/>
          </p:nvPr>
        </p:nvSpPr>
        <p:spPr/>
        <p:txBody>
          <a:bodyPr/>
          <a:lstStyle/>
          <a:p>
            <a:fld id="{75FF2DE0-F630-4680-9872-E679E07CC29A}" type="slidenum">
              <a:rPr lang="en-US" smtClean="0"/>
              <a:t>16</a:t>
            </a:fld>
            <a:endParaRPr lang="en-US" dirty="0"/>
          </a:p>
        </p:txBody>
      </p:sp>
      <p:pic>
        <p:nvPicPr>
          <p:cNvPr id="7" name="Picture 6" descr="A person's face on a screen&#10;&#10;AI-generated content may be incorrect.">
            <a:extLst>
              <a:ext uri="{FF2B5EF4-FFF2-40B4-BE49-F238E27FC236}">
                <a16:creationId xmlns:a16="http://schemas.microsoft.com/office/drawing/2014/main" id="{73FE5513-0D52-A17C-3826-2F7E9A54DD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7200" y="247550"/>
            <a:ext cx="3810000" cy="2152650"/>
          </a:xfrm>
          <a:prstGeom prst="rect">
            <a:avLst/>
          </a:prstGeom>
        </p:spPr>
      </p:pic>
    </p:spTree>
    <p:extLst>
      <p:ext uri="{BB962C8B-B14F-4D97-AF65-F5344CB8AC3E}">
        <p14:creationId xmlns:p14="http://schemas.microsoft.com/office/powerpoint/2010/main" val="802481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717718-5ADC-9438-729A-55A1FA3D78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CC3770-D0BB-C68C-18DD-642ADB103F06}"/>
              </a:ext>
            </a:extLst>
          </p:cNvPr>
          <p:cNvSpPr>
            <a:spLocks noGrp="1"/>
          </p:cNvSpPr>
          <p:nvPr>
            <p:ph type="title"/>
          </p:nvPr>
        </p:nvSpPr>
        <p:spPr>
          <a:xfrm>
            <a:off x="838200" y="365125"/>
            <a:ext cx="10515600" cy="1325563"/>
          </a:xfrm>
        </p:spPr>
        <p:txBody>
          <a:bodyPr/>
          <a:lstStyle/>
          <a:p>
            <a:r>
              <a:rPr lang="en-US" dirty="0"/>
              <a:t>Coincident Frequency Analysis</a:t>
            </a:r>
          </a:p>
        </p:txBody>
      </p:sp>
      <p:sp>
        <p:nvSpPr>
          <p:cNvPr id="12" name="Slide Number Placeholder 11">
            <a:extLst>
              <a:ext uri="{FF2B5EF4-FFF2-40B4-BE49-F238E27FC236}">
                <a16:creationId xmlns:a16="http://schemas.microsoft.com/office/drawing/2014/main" id="{9ED2E4DC-9AF3-BE75-F30D-E85AD1692413}"/>
              </a:ext>
            </a:extLst>
          </p:cNvPr>
          <p:cNvSpPr>
            <a:spLocks noGrp="1"/>
          </p:cNvSpPr>
          <p:nvPr>
            <p:ph type="sldNum" sz="quarter" idx="12"/>
          </p:nvPr>
        </p:nvSpPr>
        <p:spPr/>
        <p:txBody>
          <a:bodyPr/>
          <a:lstStyle/>
          <a:p>
            <a:fld id="{75FF2DE0-F630-4680-9872-E679E07CC29A}" type="slidenum">
              <a:rPr lang="en-US" smtClean="0"/>
              <a:t>17</a:t>
            </a:fld>
            <a:endParaRPr lang="en-US"/>
          </a:p>
        </p:txBody>
      </p:sp>
      <p:graphicFrame>
        <p:nvGraphicFramePr>
          <p:cNvPr id="6" name="Content Placeholder 5">
            <a:extLst>
              <a:ext uri="{FF2B5EF4-FFF2-40B4-BE49-F238E27FC236}">
                <a16:creationId xmlns:a16="http://schemas.microsoft.com/office/drawing/2014/main" id="{68731F8A-DCB9-EB8D-97C6-96DFEC7DBF7A}"/>
              </a:ext>
            </a:extLst>
          </p:cNvPr>
          <p:cNvGraphicFramePr>
            <a:graphicFrameLocks noGrp="1"/>
          </p:cNvGraphicFramePr>
          <p:nvPr>
            <p:ph sz="half" idx="1"/>
            <p:extLst>
              <p:ext uri="{D42A27DB-BD31-4B8C-83A1-F6EECF244321}">
                <p14:modId xmlns:p14="http://schemas.microsoft.com/office/powerpoint/2010/main" val="390974363"/>
              </p:ext>
            </p:extLst>
          </p:nvPr>
        </p:nvGraphicFramePr>
        <p:xfrm>
          <a:off x="946813" y="1572780"/>
          <a:ext cx="10298373" cy="4966134"/>
        </p:xfrm>
        <a:graphic>
          <a:graphicData uri="http://schemas.openxmlformats.org/drawingml/2006/table">
            <a:tbl>
              <a:tblPr firstRow="1" bandRow="1">
                <a:tableStyleId>{5C22544A-7EE6-4342-B048-85BDC9FD1C3A}</a:tableStyleId>
              </a:tblPr>
              <a:tblGrid>
                <a:gridCol w="3432791">
                  <a:extLst>
                    <a:ext uri="{9D8B030D-6E8A-4147-A177-3AD203B41FA5}">
                      <a16:colId xmlns:a16="http://schemas.microsoft.com/office/drawing/2014/main" val="2800807151"/>
                    </a:ext>
                  </a:extLst>
                </a:gridCol>
                <a:gridCol w="3432791">
                  <a:extLst>
                    <a:ext uri="{9D8B030D-6E8A-4147-A177-3AD203B41FA5}">
                      <a16:colId xmlns:a16="http://schemas.microsoft.com/office/drawing/2014/main" val="2222802649"/>
                    </a:ext>
                  </a:extLst>
                </a:gridCol>
                <a:gridCol w="3432791">
                  <a:extLst>
                    <a:ext uri="{9D8B030D-6E8A-4147-A177-3AD203B41FA5}">
                      <a16:colId xmlns:a16="http://schemas.microsoft.com/office/drawing/2014/main" val="1043328363"/>
                    </a:ext>
                  </a:extLst>
                </a:gridCol>
              </a:tblGrid>
              <a:tr h="827689">
                <a:tc>
                  <a:txBody>
                    <a:bodyPr/>
                    <a:lstStyle/>
                    <a:p>
                      <a:pPr algn="ctr"/>
                      <a:r>
                        <a:rPr lang="en-US" sz="2400" dirty="0"/>
                        <a:t>Case</a:t>
                      </a:r>
                    </a:p>
                  </a:txBody>
                  <a:tcPr anchor="ctr">
                    <a:solidFill>
                      <a:schemeClr val="tx1">
                        <a:lumMod val="50000"/>
                      </a:schemeClr>
                    </a:solidFill>
                  </a:tcPr>
                </a:tc>
                <a:tc>
                  <a:txBody>
                    <a:bodyPr/>
                    <a:lstStyle/>
                    <a:p>
                      <a:pPr algn="ctr"/>
                      <a:r>
                        <a:rPr lang="en-US" sz="2400" dirty="0"/>
                        <a:t>Correlation</a:t>
                      </a:r>
                    </a:p>
                    <a:p>
                      <a:pPr algn="ctr"/>
                      <a:r>
                        <a:rPr lang="en-US" sz="2400" dirty="0"/>
                        <a:t>(Magnitude)</a:t>
                      </a:r>
                    </a:p>
                  </a:txBody>
                  <a:tcPr anchor="ctr">
                    <a:solidFill>
                      <a:schemeClr val="tx1">
                        <a:lumMod val="50000"/>
                      </a:schemeClr>
                    </a:solidFill>
                  </a:tcPr>
                </a:tc>
                <a:tc>
                  <a:txBody>
                    <a:bodyPr/>
                    <a:lstStyle/>
                    <a:p>
                      <a:pPr algn="ctr"/>
                      <a:r>
                        <a:rPr lang="en-US" sz="2400" dirty="0"/>
                        <a:t>Coincidence</a:t>
                      </a:r>
                    </a:p>
                  </a:txBody>
                  <a:tcPr anchor="ctr">
                    <a:solidFill>
                      <a:schemeClr val="tx1">
                        <a:lumMod val="50000"/>
                      </a:schemeClr>
                    </a:solidFill>
                  </a:tcPr>
                </a:tc>
                <a:extLst>
                  <a:ext uri="{0D108BD9-81ED-4DB2-BD59-A6C34878D82A}">
                    <a16:rowId xmlns:a16="http://schemas.microsoft.com/office/drawing/2014/main" val="524143909"/>
                  </a:ext>
                </a:extLst>
              </a:tr>
              <a:tr h="827689">
                <a:tc>
                  <a:txBody>
                    <a:bodyPr/>
                    <a:lstStyle/>
                    <a:p>
                      <a:pPr algn="ctr"/>
                      <a:r>
                        <a:rPr lang="en-US" sz="2400" dirty="0"/>
                        <a:t>1</a:t>
                      </a:r>
                    </a:p>
                  </a:txBody>
                  <a:tcPr anchor="ctr">
                    <a:solidFill>
                      <a:schemeClr val="tx1">
                        <a:lumMod val="85000"/>
                      </a:schemeClr>
                    </a:solidFill>
                  </a:tcPr>
                </a:tc>
                <a:tc>
                  <a:txBody>
                    <a:bodyPr/>
                    <a:lstStyle/>
                    <a:p>
                      <a:pPr algn="ctr"/>
                      <a:r>
                        <a:rPr lang="en-US" sz="2400" dirty="0"/>
                        <a:t>Strong positive (</a:t>
                      </a:r>
                      <a:r>
                        <a:rPr lang="en-US" sz="2400" b="1" dirty="0">
                          <a:latin typeface="Symbol" panose="05050102010706020507" pitchFamily="18" charset="2"/>
                        </a:rPr>
                        <a:t>r</a:t>
                      </a:r>
                      <a:r>
                        <a:rPr lang="en-US" sz="2400" dirty="0"/>
                        <a:t> ≈ 1)</a:t>
                      </a:r>
                    </a:p>
                  </a:txBody>
                  <a:tcPr anchor="ctr">
                    <a:solidFill>
                      <a:schemeClr val="tx1">
                        <a:lumMod val="85000"/>
                      </a:schemeClr>
                    </a:solidFill>
                  </a:tcPr>
                </a:tc>
                <a:tc>
                  <a:txBody>
                    <a:bodyPr/>
                    <a:lstStyle/>
                    <a:p>
                      <a:pPr algn="ctr"/>
                      <a:r>
                        <a:rPr lang="en-US" sz="2400" dirty="0"/>
                        <a:t>Always</a:t>
                      </a:r>
                    </a:p>
                  </a:txBody>
                  <a:tcPr anchor="ctr">
                    <a:solidFill>
                      <a:schemeClr val="tx1">
                        <a:lumMod val="85000"/>
                      </a:schemeClr>
                    </a:solidFill>
                  </a:tcPr>
                </a:tc>
                <a:extLst>
                  <a:ext uri="{0D108BD9-81ED-4DB2-BD59-A6C34878D82A}">
                    <a16:rowId xmlns:a16="http://schemas.microsoft.com/office/drawing/2014/main" val="1038331976"/>
                  </a:ext>
                </a:extLst>
              </a:tr>
              <a:tr h="827689">
                <a:tc>
                  <a:txBody>
                    <a:bodyPr/>
                    <a:lstStyle/>
                    <a:p>
                      <a:pPr algn="ctr"/>
                      <a:r>
                        <a:rPr lang="en-US" sz="2400" dirty="0"/>
                        <a:t>2</a:t>
                      </a:r>
                    </a:p>
                  </a:txBody>
                  <a:tcPr anchor="ctr">
                    <a:solidFill>
                      <a:schemeClr val="tx1">
                        <a:lumMod val="95000"/>
                      </a:schemeClr>
                    </a:solidFill>
                  </a:tcPr>
                </a:tc>
                <a:tc>
                  <a:txBody>
                    <a:bodyPr/>
                    <a:lstStyle/>
                    <a:p>
                      <a:pPr algn="ctr"/>
                      <a:r>
                        <a:rPr lang="en-US" sz="2400" dirty="0"/>
                        <a:t>-</a:t>
                      </a:r>
                    </a:p>
                  </a:txBody>
                  <a:tcPr anchor="ctr">
                    <a:solidFill>
                      <a:schemeClr val="tx1">
                        <a:lumMod val="95000"/>
                      </a:schemeClr>
                    </a:solidFill>
                  </a:tcPr>
                </a:tc>
                <a:tc>
                  <a:txBody>
                    <a:bodyPr/>
                    <a:lstStyle/>
                    <a:p>
                      <a:pPr algn="ctr"/>
                      <a:r>
                        <a:rPr lang="en-US" sz="2400" dirty="0"/>
                        <a:t>Never</a:t>
                      </a:r>
                    </a:p>
                  </a:txBody>
                  <a:tcPr anchor="ctr">
                    <a:solidFill>
                      <a:schemeClr val="tx1">
                        <a:lumMod val="95000"/>
                      </a:schemeClr>
                    </a:solidFill>
                  </a:tcPr>
                </a:tc>
                <a:extLst>
                  <a:ext uri="{0D108BD9-81ED-4DB2-BD59-A6C34878D82A}">
                    <a16:rowId xmlns:a16="http://schemas.microsoft.com/office/drawing/2014/main" val="3188418789"/>
                  </a:ext>
                </a:extLst>
              </a:tr>
              <a:tr h="827689">
                <a:tc>
                  <a:txBody>
                    <a:bodyPr/>
                    <a:lstStyle/>
                    <a:p>
                      <a:pPr algn="ctr"/>
                      <a:r>
                        <a:rPr lang="en-US" sz="2400" dirty="0"/>
                        <a:t>3</a:t>
                      </a:r>
                    </a:p>
                  </a:txBody>
                  <a:tcPr anchor="ctr">
                    <a:solidFill>
                      <a:schemeClr val="tx1">
                        <a:lumMod val="85000"/>
                      </a:schemeClr>
                    </a:solidFill>
                  </a:tcPr>
                </a:tc>
                <a:tc>
                  <a:txBody>
                    <a:bodyPr/>
                    <a:lstStyle/>
                    <a:p>
                      <a:pPr algn="ctr"/>
                      <a:r>
                        <a:rPr lang="en-US" sz="2400" dirty="0"/>
                        <a:t>Not correlated (</a:t>
                      </a:r>
                      <a:r>
                        <a:rPr lang="en-US" sz="2400" b="1" dirty="0">
                          <a:latin typeface="Symbol" panose="05050102010706020507" pitchFamily="18" charset="2"/>
                        </a:rPr>
                        <a:t>r</a:t>
                      </a:r>
                      <a:r>
                        <a:rPr lang="en-US" sz="2400" dirty="0"/>
                        <a:t> ≈ 0)</a:t>
                      </a:r>
                    </a:p>
                  </a:txBody>
                  <a:tcPr anchor="ctr">
                    <a:solidFill>
                      <a:schemeClr val="tx1">
                        <a:lumMod val="85000"/>
                      </a:schemeClr>
                    </a:solidFill>
                  </a:tcPr>
                </a:tc>
                <a:tc>
                  <a:txBody>
                    <a:bodyPr/>
                    <a:lstStyle/>
                    <a:p>
                      <a:pPr algn="ctr"/>
                      <a:r>
                        <a:rPr lang="en-US" sz="2400" dirty="0"/>
                        <a:t>Not really</a:t>
                      </a:r>
                    </a:p>
                  </a:txBody>
                  <a:tcPr anchor="ctr">
                    <a:solidFill>
                      <a:schemeClr val="tx1">
                        <a:lumMod val="85000"/>
                      </a:schemeClr>
                    </a:solidFill>
                  </a:tcPr>
                </a:tc>
                <a:extLst>
                  <a:ext uri="{0D108BD9-81ED-4DB2-BD59-A6C34878D82A}">
                    <a16:rowId xmlns:a16="http://schemas.microsoft.com/office/drawing/2014/main" val="1104711936"/>
                  </a:ext>
                </a:extLst>
              </a:tr>
              <a:tr h="827689">
                <a:tc>
                  <a:txBody>
                    <a:bodyPr/>
                    <a:lstStyle/>
                    <a:p>
                      <a:pPr algn="ctr"/>
                      <a:r>
                        <a:rPr lang="en-US" sz="2400" dirty="0"/>
                        <a:t>4</a:t>
                      </a:r>
                    </a:p>
                  </a:txBody>
                  <a:tcPr anchor="ctr">
                    <a:solidFill>
                      <a:schemeClr val="tx1">
                        <a:lumMod val="95000"/>
                      </a:schemeClr>
                    </a:solidFill>
                  </a:tcPr>
                </a:tc>
                <a:tc>
                  <a:txBody>
                    <a:bodyPr/>
                    <a:lstStyle/>
                    <a:p>
                      <a:pPr algn="ctr"/>
                      <a:r>
                        <a:rPr lang="en-US" sz="2400" dirty="0"/>
                        <a:t>Not correlated (</a:t>
                      </a:r>
                      <a:r>
                        <a:rPr lang="en-US" sz="2400" b="1" dirty="0">
                          <a:latin typeface="Symbol" panose="05050102010706020507" pitchFamily="18" charset="2"/>
                        </a:rPr>
                        <a:t>r</a:t>
                      </a:r>
                      <a:r>
                        <a:rPr lang="en-US" sz="2400" dirty="0"/>
                        <a:t> ≈ 0)</a:t>
                      </a:r>
                    </a:p>
                  </a:txBody>
                  <a:tcPr anchor="ctr">
                    <a:solidFill>
                      <a:schemeClr val="tx1">
                        <a:lumMod val="95000"/>
                      </a:schemeClr>
                    </a:solidFill>
                  </a:tcPr>
                </a:tc>
                <a:tc>
                  <a:txBody>
                    <a:bodyPr/>
                    <a:lstStyle/>
                    <a:p>
                      <a:pPr algn="ctr"/>
                      <a:r>
                        <a:rPr lang="en-US" sz="2400" dirty="0"/>
                        <a:t>Usually</a:t>
                      </a:r>
                    </a:p>
                  </a:txBody>
                  <a:tcPr anchor="ctr">
                    <a:solidFill>
                      <a:schemeClr val="tx1">
                        <a:lumMod val="95000"/>
                      </a:schemeClr>
                    </a:solidFill>
                  </a:tcPr>
                </a:tc>
                <a:extLst>
                  <a:ext uri="{0D108BD9-81ED-4DB2-BD59-A6C34878D82A}">
                    <a16:rowId xmlns:a16="http://schemas.microsoft.com/office/drawing/2014/main" val="581425708"/>
                  </a:ext>
                </a:extLst>
              </a:tr>
              <a:tr h="827689">
                <a:tc>
                  <a:txBody>
                    <a:bodyPr/>
                    <a:lstStyle/>
                    <a:p>
                      <a:pPr algn="ctr"/>
                      <a:r>
                        <a:rPr lang="en-US" sz="2400" dirty="0"/>
                        <a:t>5</a:t>
                      </a:r>
                    </a:p>
                  </a:txBody>
                  <a:tcPr anchor="ctr">
                    <a:solidFill>
                      <a:schemeClr val="tx1">
                        <a:lumMod val="85000"/>
                      </a:schemeClr>
                    </a:solidFill>
                  </a:tcPr>
                </a:tc>
                <a:tc>
                  <a:txBody>
                    <a:bodyPr/>
                    <a:lstStyle/>
                    <a:p>
                      <a:pPr algn="ctr"/>
                      <a:r>
                        <a:rPr lang="en-US" sz="2400" dirty="0"/>
                        <a:t>Correlated (</a:t>
                      </a:r>
                      <a:r>
                        <a:rPr lang="en-US" sz="2400" b="1" dirty="0">
                          <a:latin typeface="Symbol" panose="05050102010706020507" pitchFamily="18" charset="2"/>
                        </a:rPr>
                        <a:t>r</a:t>
                      </a:r>
                      <a:r>
                        <a:rPr lang="en-US" sz="2400" dirty="0"/>
                        <a:t> not ±1 or 0)</a:t>
                      </a:r>
                    </a:p>
                  </a:txBody>
                  <a:tcPr anchor="ctr">
                    <a:solidFill>
                      <a:schemeClr val="tx1">
                        <a:lumMod val="85000"/>
                      </a:schemeClr>
                    </a:solidFill>
                  </a:tcPr>
                </a:tc>
                <a:tc>
                  <a:txBody>
                    <a:bodyPr/>
                    <a:lstStyle/>
                    <a:p>
                      <a:pPr algn="ctr"/>
                      <a:r>
                        <a:rPr lang="en-US" sz="2400" dirty="0"/>
                        <a:t>Usually</a:t>
                      </a:r>
                    </a:p>
                  </a:txBody>
                  <a:tcPr anchor="ctr">
                    <a:solidFill>
                      <a:schemeClr val="tx1">
                        <a:lumMod val="85000"/>
                      </a:schemeClr>
                    </a:solidFill>
                  </a:tcPr>
                </a:tc>
                <a:extLst>
                  <a:ext uri="{0D108BD9-81ED-4DB2-BD59-A6C34878D82A}">
                    <a16:rowId xmlns:a16="http://schemas.microsoft.com/office/drawing/2014/main" val="969972487"/>
                  </a:ext>
                </a:extLst>
              </a:tr>
            </a:tbl>
          </a:graphicData>
        </a:graphic>
      </p:graphicFrame>
    </p:spTree>
    <p:extLst>
      <p:ext uri="{BB962C8B-B14F-4D97-AF65-F5344CB8AC3E}">
        <p14:creationId xmlns:p14="http://schemas.microsoft.com/office/powerpoint/2010/main" val="3580680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21EFE-DC6B-FE7B-4B01-4DCA70503D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30CBE4-673B-159F-9324-A4AA6958CF0C}"/>
              </a:ext>
            </a:extLst>
          </p:cNvPr>
          <p:cNvSpPr>
            <a:spLocks noGrp="1"/>
          </p:cNvSpPr>
          <p:nvPr>
            <p:ph type="title"/>
          </p:nvPr>
        </p:nvSpPr>
        <p:spPr>
          <a:xfrm>
            <a:off x="838200" y="365125"/>
            <a:ext cx="10515600" cy="1325563"/>
          </a:xfrm>
        </p:spPr>
        <p:txBody>
          <a:bodyPr/>
          <a:lstStyle/>
          <a:p>
            <a:r>
              <a:rPr lang="en-US" dirty="0"/>
              <a:t>Case 1: Strong Positive Correlation, Always Coincident</a:t>
            </a:r>
          </a:p>
        </p:txBody>
      </p:sp>
      <p:sp>
        <p:nvSpPr>
          <p:cNvPr id="12" name="Slide Number Placeholder 11">
            <a:extLst>
              <a:ext uri="{FF2B5EF4-FFF2-40B4-BE49-F238E27FC236}">
                <a16:creationId xmlns:a16="http://schemas.microsoft.com/office/drawing/2014/main" id="{59FD16C9-353F-DECF-2311-27950F79AC63}"/>
              </a:ext>
            </a:extLst>
          </p:cNvPr>
          <p:cNvSpPr>
            <a:spLocks noGrp="1"/>
          </p:cNvSpPr>
          <p:nvPr>
            <p:ph type="sldNum" sz="quarter" idx="12"/>
          </p:nvPr>
        </p:nvSpPr>
        <p:spPr/>
        <p:txBody>
          <a:bodyPr/>
          <a:lstStyle/>
          <a:p>
            <a:fld id="{75FF2DE0-F630-4680-9872-E679E07CC29A}" type="slidenum">
              <a:rPr lang="en-US" smtClean="0"/>
              <a:t>18</a:t>
            </a:fld>
            <a:endParaRPr lang="en-US"/>
          </a:p>
        </p:txBody>
      </p:sp>
      <p:sp>
        <p:nvSpPr>
          <p:cNvPr id="4" name="Content Placeholder 3">
            <a:extLst>
              <a:ext uri="{FF2B5EF4-FFF2-40B4-BE49-F238E27FC236}">
                <a16:creationId xmlns:a16="http://schemas.microsoft.com/office/drawing/2014/main" id="{CE0BEB50-E21A-58D0-0CF3-AB981928102E}"/>
              </a:ext>
            </a:extLst>
          </p:cNvPr>
          <p:cNvSpPr>
            <a:spLocks noGrp="1"/>
          </p:cNvSpPr>
          <p:nvPr>
            <p:ph sz="half" idx="1"/>
          </p:nvPr>
        </p:nvSpPr>
        <p:spPr>
          <a:xfrm>
            <a:off x="838200" y="1825625"/>
            <a:ext cx="10215716" cy="4351339"/>
          </a:xfrm>
        </p:spPr>
        <p:txBody>
          <a:bodyPr/>
          <a:lstStyle/>
          <a:p>
            <a:r>
              <a:rPr lang="en-US" dirty="0"/>
              <a:t>1/100 AEP tributary event always happens with 1/100 AEP mainstem event</a:t>
            </a:r>
          </a:p>
          <a:p>
            <a:r>
              <a:rPr lang="en-US" dirty="0"/>
              <a:t>Drainage areas are small and similar size and experience the same flood driving events</a:t>
            </a:r>
          </a:p>
          <a:p>
            <a:r>
              <a:rPr lang="en-US" dirty="0">
                <a:solidFill>
                  <a:srgbClr val="DB29DB"/>
                </a:solidFill>
              </a:rPr>
              <a:t>We can compute the 1/100 AEP event at variable C from the 1/100 AEP events at A and B</a:t>
            </a:r>
          </a:p>
        </p:txBody>
      </p:sp>
      <p:pic>
        <p:nvPicPr>
          <p:cNvPr id="8" name="Picture 7" descr="A person smiling for the camera&#10;&#10;AI-generated content may be incorrect.">
            <a:extLst>
              <a:ext uri="{FF2B5EF4-FFF2-40B4-BE49-F238E27FC236}">
                <a16:creationId xmlns:a16="http://schemas.microsoft.com/office/drawing/2014/main" id="{8CE8FA20-0DDF-8BA7-2F3E-2AC7D3B5B1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9839" y="4124582"/>
            <a:ext cx="3932634" cy="2231770"/>
          </a:xfrm>
          <a:prstGeom prst="rect">
            <a:avLst/>
          </a:prstGeom>
        </p:spPr>
      </p:pic>
    </p:spTree>
    <p:extLst>
      <p:ext uri="{BB962C8B-B14F-4D97-AF65-F5344CB8AC3E}">
        <p14:creationId xmlns:p14="http://schemas.microsoft.com/office/powerpoint/2010/main" val="443117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9D4228-927B-5370-7D22-96F511F088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54680C-2E34-A85E-F8F0-F33AF343AE75}"/>
              </a:ext>
            </a:extLst>
          </p:cNvPr>
          <p:cNvSpPr>
            <a:spLocks noGrp="1"/>
          </p:cNvSpPr>
          <p:nvPr>
            <p:ph type="title"/>
          </p:nvPr>
        </p:nvSpPr>
        <p:spPr>
          <a:xfrm>
            <a:off x="838200" y="365125"/>
            <a:ext cx="10515600" cy="1325563"/>
          </a:xfrm>
        </p:spPr>
        <p:txBody>
          <a:bodyPr/>
          <a:lstStyle/>
          <a:p>
            <a:r>
              <a:rPr lang="en-US" dirty="0"/>
              <a:t>Case 2: Never Coincident</a:t>
            </a:r>
          </a:p>
        </p:txBody>
      </p:sp>
      <p:sp>
        <p:nvSpPr>
          <p:cNvPr id="12" name="Slide Number Placeholder 11">
            <a:extLst>
              <a:ext uri="{FF2B5EF4-FFF2-40B4-BE49-F238E27FC236}">
                <a16:creationId xmlns:a16="http://schemas.microsoft.com/office/drawing/2014/main" id="{72739AE0-3C25-D180-E9B1-C387F6BF4025}"/>
              </a:ext>
            </a:extLst>
          </p:cNvPr>
          <p:cNvSpPr>
            <a:spLocks noGrp="1"/>
          </p:cNvSpPr>
          <p:nvPr>
            <p:ph type="sldNum" sz="quarter" idx="12"/>
          </p:nvPr>
        </p:nvSpPr>
        <p:spPr/>
        <p:txBody>
          <a:bodyPr/>
          <a:lstStyle/>
          <a:p>
            <a:fld id="{75FF2DE0-F630-4680-9872-E679E07CC29A}" type="slidenum">
              <a:rPr lang="en-US" smtClean="0"/>
              <a:t>19</a:t>
            </a:fld>
            <a:endParaRPr lang="en-US"/>
          </a:p>
        </p:txBody>
      </p:sp>
      <p:sp>
        <p:nvSpPr>
          <p:cNvPr id="4" name="Content Placeholder 3">
            <a:extLst>
              <a:ext uri="{FF2B5EF4-FFF2-40B4-BE49-F238E27FC236}">
                <a16:creationId xmlns:a16="http://schemas.microsoft.com/office/drawing/2014/main" id="{B9310C03-0674-837E-240B-4FDCDC13E3EB}"/>
              </a:ext>
            </a:extLst>
          </p:cNvPr>
          <p:cNvSpPr>
            <a:spLocks noGrp="1"/>
          </p:cNvSpPr>
          <p:nvPr>
            <p:ph sz="half" idx="1"/>
          </p:nvPr>
        </p:nvSpPr>
        <p:spPr>
          <a:xfrm>
            <a:off x="838200" y="1825625"/>
            <a:ext cx="10215716" cy="4351339"/>
          </a:xfrm>
        </p:spPr>
        <p:txBody>
          <a:bodyPr/>
          <a:lstStyle/>
          <a:p>
            <a:r>
              <a:rPr lang="en-US" dirty="0"/>
              <a:t>Tributary and mainstem events </a:t>
            </a:r>
            <a:r>
              <a:rPr lang="en-US" u="sng" dirty="0"/>
              <a:t>never</a:t>
            </a:r>
            <a:r>
              <a:rPr lang="en-US" dirty="0"/>
              <a:t> happen at the same time</a:t>
            </a:r>
          </a:p>
          <a:p>
            <a:r>
              <a:rPr lang="en-US" dirty="0"/>
              <a:t>1/100 event on the tributary always occurs with low mainstem flow/stage</a:t>
            </a:r>
          </a:p>
          <a:p>
            <a:r>
              <a:rPr lang="en-US" dirty="0"/>
              <a:t>No backwater</a:t>
            </a:r>
          </a:p>
          <a:p>
            <a:r>
              <a:rPr lang="en-US" dirty="0">
                <a:solidFill>
                  <a:srgbClr val="DB29DB"/>
                </a:solidFill>
              </a:rPr>
              <a:t>Univariate problem</a:t>
            </a:r>
          </a:p>
        </p:txBody>
      </p:sp>
      <p:pic>
        <p:nvPicPr>
          <p:cNvPr id="9" name="Picture 8" descr="A picture containing text, person, person&#10;&#10;AI-generated content may be incorrect.">
            <a:extLst>
              <a:ext uri="{FF2B5EF4-FFF2-40B4-BE49-F238E27FC236}">
                <a16:creationId xmlns:a16="http://schemas.microsoft.com/office/drawing/2014/main" id="{5AF7AD09-3279-49CB-418C-CCB30E11FA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5813" y="3083233"/>
            <a:ext cx="3228668" cy="3228668"/>
          </a:xfrm>
          <a:prstGeom prst="rect">
            <a:avLst/>
          </a:prstGeom>
        </p:spPr>
      </p:pic>
    </p:spTree>
    <p:extLst>
      <p:ext uri="{BB962C8B-B14F-4D97-AF65-F5344CB8AC3E}">
        <p14:creationId xmlns:p14="http://schemas.microsoft.com/office/powerpoint/2010/main" val="1037399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81E4D-ED55-CA6C-1FCC-E669D1C610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A14298-B511-50BF-FEE6-6FFBCA14BD28}"/>
              </a:ext>
            </a:extLst>
          </p:cNvPr>
          <p:cNvSpPr>
            <a:spLocks noGrp="1"/>
          </p:cNvSpPr>
          <p:nvPr>
            <p:ph type="title"/>
          </p:nvPr>
        </p:nvSpPr>
        <p:spPr>
          <a:xfrm>
            <a:off x="838200" y="365125"/>
            <a:ext cx="10515600" cy="1325563"/>
          </a:xfrm>
        </p:spPr>
        <p:txBody>
          <a:bodyPr/>
          <a:lstStyle/>
          <a:p>
            <a:r>
              <a:rPr lang="en-US" dirty="0"/>
              <a:t>Joint Probability Scenarios</a:t>
            </a:r>
          </a:p>
        </p:txBody>
      </p:sp>
      <p:sp>
        <p:nvSpPr>
          <p:cNvPr id="12" name="Slide Number Placeholder 11">
            <a:extLst>
              <a:ext uri="{FF2B5EF4-FFF2-40B4-BE49-F238E27FC236}">
                <a16:creationId xmlns:a16="http://schemas.microsoft.com/office/drawing/2014/main" id="{5801CBDB-DE3F-EF16-3585-EAA3B73D5DC8}"/>
              </a:ext>
            </a:extLst>
          </p:cNvPr>
          <p:cNvSpPr>
            <a:spLocks noGrp="1"/>
          </p:cNvSpPr>
          <p:nvPr>
            <p:ph type="sldNum" sz="quarter" idx="12"/>
          </p:nvPr>
        </p:nvSpPr>
        <p:spPr/>
        <p:txBody>
          <a:bodyPr/>
          <a:lstStyle/>
          <a:p>
            <a:fld id="{75FF2DE0-F630-4680-9872-E679E07CC29A}" type="slidenum">
              <a:rPr lang="en-US" smtClean="0"/>
              <a:t>2</a:t>
            </a:fld>
            <a:endParaRPr lang="en-US"/>
          </a:p>
        </p:txBody>
      </p:sp>
      <p:pic>
        <p:nvPicPr>
          <p:cNvPr id="1026" name="Picture 2" descr="Simulations suggest parts of U.K. and northern Europe to see more compound flooding events due to global warming">
            <a:extLst>
              <a:ext uri="{FF2B5EF4-FFF2-40B4-BE49-F238E27FC236}">
                <a16:creationId xmlns:a16="http://schemas.microsoft.com/office/drawing/2014/main" id="{A6BE5340-86BB-7557-C983-953A098F9D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732" y="1705329"/>
            <a:ext cx="4602218" cy="2042235"/>
          </a:xfrm>
          <a:prstGeom prst="rect">
            <a:avLst/>
          </a:prstGeom>
          <a:noFill/>
          <a:extLst>
            <a:ext uri="{909E8E84-426E-40DD-AFC4-6F175D3DCCD1}">
              <a14:hiddenFill xmlns:a14="http://schemas.microsoft.com/office/drawing/2010/main">
                <a:solidFill>
                  <a:srgbClr val="FFFFFF"/>
                </a:solidFill>
              </a14:hiddenFill>
            </a:ext>
          </a:extLst>
        </p:spPr>
      </p:pic>
      <p:sp>
        <p:nvSpPr>
          <p:cNvPr id="18" name="Freeform 2">
            <a:extLst>
              <a:ext uri="{FF2B5EF4-FFF2-40B4-BE49-F238E27FC236}">
                <a16:creationId xmlns:a16="http://schemas.microsoft.com/office/drawing/2014/main" id="{D98FD28E-6A08-CC9D-D35E-36507050978B}"/>
              </a:ext>
            </a:extLst>
          </p:cNvPr>
          <p:cNvSpPr>
            <a:spLocks/>
          </p:cNvSpPr>
          <p:nvPr/>
        </p:nvSpPr>
        <p:spPr bwMode="auto">
          <a:xfrm flipH="1">
            <a:off x="8499808" y="646923"/>
            <a:ext cx="1371600" cy="2770159"/>
          </a:xfrm>
          <a:custGeom>
            <a:avLst/>
            <a:gdLst>
              <a:gd name="T0" fmla="*/ 2147483647 w 912"/>
              <a:gd name="T1" fmla="*/ 0 h 2304"/>
              <a:gd name="T2" fmla="*/ 2147483647 w 912"/>
              <a:gd name="T3" fmla="*/ 2147483647 h 2304"/>
              <a:gd name="T4" fmla="*/ 2147483647 w 912"/>
              <a:gd name="T5" fmla="*/ 2147483647 h 2304"/>
              <a:gd name="T6" fmla="*/ 2147483647 w 912"/>
              <a:gd name="T7" fmla="*/ 2147483647 h 2304"/>
              <a:gd name="T8" fmla="*/ 2147483647 w 912"/>
              <a:gd name="T9" fmla="*/ 2147483647 h 2304"/>
              <a:gd name="T10" fmla="*/ 2147483647 w 912"/>
              <a:gd name="T11" fmla="*/ 2147483647 h 2304"/>
              <a:gd name="T12" fmla="*/ 0 w 912"/>
              <a:gd name="T13" fmla="*/ 2147483647 h 2304"/>
              <a:gd name="T14" fmla="*/ 0 60000 65536"/>
              <a:gd name="T15" fmla="*/ 0 60000 65536"/>
              <a:gd name="T16" fmla="*/ 0 60000 65536"/>
              <a:gd name="T17" fmla="*/ 0 60000 65536"/>
              <a:gd name="T18" fmla="*/ 0 60000 65536"/>
              <a:gd name="T19" fmla="*/ 0 60000 65536"/>
              <a:gd name="T20" fmla="*/ 0 60000 65536"/>
              <a:gd name="T21" fmla="*/ 0 w 912"/>
              <a:gd name="T22" fmla="*/ 0 h 2304"/>
              <a:gd name="T23" fmla="*/ 912 w 912"/>
              <a:gd name="T24" fmla="*/ 2304 h 23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2" h="2304">
                <a:moveTo>
                  <a:pt x="912" y="0"/>
                </a:moveTo>
                <a:cubicBezTo>
                  <a:pt x="868" y="124"/>
                  <a:pt x="824" y="248"/>
                  <a:pt x="768" y="336"/>
                </a:cubicBezTo>
                <a:cubicBezTo>
                  <a:pt x="712" y="424"/>
                  <a:pt x="664" y="448"/>
                  <a:pt x="576" y="528"/>
                </a:cubicBezTo>
                <a:cubicBezTo>
                  <a:pt x="488" y="608"/>
                  <a:pt x="328" y="688"/>
                  <a:pt x="240" y="816"/>
                </a:cubicBezTo>
                <a:cubicBezTo>
                  <a:pt x="152" y="944"/>
                  <a:pt x="64" y="1104"/>
                  <a:pt x="48" y="1296"/>
                </a:cubicBezTo>
                <a:cubicBezTo>
                  <a:pt x="32" y="1488"/>
                  <a:pt x="152" y="1800"/>
                  <a:pt x="144" y="1968"/>
                </a:cubicBezTo>
                <a:cubicBezTo>
                  <a:pt x="136" y="2136"/>
                  <a:pt x="68" y="2220"/>
                  <a:pt x="0" y="2304"/>
                </a:cubicBezTo>
              </a:path>
            </a:pathLst>
          </a:custGeom>
          <a:noFill/>
          <a:ln w="38100" cmpd="sng">
            <a:solidFill>
              <a:srgbClr val="4E9DC8"/>
            </a:solidFill>
            <a:round/>
            <a:headEnd/>
            <a:tailEnd/>
          </a:ln>
        </p:spPr>
        <p:txBody>
          <a:bodyPr/>
          <a:lstStyle/>
          <a:p>
            <a:pPr>
              <a:defRPr/>
            </a:pPr>
            <a:endParaRPr lang="en-US"/>
          </a:p>
        </p:txBody>
      </p:sp>
      <p:sp>
        <p:nvSpPr>
          <p:cNvPr id="19" name="Freeform 3">
            <a:extLst>
              <a:ext uri="{FF2B5EF4-FFF2-40B4-BE49-F238E27FC236}">
                <a16:creationId xmlns:a16="http://schemas.microsoft.com/office/drawing/2014/main" id="{98F64015-3D01-C7CE-C728-712ED9B9DEC9}"/>
              </a:ext>
            </a:extLst>
          </p:cNvPr>
          <p:cNvSpPr>
            <a:spLocks/>
          </p:cNvSpPr>
          <p:nvPr/>
        </p:nvSpPr>
        <p:spPr bwMode="auto">
          <a:xfrm>
            <a:off x="9656860" y="418324"/>
            <a:ext cx="608248" cy="1484222"/>
          </a:xfrm>
          <a:custGeom>
            <a:avLst/>
            <a:gdLst>
              <a:gd name="T0" fmla="*/ 2147483647 w 344"/>
              <a:gd name="T1" fmla="*/ 2147483647 h 1008"/>
              <a:gd name="T2" fmla="*/ 2147483647 w 344"/>
              <a:gd name="T3" fmla="*/ 2147483647 h 1008"/>
              <a:gd name="T4" fmla="*/ 2147483647 w 344"/>
              <a:gd name="T5" fmla="*/ 2147483647 h 1008"/>
              <a:gd name="T6" fmla="*/ 2147483647 w 344"/>
              <a:gd name="T7" fmla="*/ 2147483647 h 1008"/>
              <a:gd name="T8" fmla="*/ 2147483647 w 344"/>
              <a:gd name="T9" fmla="*/ 0 h 1008"/>
              <a:gd name="T10" fmla="*/ 0 60000 65536"/>
              <a:gd name="T11" fmla="*/ 0 60000 65536"/>
              <a:gd name="T12" fmla="*/ 0 60000 65536"/>
              <a:gd name="T13" fmla="*/ 0 60000 65536"/>
              <a:gd name="T14" fmla="*/ 0 60000 65536"/>
              <a:gd name="T15" fmla="*/ 0 w 344"/>
              <a:gd name="T16" fmla="*/ 0 h 1008"/>
              <a:gd name="T17" fmla="*/ 344 w 344"/>
              <a:gd name="T18" fmla="*/ 1008 h 1008"/>
            </a:gdLst>
            <a:ahLst/>
            <a:cxnLst>
              <a:cxn ang="T10">
                <a:pos x="T0" y="T1"/>
              </a:cxn>
              <a:cxn ang="T11">
                <a:pos x="T2" y="T3"/>
              </a:cxn>
              <a:cxn ang="T12">
                <a:pos x="T4" y="T5"/>
              </a:cxn>
              <a:cxn ang="T13">
                <a:pos x="T6" y="T7"/>
              </a:cxn>
              <a:cxn ang="T14">
                <a:pos x="T8" y="T9"/>
              </a:cxn>
            </a:cxnLst>
            <a:rect l="T15" t="T16" r="T17" b="T18"/>
            <a:pathLst>
              <a:path w="344" h="1008">
                <a:moveTo>
                  <a:pt x="8" y="1008"/>
                </a:moveTo>
                <a:cubicBezTo>
                  <a:pt x="4" y="948"/>
                  <a:pt x="0" y="888"/>
                  <a:pt x="8" y="816"/>
                </a:cubicBezTo>
                <a:cubicBezTo>
                  <a:pt x="16" y="744"/>
                  <a:pt x="24" y="656"/>
                  <a:pt x="56" y="576"/>
                </a:cubicBezTo>
                <a:cubicBezTo>
                  <a:pt x="88" y="496"/>
                  <a:pt x="152" y="432"/>
                  <a:pt x="200" y="336"/>
                </a:cubicBezTo>
                <a:cubicBezTo>
                  <a:pt x="248" y="240"/>
                  <a:pt x="296" y="120"/>
                  <a:pt x="344" y="0"/>
                </a:cubicBezTo>
              </a:path>
            </a:pathLst>
          </a:custGeom>
          <a:noFill/>
          <a:ln w="28575" cmpd="sng">
            <a:solidFill>
              <a:srgbClr val="4E9DC8"/>
            </a:solidFill>
            <a:round/>
            <a:headEnd/>
            <a:tailEnd/>
          </a:ln>
        </p:spPr>
        <p:txBody>
          <a:bodyPr/>
          <a:lstStyle/>
          <a:p>
            <a:pPr>
              <a:defRPr/>
            </a:pPr>
            <a:endParaRPr lang="en-US" dirty="0"/>
          </a:p>
        </p:txBody>
      </p:sp>
      <p:sp>
        <p:nvSpPr>
          <p:cNvPr id="20" name="Text Box 4">
            <a:extLst>
              <a:ext uri="{FF2B5EF4-FFF2-40B4-BE49-F238E27FC236}">
                <a16:creationId xmlns:a16="http://schemas.microsoft.com/office/drawing/2014/main" id="{72EE5DCB-F1C8-ADB9-1E79-91C88D8DEE10}"/>
              </a:ext>
            </a:extLst>
          </p:cNvPr>
          <p:cNvSpPr txBox="1">
            <a:spLocks noChangeArrowheads="1"/>
          </p:cNvSpPr>
          <p:nvPr/>
        </p:nvSpPr>
        <p:spPr bwMode="auto">
          <a:xfrm>
            <a:off x="9780222" y="1317770"/>
            <a:ext cx="935128" cy="584775"/>
          </a:xfrm>
          <a:prstGeom prst="rect">
            <a:avLst/>
          </a:prstGeom>
          <a:noFill/>
          <a:ln w="9525">
            <a:noFill/>
            <a:miter lim="800000"/>
            <a:headEnd/>
            <a:tailEnd/>
          </a:ln>
          <a:effectLst/>
        </p:spPr>
        <p:txBody>
          <a:bodyPr wrap="none">
            <a:spAutoFit/>
          </a:bodyPr>
          <a:lstStyle/>
          <a:p>
            <a:pPr algn="ctr">
              <a:defRPr/>
            </a:pPr>
            <a:r>
              <a:rPr lang="en-US" sz="1600" dirty="0">
                <a:latin typeface="Calibri" panose="020F0502020204030204" pitchFamily="34" charset="0"/>
              </a:rPr>
              <a:t>Tributary</a:t>
            </a:r>
          </a:p>
          <a:p>
            <a:pPr algn="ctr">
              <a:defRPr/>
            </a:pPr>
            <a:r>
              <a:rPr lang="en-US" sz="1600" dirty="0">
                <a:latin typeface="Calibri" panose="020F0502020204030204" pitchFamily="34" charset="0"/>
              </a:rPr>
              <a:t>Flow</a:t>
            </a:r>
          </a:p>
        </p:txBody>
      </p:sp>
      <p:sp>
        <p:nvSpPr>
          <p:cNvPr id="21" name="Text Box 5">
            <a:extLst>
              <a:ext uri="{FF2B5EF4-FFF2-40B4-BE49-F238E27FC236}">
                <a16:creationId xmlns:a16="http://schemas.microsoft.com/office/drawing/2014/main" id="{06E9D43F-4A47-3326-45B8-6195E1E87C79}"/>
              </a:ext>
            </a:extLst>
          </p:cNvPr>
          <p:cNvSpPr txBox="1">
            <a:spLocks noChangeArrowheads="1"/>
          </p:cNvSpPr>
          <p:nvPr/>
        </p:nvSpPr>
        <p:spPr bwMode="auto">
          <a:xfrm>
            <a:off x="8085299" y="1497603"/>
            <a:ext cx="1068241" cy="584775"/>
          </a:xfrm>
          <a:prstGeom prst="rect">
            <a:avLst/>
          </a:prstGeom>
          <a:noFill/>
          <a:ln w="9525">
            <a:noFill/>
            <a:miter lim="800000"/>
            <a:headEnd/>
            <a:tailEnd/>
          </a:ln>
          <a:effectLst/>
        </p:spPr>
        <p:txBody>
          <a:bodyPr wrap="none">
            <a:spAutoFit/>
          </a:bodyPr>
          <a:lstStyle/>
          <a:p>
            <a:pPr algn="ctr">
              <a:defRPr/>
            </a:pPr>
            <a:r>
              <a:rPr lang="en-US" sz="1600" dirty="0">
                <a:latin typeface="Calibri" panose="020F0502020204030204" pitchFamily="34" charset="0"/>
              </a:rPr>
              <a:t>Mainstem </a:t>
            </a:r>
          </a:p>
          <a:p>
            <a:pPr algn="ctr">
              <a:defRPr/>
            </a:pPr>
            <a:r>
              <a:rPr lang="en-US" sz="1600" dirty="0">
                <a:latin typeface="Calibri" panose="020F0502020204030204" pitchFamily="34" charset="0"/>
              </a:rPr>
              <a:t>Flow</a:t>
            </a:r>
          </a:p>
        </p:txBody>
      </p:sp>
      <p:sp>
        <p:nvSpPr>
          <p:cNvPr id="22" name="Freeform 6">
            <a:extLst>
              <a:ext uri="{FF2B5EF4-FFF2-40B4-BE49-F238E27FC236}">
                <a16:creationId xmlns:a16="http://schemas.microsoft.com/office/drawing/2014/main" id="{7699C046-6972-CD69-8E22-5D073FDEFB74}"/>
              </a:ext>
            </a:extLst>
          </p:cNvPr>
          <p:cNvSpPr>
            <a:spLocks/>
          </p:cNvSpPr>
          <p:nvPr/>
        </p:nvSpPr>
        <p:spPr bwMode="auto">
          <a:xfrm>
            <a:off x="9391924" y="722694"/>
            <a:ext cx="457200" cy="681038"/>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chemeClr val="accent3">
              <a:lumMod val="40000"/>
              <a:lumOff val="60000"/>
            </a:schemeClr>
          </a:solidFill>
          <a:ln w="19050">
            <a:solidFill>
              <a:schemeClr val="tx1"/>
            </a:solidFill>
            <a:round/>
            <a:headEnd/>
            <a:tailEnd/>
          </a:ln>
        </p:spPr>
        <p:txBody>
          <a:bodyPr/>
          <a:lstStyle/>
          <a:p>
            <a:pPr>
              <a:defRPr/>
            </a:pPr>
            <a:endParaRPr lang="en-US"/>
          </a:p>
        </p:txBody>
      </p:sp>
      <p:sp>
        <p:nvSpPr>
          <p:cNvPr id="25" name="Text Box 9">
            <a:extLst>
              <a:ext uri="{FF2B5EF4-FFF2-40B4-BE49-F238E27FC236}">
                <a16:creationId xmlns:a16="http://schemas.microsoft.com/office/drawing/2014/main" id="{BC4313F3-92C8-7A59-D84C-E631ABE277A4}"/>
              </a:ext>
            </a:extLst>
          </p:cNvPr>
          <p:cNvSpPr txBox="1">
            <a:spLocks noChangeArrowheads="1"/>
          </p:cNvSpPr>
          <p:nvPr/>
        </p:nvSpPr>
        <p:spPr bwMode="auto">
          <a:xfrm>
            <a:off x="10058792" y="1066816"/>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DB29DB"/>
                </a:solidFill>
                <a:latin typeface="Calibri" panose="020F0502020204030204" pitchFamily="34" charset="0"/>
              </a:rPr>
              <a:t>A</a:t>
            </a:r>
          </a:p>
        </p:txBody>
      </p:sp>
      <p:sp>
        <p:nvSpPr>
          <p:cNvPr id="26" name="Text Box 10">
            <a:extLst>
              <a:ext uri="{FF2B5EF4-FFF2-40B4-BE49-F238E27FC236}">
                <a16:creationId xmlns:a16="http://schemas.microsoft.com/office/drawing/2014/main" id="{58D53E59-910B-E582-3531-3C59898A6423}"/>
              </a:ext>
            </a:extLst>
          </p:cNvPr>
          <p:cNvSpPr txBox="1">
            <a:spLocks noChangeArrowheads="1"/>
          </p:cNvSpPr>
          <p:nvPr/>
        </p:nvSpPr>
        <p:spPr bwMode="auto">
          <a:xfrm>
            <a:off x="8431404" y="1218423"/>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DB29DB"/>
                </a:solidFill>
                <a:latin typeface="Calibri" panose="020F0502020204030204" pitchFamily="34" charset="0"/>
              </a:rPr>
              <a:t>B</a:t>
            </a:r>
          </a:p>
        </p:txBody>
      </p:sp>
      <p:sp>
        <p:nvSpPr>
          <p:cNvPr id="27" name="Text Box 11">
            <a:extLst>
              <a:ext uri="{FF2B5EF4-FFF2-40B4-BE49-F238E27FC236}">
                <a16:creationId xmlns:a16="http://schemas.microsoft.com/office/drawing/2014/main" id="{725E1915-5A71-F11C-2E9F-2F60E01F2A7B}"/>
              </a:ext>
            </a:extLst>
          </p:cNvPr>
          <p:cNvSpPr txBox="1">
            <a:spLocks noChangeArrowheads="1"/>
          </p:cNvSpPr>
          <p:nvPr/>
        </p:nvSpPr>
        <p:spPr bwMode="auto">
          <a:xfrm>
            <a:off x="9445107" y="893689"/>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DB29DB"/>
                </a:solidFill>
                <a:latin typeface="Calibri" panose="020F0502020204030204" pitchFamily="34" charset="0"/>
              </a:rPr>
              <a:t>C</a:t>
            </a:r>
          </a:p>
        </p:txBody>
      </p:sp>
      <p:sp>
        <p:nvSpPr>
          <p:cNvPr id="28" name="Text Box 4">
            <a:extLst>
              <a:ext uri="{FF2B5EF4-FFF2-40B4-BE49-F238E27FC236}">
                <a16:creationId xmlns:a16="http://schemas.microsoft.com/office/drawing/2014/main" id="{7D086478-20BE-A949-5250-8B4C3B43A804}"/>
              </a:ext>
            </a:extLst>
          </p:cNvPr>
          <p:cNvSpPr txBox="1">
            <a:spLocks noChangeArrowheads="1"/>
          </p:cNvSpPr>
          <p:nvPr/>
        </p:nvSpPr>
        <p:spPr bwMode="auto">
          <a:xfrm>
            <a:off x="9385917" y="151768"/>
            <a:ext cx="935128" cy="584775"/>
          </a:xfrm>
          <a:prstGeom prst="rect">
            <a:avLst/>
          </a:prstGeom>
          <a:noFill/>
          <a:ln w="9525">
            <a:noFill/>
            <a:miter lim="800000"/>
            <a:headEnd/>
            <a:tailEnd/>
          </a:ln>
          <a:effectLst/>
        </p:spPr>
        <p:txBody>
          <a:bodyPr wrap="none">
            <a:spAutoFit/>
          </a:bodyPr>
          <a:lstStyle/>
          <a:p>
            <a:pPr algn="ctr">
              <a:defRPr/>
            </a:pPr>
            <a:r>
              <a:rPr lang="en-US" sz="1600" dirty="0">
                <a:latin typeface="Calibri" panose="020F0502020204030204" pitchFamily="34" charset="0"/>
              </a:rPr>
              <a:t>Tributary</a:t>
            </a:r>
          </a:p>
          <a:p>
            <a:pPr algn="ctr">
              <a:defRPr/>
            </a:pPr>
            <a:r>
              <a:rPr lang="en-US" sz="1600" dirty="0">
                <a:latin typeface="Calibri" panose="020F0502020204030204" pitchFamily="34" charset="0"/>
              </a:rPr>
              <a:t>Stage</a:t>
            </a:r>
          </a:p>
        </p:txBody>
      </p:sp>
      <p:pic>
        <p:nvPicPr>
          <p:cNvPr id="6" name="Picture 5" descr="A picture containing outdoor, building, bridge, arch&#10;&#10;AI-generated content may be incorrect.">
            <a:extLst>
              <a:ext uri="{FF2B5EF4-FFF2-40B4-BE49-F238E27FC236}">
                <a16:creationId xmlns:a16="http://schemas.microsoft.com/office/drawing/2014/main" id="{B0E84E27-F996-81F9-EB20-E1AD95B9CE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79925" y="3502296"/>
            <a:ext cx="4602218" cy="3203936"/>
          </a:xfrm>
          <a:prstGeom prst="rect">
            <a:avLst/>
          </a:prstGeom>
        </p:spPr>
      </p:pic>
      <p:pic>
        <p:nvPicPr>
          <p:cNvPr id="4098" name="Picture 2">
            <a:extLst>
              <a:ext uri="{FF2B5EF4-FFF2-40B4-BE49-F238E27FC236}">
                <a16:creationId xmlns:a16="http://schemas.microsoft.com/office/drawing/2014/main" id="{87FA9AA7-2ED3-3BF5-9070-2DDDF8C0DF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2931" y="3959144"/>
            <a:ext cx="3885769" cy="272843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2CF7CE1-8DA5-5F69-F16C-A4307A776C47}"/>
              </a:ext>
            </a:extLst>
          </p:cNvPr>
          <p:cNvSpPr txBox="1"/>
          <p:nvPr/>
        </p:nvSpPr>
        <p:spPr>
          <a:xfrm>
            <a:off x="667963" y="1268071"/>
            <a:ext cx="3932487" cy="461665"/>
          </a:xfrm>
          <a:prstGeom prst="rect">
            <a:avLst/>
          </a:prstGeom>
          <a:noFill/>
        </p:spPr>
        <p:txBody>
          <a:bodyPr wrap="none" rtlCol="0" anchor="ctr">
            <a:spAutoFit/>
          </a:bodyPr>
          <a:lstStyle/>
          <a:p>
            <a:pPr algn="ctr"/>
            <a:r>
              <a:rPr lang="en-US" sz="2400" b="1" dirty="0">
                <a:solidFill>
                  <a:srgbClr val="DB29DB"/>
                </a:solidFill>
                <a:effectLst>
                  <a:outerShdw blurRad="38100" dist="38100" dir="2700000" algn="tl">
                    <a:srgbClr val="000000">
                      <a:alpha val="43137"/>
                    </a:srgbClr>
                  </a:outerShdw>
                </a:effectLst>
                <a:latin typeface="Lato" panose="020F0502020204030203" pitchFamily="34" charset="0"/>
              </a:rPr>
              <a:t>Coastal compound flooding</a:t>
            </a:r>
          </a:p>
        </p:txBody>
      </p:sp>
      <p:sp>
        <p:nvSpPr>
          <p:cNvPr id="9" name="TextBox 8">
            <a:extLst>
              <a:ext uri="{FF2B5EF4-FFF2-40B4-BE49-F238E27FC236}">
                <a16:creationId xmlns:a16="http://schemas.microsoft.com/office/drawing/2014/main" id="{7D99D9EB-92B7-070C-2920-4D5C7D7CE546}"/>
              </a:ext>
            </a:extLst>
          </p:cNvPr>
          <p:cNvSpPr txBox="1"/>
          <p:nvPr/>
        </p:nvSpPr>
        <p:spPr>
          <a:xfrm>
            <a:off x="952931" y="3959144"/>
            <a:ext cx="2438489" cy="461665"/>
          </a:xfrm>
          <a:prstGeom prst="rect">
            <a:avLst/>
          </a:prstGeom>
          <a:noFill/>
        </p:spPr>
        <p:txBody>
          <a:bodyPr wrap="none" rtlCol="0" anchor="ctr">
            <a:spAutoFit/>
          </a:bodyPr>
          <a:lstStyle/>
          <a:p>
            <a:pPr algn="ctr"/>
            <a:r>
              <a:rPr lang="en-US" sz="2400" b="1" dirty="0">
                <a:solidFill>
                  <a:srgbClr val="DB29DB"/>
                </a:solidFill>
                <a:effectLst>
                  <a:outerShdw blurRad="38100" dist="38100" dir="2700000" algn="tl">
                    <a:srgbClr val="000000">
                      <a:alpha val="43137"/>
                    </a:srgbClr>
                  </a:outerShdw>
                </a:effectLst>
                <a:latin typeface="Lato" panose="020F0502020204030203" pitchFamily="34" charset="0"/>
              </a:rPr>
              <a:t>Interior flooding</a:t>
            </a:r>
          </a:p>
        </p:txBody>
      </p:sp>
      <p:sp>
        <p:nvSpPr>
          <p:cNvPr id="10" name="TextBox 9">
            <a:extLst>
              <a:ext uri="{FF2B5EF4-FFF2-40B4-BE49-F238E27FC236}">
                <a16:creationId xmlns:a16="http://schemas.microsoft.com/office/drawing/2014/main" id="{00A3ADC9-CE2C-843D-4905-618BBC6A6474}"/>
              </a:ext>
            </a:extLst>
          </p:cNvPr>
          <p:cNvSpPr txBox="1"/>
          <p:nvPr/>
        </p:nvSpPr>
        <p:spPr>
          <a:xfrm>
            <a:off x="9871408" y="2188738"/>
            <a:ext cx="2124299" cy="830997"/>
          </a:xfrm>
          <a:prstGeom prst="rect">
            <a:avLst/>
          </a:prstGeom>
          <a:noFill/>
        </p:spPr>
        <p:txBody>
          <a:bodyPr wrap="none" rtlCol="0" anchor="ctr">
            <a:spAutoFit/>
          </a:bodyPr>
          <a:lstStyle/>
          <a:p>
            <a:pPr algn="ctr"/>
            <a:r>
              <a:rPr lang="en-US" sz="2400" b="1" dirty="0">
                <a:solidFill>
                  <a:srgbClr val="DB29DB"/>
                </a:solidFill>
                <a:effectLst>
                  <a:outerShdw blurRad="38100" dist="38100" dir="2700000" algn="tl">
                    <a:srgbClr val="000000">
                      <a:alpha val="43137"/>
                    </a:srgbClr>
                  </a:outerShdw>
                </a:effectLst>
                <a:latin typeface="Lato" panose="020F0502020204030203" pitchFamily="34" charset="0"/>
              </a:rPr>
              <a:t>Tributary and </a:t>
            </a:r>
          </a:p>
          <a:p>
            <a:pPr algn="ctr"/>
            <a:r>
              <a:rPr lang="en-US" sz="2400" b="1" dirty="0">
                <a:solidFill>
                  <a:srgbClr val="DB29DB"/>
                </a:solidFill>
                <a:effectLst>
                  <a:outerShdw blurRad="38100" dist="38100" dir="2700000" algn="tl">
                    <a:srgbClr val="000000">
                      <a:alpha val="43137"/>
                    </a:srgbClr>
                  </a:outerShdw>
                </a:effectLst>
                <a:latin typeface="Lato" panose="020F0502020204030203" pitchFamily="34" charset="0"/>
              </a:rPr>
              <a:t>mainstem</a:t>
            </a:r>
          </a:p>
        </p:txBody>
      </p:sp>
      <p:sp>
        <p:nvSpPr>
          <p:cNvPr id="11" name="TextBox 10">
            <a:extLst>
              <a:ext uri="{FF2B5EF4-FFF2-40B4-BE49-F238E27FC236}">
                <a16:creationId xmlns:a16="http://schemas.microsoft.com/office/drawing/2014/main" id="{9A3A4BD1-CAE0-9262-B8D2-D20E883A0A0C}"/>
              </a:ext>
            </a:extLst>
          </p:cNvPr>
          <p:cNvSpPr txBox="1"/>
          <p:nvPr/>
        </p:nvSpPr>
        <p:spPr>
          <a:xfrm>
            <a:off x="6921817" y="3440890"/>
            <a:ext cx="1292341" cy="461665"/>
          </a:xfrm>
          <a:prstGeom prst="rect">
            <a:avLst/>
          </a:prstGeom>
          <a:noFill/>
        </p:spPr>
        <p:txBody>
          <a:bodyPr wrap="none" rtlCol="0" anchor="ctr">
            <a:spAutoFit/>
          </a:bodyPr>
          <a:lstStyle/>
          <a:p>
            <a:pPr algn="ctr"/>
            <a:r>
              <a:rPr lang="en-US" sz="2400" b="1" dirty="0">
                <a:solidFill>
                  <a:srgbClr val="DB29DB"/>
                </a:solidFill>
                <a:effectLst>
                  <a:outerShdw blurRad="38100" dist="38100" dir="2700000" algn="tl">
                    <a:srgbClr val="000000">
                      <a:alpha val="43137"/>
                    </a:srgbClr>
                  </a:outerShdw>
                </a:effectLst>
                <a:latin typeface="Lato" panose="020F0502020204030203" pitchFamily="34" charset="0"/>
              </a:rPr>
              <a:t>Ice jams</a:t>
            </a:r>
          </a:p>
        </p:txBody>
      </p:sp>
      <p:sp>
        <p:nvSpPr>
          <p:cNvPr id="4" name="Explosion: 8 Points 3">
            <a:extLst>
              <a:ext uri="{FF2B5EF4-FFF2-40B4-BE49-F238E27FC236}">
                <a16:creationId xmlns:a16="http://schemas.microsoft.com/office/drawing/2014/main" id="{BC03D423-B422-C426-C02A-EBA4E62552FA}"/>
              </a:ext>
            </a:extLst>
          </p:cNvPr>
          <p:cNvSpPr/>
          <p:nvPr/>
        </p:nvSpPr>
        <p:spPr>
          <a:xfrm>
            <a:off x="2437883" y="1376391"/>
            <a:ext cx="7360844" cy="4590661"/>
          </a:xfrm>
          <a:prstGeom prst="irregularSeal1">
            <a:avLst/>
          </a:prstGeom>
          <a:solidFill>
            <a:srgbClr val="DB29DB"/>
          </a:solidFill>
          <a:ln>
            <a:solidFill>
              <a:srgbClr val="DB29D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Hydrologic problems are often </a:t>
            </a:r>
            <a:r>
              <a:rPr lang="en-US" sz="2800" b="1" dirty="0"/>
              <a:t>multivariate</a:t>
            </a:r>
            <a:r>
              <a:rPr lang="en-US" sz="2800" dirty="0"/>
              <a:t> problems!</a:t>
            </a:r>
          </a:p>
        </p:txBody>
      </p:sp>
    </p:spTree>
    <p:extLst>
      <p:ext uri="{BB962C8B-B14F-4D97-AF65-F5344CB8AC3E}">
        <p14:creationId xmlns:p14="http://schemas.microsoft.com/office/powerpoint/2010/main" val="216248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F54E1-F9A0-B8F6-DBF1-2D396413F5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781C0E-7A25-6E4C-BBD4-FE22E1678A36}"/>
              </a:ext>
            </a:extLst>
          </p:cNvPr>
          <p:cNvSpPr>
            <a:spLocks noGrp="1"/>
          </p:cNvSpPr>
          <p:nvPr>
            <p:ph type="title"/>
          </p:nvPr>
        </p:nvSpPr>
        <p:spPr>
          <a:xfrm>
            <a:off x="838200" y="365125"/>
            <a:ext cx="10515600" cy="1325563"/>
          </a:xfrm>
        </p:spPr>
        <p:txBody>
          <a:bodyPr/>
          <a:lstStyle/>
          <a:p>
            <a:r>
              <a:rPr lang="en-US" dirty="0"/>
              <a:t>Cases 3 and 4</a:t>
            </a:r>
          </a:p>
        </p:txBody>
      </p:sp>
      <p:sp>
        <p:nvSpPr>
          <p:cNvPr id="12" name="Slide Number Placeholder 11">
            <a:extLst>
              <a:ext uri="{FF2B5EF4-FFF2-40B4-BE49-F238E27FC236}">
                <a16:creationId xmlns:a16="http://schemas.microsoft.com/office/drawing/2014/main" id="{74BE61BF-7705-516A-57B2-2D096D39FA1D}"/>
              </a:ext>
            </a:extLst>
          </p:cNvPr>
          <p:cNvSpPr>
            <a:spLocks noGrp="1"/>
          </p:cNvSpPr>
          <p:nvPr>
            <p:ph type="sldNum" sz="quarter" idx="12"/>
          </p:nvPr>
        </p:nvSpPr>
        <p:spPr/>
        <p:txBody>
          <a:bodyPr/>
          <a:lstStyle/>
          <a:p>
            <a:fld id="{75FF2DE0-F630-4680-9872-E679E07CC29A}" type="slidenum">
              <a:rPr lang="en-US" smtClean="0"/>
              <a:t>20</a:t>
            </a:fld>
            <a:endParaRPr lang="en-US"/>
          </a:p>
        </p:txBody>
      </p:sp>
      <p:sp>
        <p:nvSpPr>
          <p:cNvPr id="4" name="Content Placeholder 3">
            <a:extLst>
              <a:ext uri="{FF2B5EF4-FFF2-40B4-BE49-F238E27FC236}">
                <a16:creationId xmlns:a16="http://schemas.microsoft.com/office/drawing/2014/main" id="{DF1EB269-A62F-E868-C5D8-200966149602}"/>
              </a:ext>
            </a:extLst>
          </p:cNvPr>
          <p:cNvSpPr>
            <a:spLocks noGrp="1"/>
          </p:cNvSpPr>
          <p:nvPr>
            <p:ph sz="half" idx="1"/>
          </p:nvPr>
        </p:nvSpPr>
        <p:spPr>
          <a:xfrm>
            <a:off x="838200" y="1825625"/>
            <a:ext cx="10665542" cy="4351339"/>
          </a:xfrm>
        </p:spPr>
        <p:txBody>
          <a:bodyPr/>
          <a:lstStyle/>
          <a:p>
            <a:r>
              <a:rPr lang="en-US" dirty="0"/>
              <a:t>Case 3: No correlation, extremes are not really coincident</a:t>
            </a:r>
          </a:p>
          <a:p>
            <a:r>
              <a:rPr lang="en-US" dirty="0"/>
              <a:t>Case 4: No correlation, extremes are usually coincident</a:t>
            </a:r>
          </a:p>
          <a:p>
            <a:r>
              <a:rPr lang="en-US" dirty="0">
                <a:solidFill>
                  <a:srgbClr val="DB29DB"/>
                </a:solidFill>
              </a:rPr>
              <a:t>Convenient to assume mainstem and tributary (A and B) are independent (approach)</a:t>
            </a:r>
          </a:p>
          <a:p>
            <a:r>
              <a:rPr lang="en-US" dirty="0">
                <a:solidFill>
                  <a:srgbClr val="DB29DB"/>
                </a:solidFill>
              </a:rPr>
              <a:t>The difference is in the coincidence</a:t>
            </a:r>
          </a:p>
          <a:p>
            <a:pPr lvl="1"/>
            <a:r>
              <a:rPr lang="en-US" dirty="0"/>
              <a:t>Case 3: extremes not really coincident </a:t>
            </a:r>
            <a:r>
              <a:rPr lang="en-US" dirty="0">
                <a:sym typeface="Wingdings" panose="05000000000000000000" pitchFamily="2" charset="2"/>
              </a:rPr>
              <a:t> “normal” values at B  duration curve at B</a:t>
            </a:r>
          </a:p>
          <a:p>
            <a:pPr lvl="1"/>
            <a:r>
              <a:rPr lang="en-US" dirty="0">
                <a:sym typeface="Wingdings" panose="05000000000000000000" pitchFamily="2" charset="2"/>
              </a:rPr>
              <a:t>Case 4: extremes usually coincident  extreme values at B  frequency curve (AEP) at B</a:t>
            </a:r>
            <a:endParaRPr lang="en-US" dirty="0"/>
          </a:p>
        </p:txBody>
      </p:sp>
      <p:pic>
        <p:nvPicPr>
          <p:cNvPr id="5" name="Picture 4" descr="A person wearing sunglasses&#10;&#10;AI-generated content may be incorrect.">
            <a:extLst>
              <a:ext uri="{FF2B5EF4-FFF2-40B4-BE49-F238E27FC236}">
                <a16:creationId xmlns:a16="http://schemas.microsoft.com/office/drawing/2014/main" id="{EE08CFC3-8C26-7DB4-27AF-6F3A648812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5425" y="213853"/>
            <a:ext cx="2803664" cy="1588743"/>
          </a:xfrm>
          <a:prstGeom prst="rect">
            <a:avLst/>
          </a:prstGeom>
        </p:spPr>
      </p:pic>
    </p:spTree>
    <p:extLst>
      <p:ext uri="{BB962C8B-B14F-4D97-AF65-F5344CB8AC3E}">
        <p14:creationId xmlns:p14="http://schemas.microsoft.com/office/powerpoint/2010/main" val="248176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A140E-B52F-B225-F099-B44A438AFF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65B4F1-A4FD-DF61-1964-D7B60BCEBC4B}"/>
              </a:ext>
            </a:extLst>
          </p:cNvPr>
          <p:cNvSpPr>
            <a:spLocks noGrp="1"/>
          </p:cNvSpPr>
          <p:nvPr>
            <p:ph type="title"/>
          </p:nvPr>
        </p:nvSpPr>
        <p:spPr>
          <a:xfrm>
            <a:off x="838200" y="365125"/>
            <a:ext cx="10515600" cy="1325563"/>
          </a:xfrm>
        </p:spPr>
        <p:txBody>
          <a:bodyPr/>
          <a:lstStyle/>
          <a:p>
            <a:r>
              <a:rPr lang="en-US" dirty="0"/>
              <a:t>Case 5: Usually Coincident, and Correlated</a:t>
            </a:r>
          </a:p>
        </p:txBody>
      </p:sp>
      <p:sp>
        <p:nvSpPr>
          <p:cNvPr id="12" name="Slide Number Placeholder 11">
            <a:extLst>
              <a:ext uri="{FF2B5EF4-FFF2-40B4-BE49-F238E27FC236}">
                <a16:creationId xmlns:a16="http://schemas.microsoft.com/office/drawing/2014/main" id="{742BBD9F-B4B3-EC47-EB6F-B2F4D5B45932}"/>
              </a:ext>
            </a:extLst>
          </p:cNvPr>
          <p:cNvSpPr>
            <a:spLocks noGrp="1"/>
          </p:cNvSpPr>
          <p:nvPr>
            <p:ph type="sldNum" sz="quarter" idx="12"/>
          </p:nvPr>
        </p:nvSpPr>
        <p:spPr/>
        <p:txBody>
          <a:bodyPr/>
          <a:lstStyle/>
          <a:p>
            <a:fld id="{75FF2DE0-F630-4680-9872-E679E07CC29A}" type="slidenum">
              <a:rPr lang="en-US" smtClean="0"/>
              <a:t>21</a:t>
            </a:fld>
            <a:endParaRPr lang="en-US"/>
          </a:p>
        </p:txBody>
      </p:sp>
      <p:sp>
        <p:nvSpPr>
          <p:cNvPr id="4" name="Content Placeholder 3">
            <a:extLst>
              <a:ext uri="{FF2B5EF4-FFF2-40B4-BE49-F238E27FC236}">
                <a16:creationId xmlns:a16="http://schemas.microsoft.com/office/drawing/2014/main" id="{2B6373AC-E587-E28A-72F1-DB7E4C2BB3FA}"/>
              </a:ext>
            </a:extLst>
          </p:cNvPr>
          <p:cNvSpPr>
            <a:spLocks noGrp="1"/>
          </p:cNvSpPr>
          <p:nvPr>
            <p:ph sz="half" idx="1"/>
          </p:nvPr>
        </p:nvSpPr>
        <p:spPr>
          <a:xfrm>
            <a:off x="838200" y="1825625"/>
            <a:ext cx="10429568" cy="4351339"/>
          </a:xfrm>
        </p:spPr>
        <p:txBody>
          <a:bodyPr/>
          <a:lstStyle/>
          <a:p>
            <a:r>
              <a:rPr lang="en-US" dirty="0"/>
              <a:t>Some correlation: </a:t>
            </a:r>
            <a:r>
              <a:rPr lang="en-US" b="1" dirty="0">
                <a:latin typeface="Symbol" panose="05050102010706020507" pitchFamily="18" charset="2"/>
              </a:rPr>
              <a:t>r</a:t>
            </a:r>
            <a:r>
              <a:rPr lang="en-US" dirty="0"/>
              <a:t> not ±1 or 0</a:t>
            </a:r>
          </a:p>
          <a:p>
            <a:r>
              <a:rPr lang="en-US" dirty="0">
                <a:solidFill>
                  <a:srgbClr val="DB29DB"/>
                </a:solidFill>
              </a:rPr>
              <a:t>Events at A and B are </a:t>
            </a:r>
            <a:r>
              <a:rPr lang="en-US" b="1" u="sng" dirty="0">
                <a:solidFill>
                  <a:srgbClr val="DB29DB"/>
                </a:solidFill>
              </a:rPr>
              <a:t>not</a:t>
            </a:r>
            <a:r>
              <a:rPr lang="en-US" dirty="0">
                <a:solidFill>
                  <a:srgbClr val="DB29DB"/>
                </a:solidFill>
              </a:rPr>
              <a:t> independent</a:t>
            </a:r>
          </a:p>
        </p:txBody>
      </p:sp>
      <p:sp>
        <p:nvSpPr>
          <p:cNvPr id="3" name="Explosion: 8 Points 2">
            <a:extLst>
              <a:ext uri="{FF2B5EF4-FFF2-40B4-BE49-F238E27FC236}">
                <a16:creationId xmlns:a16="http://schemas.microsoft.com/office/drawing/2014/main" id="{B077AC75-A86E-DA93-E546-4937ABFD110E}"/>
              </a:ext>
            </a:extLst>
          </p:cNvPr>
          <p:cNvSpPr/>
          <p:nvPr/>
        </p:nvSpPr>
        <p:spPr>
          <a:xfrm>
            <a:off x="7170953" y="3637718"/>
            <a:ext cx="4354912" cy="2539246"/>
          </a:xfrm>
          <a:prstGeom prst="irregularSeal1">
            <a:avLst/>
          </a:prstGeom>
          <a:solidFill>
            <a:srgbClr val="DB29D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b="1" dirty="0"/>
              <a:t>Challenging</a:t>
            </a:r>
          </a:p>
        </p:txBody>
      </p:sp>
      <p:pic>
        <p:nvPicPr>
          <p:cNvPr id="6" name="Picture 5" descr="A picture containing wall, indoor&#10;&#10;AI-generated content may be incorrect.">
            <a:extLst>
              <a:ext uri="{FF2B5EF4-FFF2-40B4-BE49-F238E27FC236}">
                <a16:creationId xmlns:a16="http://schemas.microsoft.com/office/drawing/2014/main" id="{19BCAFD9-D833-2550-CD0E-71F470C0F8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1054" y="1430594"/>
            <a:ext cx="2382497" cy="1895168"/>
          </a:xfrm>
          <a:prstGeom prst="rect">
            <a:avLst/>
          </a:prstGeom>
        </p:spPr>
      </p:pic>
    </p:spTree>
    <p:extLst>
      <p:ext uri="{BB962C8B-B14F-4D97-AF65-F5344CB8AC3E}">
        <p14:creationId xmlns:p14="http://schemas.microsoft.com/office/powerpoint/2010/main" val="162891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869E8-CF6A-3A53-EC31-0EE3F3CB43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47A183-D38E-0199-70D2-4D05C7B944D9}"/>
              </a:ext>
            </a:extLst>
          </p:cNvPr>
          <p:cNvSpPr>
            <a:spLocks noGrp="1"/>
          </p:cNvSpPr>
          <p:nvPr>
            <p:ph type="title"/>
          </p:nvPr>
        </p:nvSpPr>
        <p:spPr>
          <a:xfrm>
            <a:off x="838200" y="365125"/>
            <a:ext cx="10515600" cy="1325563"/>
          </a:xfrm>
        </p:spPr>
        <p:txBody>
          <a:bodyPr/>
          <a:lstStyle/>
          <a:p>
            <a:r>
              <a:rPr lang="en-US" dirty="0"/>
              <a:t>Total Probability Method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D763DE1-4895-F8C4-9841-0F740B03EAD4}"/>
                  </a:ext>
                </a:extLst>
              </p:cNvPr>
              <p:cNvSpPr>
                <a:spLocks noGrp="1"/>
              </p:cNvSpPr>
              <p:nvPr>
                <p:ph sz="half" idx="1"/>
              </p:nvPr>
            </p:nvSpPr>
            <p:spPr>
              <a:xfrm>
                <a:off x="838200" y="1825625"/>
                <a:ext cx="10515600" cy="4351339"/>
              </a:xfrm>
            </p:spPr>
            <p:txBody>
              <a:bodyPr>
                <a:normAutofit/>
              </a:bodyPr>
              <a:lstStyle/>
              <a:p>
                <a:r>
                  <a:rPr lang="en-US" dirty="0"/>
                  <a:t>Probability of event A by partitioning it into conditional probabilities across several distinct, exhaustive scenarios </a:t>
                </a:r>
                <a14:m>
                  <m:oMath xmlns:m="http://schemas.openxmlformats.org/officeDocument/2006/math">
                    <m:sSub>
                      <m:sSubPr>
                        <m:ctrlPr>
                          <a:rPr lang="en-US" i="1">
                            <a:latin typeface="Cambria Math" panose="02040503050406030204" pitchFamily="18" charset="0"/>
                          </a:rPr>
                        </m:ctrlPr>
                      </m:sSubPr>
                      <m:e>
                        <m:r>
                          <m:rPr>
                            <m:sty m:val="p"/>
                          </m:rPr>
                          <a:rPr lang="en-US" i="0">
                            <a:latin typeface="Cambria Math" panose="02040503050406030204" pitchFamily="18" charset="0"/>
                          </a:rPr>
                          <m:t>B</m:t>
                        </m:r>
                      </m:e>
                      <m:sub>
                        <m:r>
                          <m:rPr>
                            <m:sty m:val="p"/>
                          </m:rPr>
                          <a:rPr lang="en-US" i="0">
                            <a:latin typeface="Cambria Math" panose="02040503050406030204" pitchFamily="18" charset="0"/>
                          </a:rPr>
                          <m:t>i</m:t>
                        </m:r>
                      </m:sub>
                    </m:sSub>
                    <m:r>
                      <a:rPr lang="en-US" b="0" i="0" smtClean="0">
                        <a:latin typeface="Cambria Math" panose="02040503050406030204" pitchFamily="18" charset="0"/>
                      </a:rPr>
                      <m:t>:</m:t>
                    </m:r>
                  </m:oMath>
                </a14:m>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𝐴</m:t>
                          </m:r>
                        </m:e>
                      </m:d>
                      <m:r>
                        <a:rPr lang="en-US" i="1">
                          <a:latin typeface="Cambria Math" panose="02040503050406030204" pitchFamily="18" charset="0"/>
                        </a:rPr>
                        <m:t>= </m:t>
                      </m:r>
                      <m:nary>
                        <m:naryPr>
                          <m:chr m:val="∑"/>
                          <m:limLoc m:val="undOvr"/>
                          <m:supHide m:val="on"/>
                          <m:ctrlPr>
                            <a:rPr lang="en-US" i="1">
                              <a:latin typeface="Cambria Math" panose="02040503050406030204" pitchFamily="18" charset="0"/>
                            </a:rPr>
                          </m:ctrlPr>
                        </m:naryPr>
                        <m:sub>
                          <m:r>
                            <a:rPr lang="en-US" i="1">
                              <a:latin typeface="Cambria Math" panose="02040503050406030204" pitchFamily="18" charset="0"/>
                            </a:rPr>
                            <m:t>𝑖</m:t>
                          </m:r>
                        </m:sub>
                        <m:sup/>
                        <m:e>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𝐴</m:t>
                              </m:r>
                            </m:e>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𝑖</m:t>
                                  </m:r>
                                </m:sub>
                              </m:sSub>
                            </m:e>
                          </m:d>
                        </m:e>
                      </m:nary>
                      <m:r>
                        <a:rPr lang="en-US" i="1">
                          <a:latin typeface="Cambria Math" panose="02040503050406030204" pitchFamily="18" charset="0"/>
                        </a:rPr>
                        <m:t> </m:t>
                      </m:r>
                      <m:r>
                        <a:rPr lang="en-US" i="1">
                          <a:latin typeface="Cambria Math" panose="02040503050406030204" pitchFamily="18" charset="0"/>
                        </a:rPr>
                        <m:t>𝑃</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𝑖</m:t>
                          </m:r>
                        </m:sub>
                      </m:sSub>
                      <m:r>
                        <a:rPr lang="en-US" i="1">
                          <a:latin typeface="Cambria Math" panose="02040503050406030204" pitchFamily="18" charset="0"/>
                        </a:rPr>
                        <m:t>)</m:t>
                      </m:r>
                    </m:oMath>
                  </m:oMathPara>
                </a14:m>
                <a:endParaRPr lang="en-US" dirty="0"/>
              </a:p>
            </p:txBody>
          </p:sp>
        </mc:Choice>
        <mc:Fallback xmlns="">
          <p:sp>
            <p:nvSpPr>
              <p:cNvPr id="3" name="Content Placeholder 2">
                <a:extLst>
                  <a:ext uri="{FF2B5EF4-FFF2-40B4-BE49-F238E27FC236}">
                    <a16:creationId xmlns:a16="http://schemas.microsoft.com/office/drawing/2014/main" id="{3D763DE1-4895-F8C4-9841-0F740B03EAD4}"/>
                  </a:ext>
                </a:extLst>
              </p:cNvPr>
              <p:cNvSpPr>
                <a:spLocks noGrp="1" noRot="1" noChangeAspect="1" noMove="1" noResize="1" noEditPoints="1" noAdjustHandles="1" noChangeArrowheads="1" noChangeShapeType="1" noTextEdit="1"/>
              </p:cNvSpPr>
              <p:nvPr>
                <p:ph sz="half" idx="1"/>
              </p:nvPr>
            </p:nvSpPr>
            <p:spPr>
              <a:xfrm>
                <a:off x="838200" y="1825625"/>
                <a:ext cx="10515600" cy="4351339"/>
              </a:xfrm>
              <a:blipFill>
                <a:blip r:embed="rId3"/>
                <a:stretch>
                  <a:fillRect l="-1043" t="-2241"/>
                </a:stretch>
              </a:blipFill>
            </p:spPr>
            <p:txBody>
              <a:bodyPr/>
              <a:lstStyle/>
              <a:p>
                <a:r>
                  <a:rPr lang="en-US">
                    <a:noFill/>
                  </a:rPr>
                  <a:t> </a:t>
                </a:r>
              </a:p>
            </p:txBody>
          </p:sp>
        </mc:Fallback>
      </mc:AlternateContent>
      <p:sp>
        <p:nvSpPr>
          <p:cNvPr id="12" name="Slide Number Placeholder 11">
            <a:extLst>
              <a:ext uri="{FF2B5EF4-FFF2-40B4-BE49-F238E27FC236}">
                <a16:creationId xmlns:a16="http://schemas.microsoft.com/office/drawing/2014/main" id="{039454AA-A47F-B57C-EFCC-6EF3D45249B6}"/>
              </a:ext>
            </a:extLst>
          </p:cNvPr>
          <p:cNvSpPr>
            <a:spLocks noGrp="1"/>
          </p:cNvSpPr>
          <p:nvPr>
            <p:ph type="sldNum" sz="quarter" idx="12"/>
          </p:nvPr>
        </p:nvSpPr>
        <p:spPr/>
        <p:txBody>
          <a:bodyPr/>
          <a:lstStyle/>
          <a:p>
            <a:fld id="{75FF2DE0-F630-4680-9872-E679E07CC29A}" type="slidenum">
              <a:rPr lang="en-US" smtClean="0"/>
              <a:t>22</a:t>
            </a:fld>
            <a:endParaRPr lang="en-US"/>
          </a:p>
        </p:txBody>
      </p:sp>
      <p:grpSp>
        <p:nvGrpSpPr>
          <p:cNvPr id="4" name="Group 3">
            <a:extLst>
              <a:ext uri="{FF2B5EF4-FFF2-40B4-BE49-F238E27FC236}">
                <a16:creationId xmlns:a16="http://schemas.microsoft.com/office/drawing/2014/main" id="{DE0A2602-6AA9-2CAC-FEC2-752D511AA2E8}"/>
              </a:ext>
            </a:extLst>
          </p:cNvPr>
          <p:cNvGrpSpPr/>
          <p:nvPr/>
        </p:nvGrpSpPr>
        <p:grpSpPr>
          <a:xfrm>
            <a:off x="2309383" y="3709218"/>
            <a:ext cx="6937855" cy="2938537"/>
            <a:chOff x="615777" y="2445488"/>
            <a:chExt cx="7746728" cy="3657600"/>
          </a:xfrm>
        </p:grpSpPr>
        <p:sp>
          <p:nvSpPr>
            <p:cNvPr id="5" name="Rectangle 4">
              <a:extLst>
                <a:ext uri="{FF2B5EF4-FFF2-40B4-BE49-F238E27FC236}">
                  <a16:creationId xmlns:a16="http://schemas.microsoft.com/office/drawing/2014/main" id="{7A6723BB-40FD-BB0E-9E6E-C19A19E7CE93}"/>
                </a:ext>
              </a:extLst>
            </p:cNvPr>
            <p:cNvSpPr/>
            <p:nvPr/>
          </p:nvSpPr>
          <p:spPr>
            <a:xfrm>
              <a:off x="1047305" y="2445488"/>
              <a:ext cx="7315200" cy="36576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2E70D03-8785-7600-0AB8-62CA813410D2}"/>
                </a:ext>
              </a:extLst>
            </p:cNvPr>
            <p:cNvSpPr/>
            <p:nvPr/>
          </p:nvSpPr>
          <p:spPr>
            <a:xfrm>
              <a:off x="615777" y="5518313"/>
              <a:ext cx="431528" cy="584775"/>
            </a:xfrm>
            <a:prstGeom prst="rect">
              <a:avLst/>
            </a:prstGeom>
          </p:spPr>
          <p:txBody>
            <a:bodyPr wrap="none">
              <a:spAutoFit/>
            </a:bodyPr>
            <a:lstStyle/>
            <a:p>
              <a:r>
                <a:rPr lang="el-GR" sz="3200" b="1" dirty="0">
                  <a:effectLst>
                    <a:outerShdw blurRad="38100" dist="38100" dir="2700000" algn="tl">
                      <a:srgbClr val="000000">
                        <a:alpha val="43137"/>
                      </a:srgbClr>
                    </a:outerShdw>
                  </a:effectLst>
                  <a:latin typeface="Lucida Console" panose="020B0609040504020204" pitchFamily="49" charset="0"/>
                </a:rPr>
                <a:t>Ω</a:t>
              </a:r>
              <a:endParaRPr lang="en-US" sz="3200" b="1" dirty="0">
                <a:effectLst>
                  <a:outerShdw blurRad="38100" dist="38100" dir="2700000" algn="tl">
                    <a:srgbClr val="000000">
                      <a:alpha val="43137"/>
                    </a:srgbClr>
                  </a:outerShdw>
                </a:effectLst>
              </a:endParaRPr>
            </a:p>
          </p:txBody>
        </p:sp>
        <p:sp>
          <p:nvSpPr>
            <p:cNvPr id="7" name="Rectangle 6">
              <a:extLst>
                <a:ext uri="{FF2B5EF4-FFF2-40B4-BE49-F238E27FC236}">
                  <a16:creationId xmlns:a16="http://schemas.microsoft.com/office/drawing/2014/main" id="{BC79A163-8062-6EFD-CA26-E8D9D713A825}"/>
                </a:ext>
              </a:extLst>
            </p:cNvPr>
            <p:cNvSpPr/>
            <p:nvPr/>
          </p:nvSpPr>
          <p:spPr>
            <a:xfrm>
              <a:off x="1047305" y="2445488"/>
              <a:ext cx="1828800" cy="3657600"/>
            </a:xfrm>
            <a:prstGeom prst="rect">
              <a:avLst/>
            </a:prstGeom>
            <a:solidFill>
              <a:srgbClr val="00B05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1</a:t>
              </a:r>
            </a:p>
          </p:txBody>
        </p:sp>
        <p:sp>
          <p:nvSpPr>
            <p:cNvPr id="8" name="Rectangle 7">
              <a:extLst>
                <a:ext uri="{FF2B5EF4-FFF2-40B4-BE49-F238E27FC236}">
                  <a16:creationId xmlns:a16="http://schemas.microsoft.com/office/drawing/2014/main" id="{8D53007E-1920-2C35-D79E-22F1AD777083}"/>
                </a:ext>
              </a:extLst>
            </p:cNvPr>
            <p:cNvSpPr/>
            <p:nvPr/>
          </p:nvSpPr>
          <p:spPr>
            <a:xfrm>
              <a:off x="2876105" y="2445488"/>
              <a:ext cx="1828800" cy="3657600"/>
            </a:xfrm>
            <a:prstGeom prst="rect">
              <a:avLst/>
            </a:prstGeom>
            <a:solidFill>
              <a:srgbClr val="4E9DC8">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2</a:t>
              </a:r>
            </a:p>
          </p:txBody>
        </p:sp>
        <p:sp>
          <p:nvSpPr>
            <p:cNvPr id="9" name="Rectangle 8">
              <a:extLst>
                <a:ext uri="{FF2B5EF4-FFF2-40B4-BE49-F238E27FC236}">
                  <a16:creationId xmlns:a16="http://schemas.microsoft.com/office/drawing/2014/main" id="{0C4A0EED-818C-6989-54A0-20AA6EB3638A}"/>
                </a:ext>
              </a:extLst>
            </p:cNvPr>
            <p:cNvSpPr/>
            <p:nvPr/>
          </p:nvSpPr>
          <p:spPr>
            <a:xfrm>
              <a:off x="4704905" y="2445488"/>
              <a:ext cx="1828800" cy="3657600"/>
            </a:xfrm>
            <a:prstGeom prst="rect">
              <a:avLst/>
            </a:prstGeom>
            <a:solidFill>
              <a:srgbClr val="FFFF0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3</a:t>
              </a:r>
            </a:p>
          </p:txBody>
        </p:sp>
        <p:sp>
          <p:nvSpPr>
            <p:cNvPr id="10" name="Rectangle 9">
              <a:extLst>
                <a:ext uri="{FF2B5EF4-FFF2-40B4-BE49-F238E27FC236}">
                  <a16:creationId xmlns:a16="http://schemas.microsoft.com/office/drawing/2014/main" id="{A9AB4C55-B0AA-BD58-450B-F3B21664F878}"/>
                </a:ext>
              </a:extLst>
            </p:cNvPr>
            <p:cNvSpPr/>
            <p:nvPr/>
          </p:nvSpPr>
          <p:spPr>
            <a:xfrm>
              <a:off x="6533705" y="2445488"/>
              <a:ext cx="1828800" cy="3657600"/>
            </a:xfrm>
            <a:prstGeom prst="rect">
              <a:avLst/>
            </a:prstGeom>
            <a:solidFill>
              <a:srgbClr val="DB29DB">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4</a:t>
              </a:r>
            </a:p>
          </p:txBody>
        </p:sp>
        <p:sp>
          <p:nvSpPr>
            <p:cNvPr id="11" name="Rectangle 10">
              <a:extLst>
                <a:ext uri="{FF2B5EF4-FFF2-40B4-BE49-F238E27FC236}">
                  <a16:creationId xmlns:a16="http://schemas.microsoft.com/office/drawing/2014/main" id="{0C513189-04F6-9A0A-EABC-942D776CFE24}"/>
                </a:ext>
              </a:extLst>
            </p:cNvPr>
            <p:cNvSpPr/>
            <p:nvPr/>
          </p:nvSpPr>
          <p:spPr>
            <a:xfrm>
              <a:off x="2187646" y="3710762"/>
              <a:ext cx="5808038" cy="914400"/>
            </a:xfrm>
            <a:prstGeom prst="rect">
              <a:avLst/>
            </a:prstGeom>
            <a:solidFill>
              <a:schemeClr val="bg1">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A</a:t>
              </a:r>
              <a:endParaRPr lang="en-US"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grpSp>
    </p:spTree>
    <p:extLst>
      <p:ext uri="{BB962C8B-B14F-4D97-AF65-F5344CB8AC3E}">
        <p14:creationId xmlns:p14="http://schemas.microsoft.com/office/powerpoint/2010/main" val="2605645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23DE1-0D57-8528-2F98-C8DBAB2D31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333082-05AD-4727-B289-D911DFFAC806}"/>
              </a:ext>
            </a:extLst>
          </p:cNvPr>
          <p:cNvSpPr>
            <a:spLocks noGrp="1"/>
          </p:cNvSpPr>
          <p:nvPr>
            <p:ph type="title"/>
          </p:nvPr>
        </p:nvSpPr>
        <p:spPr>
          <a:xfrm>
            <a:off x="838200" y="365125"/>
            <a:ext cx="10515600" cy="1325563"/>
          </a:xfrm>
        </p:spPr>
        <p:txBody>
          <a:bodyPr/>
          <a:lstStyle/>
          <a:p>
            <a:r>
              <a:rPr lang="en-US" dirty="0"/>
              <a:t>Input Probability Distributions (Case 3)</a:t>
            </a:r>
          </a:p>
        </p:txBody>
      </p:sp>
      <p:sp>
        <p:nvSpPr>
          <p:cNvPr id="12" name="Slide Number Placeholder 11">
            <a:extLst>
              <a:ext uri="{FF2B5EF4-FFF2-40B4-BE49-F238E27FC236}">
                <a16:creationId xmlns:a16="http://schemas.microsoft.com/office/drawing/2014/main" id="{CD569099-52CC-A716-55D8-DFAAD8049382}"/>
              </a:ext>
            </a:extLst>
          </p:cNvPr>
          <p:cNvSpPr>
            <a:spLocks noGrp="1"/>
          </p:cNvSpPr>
          <p:nvPr>
            <p:ph type="sldNum" sz="quarter" idx="12"/>
          </p:nvPr>
        </p:nvSpPr>
        <p:spPr/>
        <p:txBody>
          <a:bodyPr/>
          <a:lstStyle/>
          <a:p>
            <a:fld id="{75FF2DE0-F630-4680-9872-E679E07CC29A}" type="slidenum">
              <a:rPr lang="en-US" smtClean="0"/>
              <a:t>23</a:t>
            </a:fld>
            <a:endParaRPr lang="en-US"/>
          </a:p>
        </p:txBody>
      </p:sp>
      <p:sp>
        <p:nvSpPr>
          <p:cNvPr id="33" name="Rectangle 3">
            <a:extLst>
              <a:ext uri="{FF2B5EF4-FFF2-40B4-BE49-F238E27FC236}">
                <a16:creationId xmlns:a16="http://schemas.microsoft.com/office/drawing/2014/main" id="{02EBA172-2AC6-96CB-9503-2B57C94D4479}"/>
              </a:ext>
            </a:extLst>
          </p:cNvPr>
          <p:cNvSpPr>
            <a:spLocks noChangeArrowheads="1"/>
          </p:cNvSpPr>
          <p:nvPr/>
        </p:nvSpPr>
        <p:spPr bwMode="auto">
          <a:xfrm>
            <a:off x="1974851" y="2274053"/>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 name="Freeform 4">
            <a:extLst>
              <a:ext uri="{FF2B5EF4-FFF2-40B4-BE49-F238E27FC236}">
                <a16:creationId xmlns:a16="http://schemas.microsoft.com/office/drawing/2014/main" id="{273136DB-7FC7-C76B-E1A3-E7B37DEC245D}"/>
              </a:ext>
            </a:extLst>
          </p:cNvPr>
          <p:cNvSpPr>
            <a:spLocks/>
          </p:cNvSpPr>
          <p:nvPr/>
        </p:nvSpPr>
        <p:spPr bwMode="auto">
          <a:xfrm>
            <a:off x="2238376" y="3093203"/>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00B0F0"/>
            </a:solidFill>
            <a:round/>
            <a:headEnd/>
            <a:tailEnd/>
          </a:ln>
        </p:spPr>
        <p:txBody>
          <a:bodyPr/>
          <a:lstStyle/>
          <a:p>
            <a:pPr>
              <a:defRPr/>
            </a:pPr>
            <a:endParaRPr lang="en-US"/>
          </a:p>
        </p:txBody>
      </p:sp>
      <p:sp>
        <p:nvSpPr>
          <p:cNvPr id="35" name="Text Box 5">
            <a:extLst>
              <a:ext uri="{FF2B5EF4-FFF2-40B4-BE49-F238E27FC236}">
                <a16:creationId xmlns:a16="http://schemas.microsoft.com/office/drawing/2014/main" id="{6FF64752-8129-B177-7FAD-1078522F6A15}"/>
              </a:ext>
            </a:extLst>
          </p:cNvPr>
          <p:cNvSpPr txBox="1">
            <a:spLocks noChangeArrowheads="1"/>
          </p:cNvSpPr>
          <p:nvPr/>
        </p:nvSpPr>
        <p:spPr bwMode="auto">
          <a:xfrm>
            <a:off x="1875493" y="4952532"/>
            <a:ext cx="32553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1600" dirty="0">
                <a:latin typeface="Calibri" panose="020F0502020204030204" pitchFamily="34" charset="0"/>
              </a:rPr>
              <a:t>AEP</a:t>
            </a:r>
          </a:p>
        </p:txBody>
      </p:sp>
      <p:sp>
        <p:nvSpPr>
          <p:cNvPr id="36" name="Text Box 6">
            <a:extLst>
              <a:ext uri="{FF2B5EF4-FFF2-40B4-BE49-F238E27FC236}">
                <a16:creationId xmlns:a16="http://schemas.microsoft.com/office/drawing/2014/main" id="{DF8A83C3-8418-B6D2-DF77-1B2553BE054D}"/>
              </a:ext>
            </a:extLst>
          </p:cNvPr>
          <p:cNvSpPr txBox="1">
            <a:spLocks noChangeArrowheads="1"/>
          </p:cNvSpPr>
          <p:nvPr/>
        </p:nvSpPr>
        <p:spPr bwMode="auto">
          <a:xfrm>
            <a:off x="1862139" y="4712453"/>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37" name="Line 7">
            <a:extLst>
              <a:ext uri="{FF2B5EF4-FFF2-40B4-BE49-F238E27FC236}">
                <a16:creationId xmlns:a16="http://schemas.microsoft.com/office/drawing/2014/main" id="{2EC2D46D-7CFC-DDEE-20C2-77CA3F0648C6}"/>
              </a:ext>
            </a:extLst>
          </p:cNvPr>
          <p:cNvSpPr>
            <a:spLocks noChangeShapeType="1"/>
          </p:cNvSpPr>
          <p:nvPr/>
        </p:nvSpPr>
        <p:spPr bwMode="auto">
          <a:xfrm flipV="1">
            <a:off x="4745038" y="2274053"/>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Text Box 8">
            <a:extLst>
              <a:ext uri="{FF2B5EF4-FFF2-40B4-BE49-F238E27FC236}">
                <a16:creationId xmlns:a16="http://schemas.microsoft.com/office/drawing/2014/main" id="{792226B5-D42B-DB04-258E-AFEB7FDD4460}"/>
              </a:ext>
            </a:extLst>
          </p:cNvPr>
          <p:cNvSpPr txBox="1">
            <a:spLocks noChangeArrowheads="1"/>
          </p:cNvSpPr>
          <p:nvPr/>
        </p:nvSpPr>
        <p:spPr bwMode="auto">
          <a:xfrm rot="-5400000">
            <a:off x="645320" y="3089235"/>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sp>
        <p:nvSpPr>
          <p:cNvPr id="39" name="Line 12">
            <a:extLst>
              <a:ext uri="{FF2B5EF4-FFF2-40B4-BE49-F238E27FC236}">
                <a16:creationId xmlns:a16="http://schemas.microsoft.com/office/drawing/2014/main" id="{663B5BD6-D065-5329-D6FA-006AFA63D352}"/>
              </a:ext>
            </a:extLst>
          </p:cNvPr>
          <p:cNvSpPr>
            <a:spLocks noChangeShapeType="1"/>
          </p:cNvSpPr>
          <p:nvPr/>
        </p:nvSpPr>
        <p:spPr bwMode="auto">
          <a:xfrm flipV="1">
            <a:off x="4454526" y="2259767"/>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13">
            <a:extLst>
              <a:ext uri="{FF2B5EF4-FFF2-40B4-BE49-F238E27FC236}">
                <a16:creationId xmlns:a16="http://schemas.microsoft.com/office/drawing/2014/main" id="{416FEAC0-13D6-C4F0-A13F-3FC22CD4252D}"/>
              </a:ext>
            </a:extLst>
          </p:cNvPr>
          <p:cNvSpPr>
            <a:spLocks noChangeShapeType="1"/>
          </p:cNvSpPr>
          <p:nvPr/>
        </p:nvSpPr>
        <p:spPr bwMode="auto">
          <a:xfrm flipV="1">
            <a:off x="4065588" y="2259767"/>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14">
            <a:extLst>
              <a:ext uri="{FF2B5EF4-FFF2-40B4-BE49-F238E27FC236}">
                <a16:creationId xmlns:a16="http://schemas.microsoft.com/office/drawing/2014/main" id="{B84FB364-F7A7-40B4-0A92-FB3648F67DF6}"/>
              </a:ext>
            </a:extLst>
          </p:cNvPr>
          <p:cNvSpPr>
            <a:spLocks noChangeShapeType="1"/>
          </p:cNvSpPr>
          <p:nvPr/>
        </p:nvSpPr>
        <p:spPr bwMode="auto">
          <a:xfrm flipV="1">
            <a:off x="3257551" y="2259767"/>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32">
            <a:extLst>
              <a:ext uri="{FF2B5EF4-FFF2-40B4-BE49-F238E27FC236}">
                <a16:creationId xmlns:a16="http://schemas.microsoft.com/office/drawing/2014/main" id="{3CB106EC-1AF8-10A7-6914-3680993C7CAC}"/>
              </a:ext>
            </a:extLst>
          </p:cNvPr>
          <p:cNvSpPr>
            <a:spLocks noChangeShapeType="1"/>
          </p:cNvSpPr>
          <p:nvPr/>
        </p:nvSpPr>
        <p:spPr bwMode="auto">
          <a:xfrm flipV="1">
            <a:off x="2424113" y="2269292"/>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33">
            <a:extLst>
              <a:ext uri="{FF2B5EF4-FFF2-40B4-BE49-F238E27FC236}">
                <a16:creationId xmlns:a16="http://schemas.microsoft.com/office/drawing/2014/main" id="{EA1E05BA-079D-7A42-8672-8BA7112F0C05}"/>
              </a:ext>
            </a:extLst>
          </p:cNvPr>
          <p:cNvSpPr>
            <a:spLocks noChangeShapeType="1"/>
          </p:cNvSpPr>
          <p:nvPr/>
        </p:nvSpPr>
        <p:spPr bwMode="auto">
          <a:xfrm flipV="1">
            <a:off x="3852863" y="2255003"/>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Text Box 55">
            <a:extLst>
              <a:ext uri="{FF2B5EF4-FFF2-40B4-BE49-F238E27FC236}">
                <a16:creationId xmlns:a16="http://schemas.microsoft.com/office/drawing/2014/main" id="{EB108487-6527-6C25-2793-871C6CCD7891}"/>
              </a:ext>
            </a:extLst>
          </p:cNvPr>
          <p:cNvSpPr txBox="1">
            <a:spLocks noChangeArrowheads="1"/>
          </p:cNvSpPr>
          <p:nvPr/>
        </p:nvSpPr>
        <p:spPr bwMode="auto">
          <a:xfrm>
            <a:off x="2359026" y="2340729"/>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a:t>
            </a:r>
          </a:p>
        </p:txBody>
      </p:sp>
      <p:sp>
        <p:nvSpPr>
          <p:cNvPr id="45" name="Text Box 60">
            <a:extLst>
              <a:ext uri="{FF2B5EF4-FFF2-40B4-BE49-F238E27FC236}">
                <a16:creationId xmlns:a16="http://schemas.microsoft.com/office/drawing/2014/main" id="{845995F9-B555-06A4-6A39-20D369D83565}"/>
              </a:ext>
            </a:extLst>
          </p:cNvPr>
          <p:cNvSpPr txBox="1">
            <a:spLocks noChangeArrowheads="1"/>
          </p:cNvSpPr>
          <p:nvPr/>
        </p:nvSpPr>
        <p:spPr bwMode="auto">
          <a:xfrm>
            <a:off x="1887539" y="5290316"/>
            <a:ext cx="4461325"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A: Tributary Flow </a:t>
            </a:r>
          </a:p>
          <a:p>
            <a:pPr eaLnBrk="1" hangingPunct="1">
              <a:spcBef>
                <a:spcPct val="50000"/>
              </a:spcBef>
            </a:pPr>
            <a:r>
              <a:rPr lang="en-US" altLang="en-US" dirty="0">
                <a:latin typeface="Calibri" panose="020F0502020204030204" pitchFamily="34" charset="0"/>
              </a:rPr>
              <a:t>Peak Flow Frequency Curve </a:t>
            </a:r>
          </a:p>
          <a:p>
            <a:pPr eaLnBrk="1" hangingPunct="1">
              <a:spcBef>
                <a:spcPct val="50000"/>
              </a:spcBef>
            </a:pPr>
            <a:r>
              <a:rPr lang="en-US" altLang="en-US" sz="1800" i="1" dirty="0">
                <a:latin typeface="Calibri" panose="020F0502020204030204" pitchFamily="34" charset="0"/>
              </a:rPr>
              <a:t>using annual extremes</a:t>
            </a:r>
          </a:p>
        </p:txBody>
      </p:sp>
      <p:sp>
        <p:nvSpPr>
          <p:cNvPr id="46" name="Text Box 62">
            <a:extLst>
              <a:ext uri="{FF2B5EF4-FFF2-40B4-BE49-F238E27FC236}">
                <a16:creationId xmlns:a16="http://schemas.microsoft.com/office/drawing/2014/main" id="{65D5366D-3464-1C0A-7CF0-10A66FCE9BDF}"/>
              </a:ext>
            </a:extLst>
          </p:cNvPr>
          <p:cNvSpPr txBox="1">
            <a:spLocks noChangeArrowheads="1"/>
          </p:cNvSpPr>
          <p:nvPr/>
        </p:nvSpPr>
        <p:spPr bwMode="auto">
          <a:xfrm>
            <a:off x="2283428" y="1836697"/>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2200" i="1" dirty="0">
                <a:latin typeface="Calibri" panose="020F0502020204030204" pitchFamily="34" charset="0"/>
              </a:rPr>
              <a:t>more influential</a:t>
            </a:r>
          </a:p>
        </p:txBody>
      </p:sp>
      <p:grpSp>
        <p:nvGrpSpPr>
          <p:cNvPr id="47" name="Group 46">
            <a:extLst>
              <a:ext uri="{FF2B5EF4-FFF2-40B4-BE49-F238E27FC236}">
                <a16:creationId xmlns:a16="http://schemas.microsoft.com/office/drawing/2014/main" id="{B5CEC624-E89B-1C72-3A5C-3056FC35BB22}"/>
              </a:ext>
            </a:extLst>
          </p:cNvPr>
          <p:cNvGrpSpPr/>
          <p:nvPr/>
        </p:nvGrpSpPr>
        <p:grpSpPr>
          <a:xfrm>
            <a:off x="2376488" y="3263066"/>
            <a:ext cx="3125788" cy="1103312"/>
            <a:chOff x="1231900" y="2919413"/>
            <a:chExt cx="3125788" cy="1103312"/>
          </a:xfrm>
        </p:grpSpPr>
        <p:sp>
          <p:nvSpPr>
            <p:cNvPr id="48" name="Oval 39">
              <a:extLst>
                <a:ext uri="{FF2B5EF4-FFF2-40B4-BE49-F238E27FC236}">
                  <a16:creationId xmlns:a16="http://schemas.microsoft.com/office/drawing/2014/main" id="{212526CD-61A2-A6B1-B31C-AE1C5B5411EF}"/>
                </a:ext>
              </a:extLst>
            </p:cNvPr>
            <p:cNvSpPr>
              <a:spLocks noChangeArrowheads="1"/>
            </p:cNvSpPr>
            <p:nvPr/>
          </p:nvSpPr>
          <p:spPr bwMode="auto">
            <a:xfrm>
              <a:off x="1231900" y="36560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49" name="Oval 40">
              <a:extLst>
                <a:ext uri="{FF2B5EF4-FFF2-40B4-BE49-F238E27FC236}">
                  <a16:creationId xmlns:a16="http://schemas.microsoft.com/office/drawing/2014/main" id="{B1CB397D-92EC-2BB3-A303-63E2EBA35906}"/>
                </a:ext>
              </a:extLst>
            </p:cNvPr>
            <p:cNvSpPr>
              <a:spLocks noChangeArrowheads="1"/>
            </p:cNvSpPr>
            <p:nvPr/>
          </p:nvSpPr>
          <p:spPr bwMode="auto">
            <a:xfrm>
              <a:off x="2076450" y="35734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50" name="Oval 41">
              <a:extLst>
                <a:ext uri="{FF2B5EF4-FFF2-40B4-BE49-F238E27FC236}">
                  <a16:creationId xmlns:a16="http://schemas.microsoft.com/office/drawing/2014/main" id="{04C5824F-06AE-B8A4-ADB2-88B47FE8A263}"/>
                </a:ext>
              </a:extLst>
            </p:cNvPr>
            <p:cNvSpPr>
              <a:spLocks noChangeArrowheads="1"/>
            </p:cNvSpPr>
            <p:nvPr/>
          </p:nvSpPr>
          <p:spPr bwMode="auto">
            <a:xfrm>
              <a:off x="2671763" y="34051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51" name="Oval 42">
              <a:extLst>
                <a:ext uri="{FF2B5EF4-FFF2-40B4-BE49-F238E27FC236}">
                  <a16:creationId xmlns:a16="http://schemas.microsoft.com/office/drawing/2014/main" id="{FC7D34D6-84C6-568E-5981-C8625D547EBF}"/>
                </a:ext>
              </a:extLst>
            </p:cNvPr>
            <p:cNvSpPr>
              <a:spLocks noChangeArrowheads="1"/>
            </p:cNvSpPr>
            <p:nvPr/>
          </p:nvSpPr>
          <p:spPr bwMode="auto">
            <a:xfrm>
              <a:off x="2879725" y="33067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52" name="Oval 43">
              <a:extLst>
                <a:ext uri="{FF2B5EF4-FFF2-40B4-BE49-F238E27FC236}">
                  <a16:creationId xmlns:a16="http://schemas.microsoft.com/office/drawing/2014/main" id="{757F5227-CDF7-9848-735B-C213BCE23BA8}"/>
                </a:ext>
              </a:extLst>
            </p:cNvPr>
            <p:cNvSpPr>
              <a:spLocks noChangeArrowheads="1"/>
            </p:cNvSpPr>
            <p:nvPr/>
          </p:nvSpPr>
          <p:spPr bwMode="auto">
            <a:xfrm>
              <a:off x="3267075" y="31130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53" name="Oval 44">
              <a:extLst>
                <a:ext uri="{FF2B5EF4-FFF2-40B4-BE49-F238E27FC236}">
                  <a16:creationId xmlns:a16="http://schemas.microsoft.com/office/drawing/2014/main" id="{7A68C157-2F78-F52D-0835-5DAC4A8F9E1E}"/>
                </a:ext>
              </a:extLst>
            </p:cNvPr>
            <p:cNvSpPr>
              <a:spLocks noChangeArrowheads="1"/>
            </p:cNvSpPr>
            <p:nvPr/>
          </p:nvSpPr>
          <p:spPr bwMode="auto">
            <a:xfrm>
              <a:off x="3557588" y="29194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54" name="Text Box 45">
              <a:extLst>
                <a:ext uri="{FF2B5EF4-FFF2-40B4-BE49-F238E27FC236}">
                  <a16:creationId xmlns:a16="http://schemas.microsoft.com/office/drawing/2014/main" id="{3E747DB0-32E4-E164-71EA-F6B2912D8354}"/>
                </a:ext>
              </a:extLst>
            </p:cNvPr>
            <p:cNvSpPr txBox="1">
              <a:spLocks noChangeArrowheads="1"/>
            </p:cNvSpPr>
            <p:nvPr/>
          </p:nvSpPr>
          <p:spPr bwMode="auto">
            <a:xfrm>
              <a:off x="3413125" y="3117850"/>
              <a:ext cx="944563"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0.01</a:t>
              </a:r>
            </a:p>
          </p:txBody>
        </p:sp>
        <p:sp>
          <p:nvSpPr>
            <p:cNvPr id="55" name="Text Box 46">
              <a:extLst>
                <a:ext uri="{FF2B5EF4-FFF2-40B4-BE49-F238E27FC236}">
                  <a16:creationId xmlns:a16="http://schemas.microsoft.com/office/drawing/2014/main" id="{A513168D-7A6D-12B1-50F9-E2CF7202D1E7}"/>
                </a:ext>
              </a:extLst>
            </p:cNvPr>
            <p:cNvSpPr txBox="1">
              <a:spLocks noChangeArrowheads="1"/>
            </p:cNvSpPr>
            <p:nvPr/>
          </p:nvSpPr>
          <p:spPr bwMode="auto">
            <a:xfrm>
              <a:off x="1830388" y="3717925"/>
              <a:ext cx="10620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0.5</a:t>
              </a:r>
            </a:p>
          </p:txBody>
        </p:sp>
        <p:sp>
          <p:nvSpPr>
            <p:cNvPr id="56" name="Text Box 84">
              <a:extLst>
                <a:ext uri="{FF2B5EF4-FFF2-40B4-BE49-F238E27FC236}">
                  <a16:creationId xmlns:a16="http://schemas.microsoft.com/office/drawing/2014/main" id="{FCBD5D22-259B-EAE9-E518-E0136D7FA8D5}"/>
                </a:ext>
              </a:extLst>
            </p:cNvPr>
            <p:cNvSpPr txBox="1">
              <a:spLocks noChangeArrowheads="1"/>
            </p:cNvSpPr>
            <p:nvPr/>
          </p:nvSpPr>
          <p:spPr bwMode="auto">
            <a:xfrm>
              <a:off x="2698750" y="3443288"/>
              <a:ext cx="10620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0.1</a:t>
              </a:r>
            </a:p>
          </p:txBody>
        </p:sp>
      </p:grpSp>
      <p:sp>
        <p:nvSpPr>
          <p:cNvPr id="3" name="Rectangle 9">
            <a:extLst>
              <a:ext uri="{FF2B5EF4-FFF2-40B4-BE49-F238E27FC236}">
                <a16:creationId xmlns:a16="http://schemas.microsoft.com/office/drawing/2014/main" id="{A4E6A831-3C32-832A-7383-1181EFF9BC86}"/>
              </a:ext>
            </a:extLst>
          </p:cNvPr>
          <p:cNvSpPr>
            <a:spLocks noChangeArrowheads="1"/>
          </p:cNvSpPr>
          <p:nvPr/>
        </p:nvSpPr>
        <p:spPr bwMode="auto">
          <a:xfrm>
            <a:off x="6727504" y="2291516"/>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 name="Freeform 10">
            <a:extLst>
              <a:ext uri="{FF2B5EF4-FFF2-40B4-BE49-F238E27FC236}">
                <a16:creationId xmlns:a16="http://schemas.microsoft.com/office/drawing/2014/main" id="{C51EE6D5-38D7-706A-88D6-1CFA77A15D9C}"/>
              </a:ext>
            </a:extLst>
          </p:cNvPr>
          <p:cNvSpPr>
            <a:spLocks/>
          </p:cNvSpPr>
          <p:nvPr/>
        </p:nvSpPr>
        <p:spPr bwMode="auto">
          <a:xfrm>
            <a:off x="6734626" y="2518528"/>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DB29DB"/>
            </a:solidFill>
            <a:round/>
            <a:headEnd/>
            <a:tailEnd/>
          </a:ln>
        </p:spPr>
        <p:txBody>
          <a:bodyPr/>
          <a:lstStyle/>
          <a:p>
            <a:pPr>
              <a:defRPr/>
            </a:pPr>
            <a:endParaRPr lang="en-US"/>
          </a:p>
        </p:txBody>
      </p:sp>
      <p:sp>
        <p:nvSpPr>
          <p:cNvPr id="5" name="Text Box 11">
            <a:extLst>
              <a:ext uri="{FF2B5EF4-FFF2-40B4-BE49-F238E27FC236}">
                <a16:creationId xmlns:a16="http://schemas.microsoft.com/office/drawing/2014/main" id="{90CE9DC0-16B2-1FED-C0D5-EF135404C67A}"/>
              </a:ext>
            </a:extLst>
          </p:cNvPr>
          <p:cNvSpPr txBox="1">
            <a:spLocks noChangeArrowheads="1"/>
          </p:cNvSpPr>
          <p:nvPr/>
        </p:nvSpPr>
        <p:spPr bwMode="auto">
          <a:xfrm>
            <a:off x="6968804" y="4956065"/>
            <a:ext cx="2730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1600" dirty="0">
                <a:latin typeface="Calibri" panose="020F0502020204030204" pitchFamily="34" charset="0"/>
              </a:rPr>
              <a:t>Percent of Time Exceeded</a:t>
            </a:r>
          </a:p>
        </p:txBody>
      </p:sp>
      <p:sp>
        <p:nvSpPr>
          <p:cNvPr id="6" name="Line 16">
            <a:extLst>
              <a:ext uri="{FF2B5EF4-FFF2-40B4-BE49-F238E27FC236}">
                <a16:creationId xmlns:a16="http://schemas.microsoft.com/office/drawing/2014/main" id="{D8AA3EAA-9CB6-1577-6814-7865FB333BEB}"/>
              </a:ext>
            </a:extLst>
          </p:cNvPr>
          <p:cNvSpPr>
            <a:spLocks noChangeShapeType="1"/>
          </p:cNvSpPr>
          <p:nvPr/>
        </p:nvSpPr>
        <p:spPr bwMode="auto">
          <a:xfrm flipV="1">
            <a:off x="7634738" y="2281991"/>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18">
            <a:extLst>
              <a:ext uri="{FF2B5EF4-FFF2-40B4-BE49-F238E27FC236}">
                <a16:creationId xmlns:a16="http://schemas.microsoft.com/office/drawing/2014/main" id="{EBCBDAE3-EDE1-70FA-EA76-E8E35151F2F1}"/>
              </a:ext>
            </a:extLst>
          </p:cNvPr>
          <p:cNvSpPr>
            <a:spLocks noChangeShapeType="1"/>
          </p:cNvSpPr>
          <p:nvPr/>
        </p:nvSpPr>
        <p:spPr bwMode="auto">
          <a:xfrm flipV="1">
            <a:off x="9006338" y="2281991"/>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9">
            <a:extLst>
              <a:ext uri="{FF2B5EF4-FFF2-40B4-BE49-F238E27FC236}">
                <a16:creationId xmlns:a16="http://schemas.microsoft.com/office/drawing/2014/main" id="{CCF3F66C-7E70-8AED-1789-BB1DEBF10CCE}"/>
              </a:ext>
            </a:extLst>
          </p:cNvPr>
          <p:cNvSpPr>
            <a:spLocks noChangeShapeType="1"/>
          </p:cNvSpPr>
          <p:nvPr/>
        </p:nvSpPr>
        <p:spPr bwMode="auto">
          <a:xfrm flipV="1">
            <a:off x="9644513" y="2281991"/>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9" name="Text Box 35">
            <a:extLst>
              <a:ext uri="{FF2B5EF4-FFF2-40B4-BE49-F238E27FC236}">
                <a16:creationId xmlns:a16="http://schemas.microsoft.com/office/drawing/2014/main" id="{6556DB2B-B72F-9499-2EEA-B5742FAB4D73}"/>
              </a:ext>
            </a:extLst>
          </p:cNvPr>
          <p:cNvSpPr txBox="1">
            <a:spLocks noChangeArrowheads="1"/>
          </p:cNvSpPr>
          <p:nvPr/>
        </p:nvSpPr>
        <p:spPr bwMode="auto">
          <a:xfrm rot="-5400000">
            <a:off x="5565432" y="3249571"/>
            <a:ext cx="18208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Mainstem Stage</a:t>
            </a:r>
          </a:p>
        </p:txBody>
      </p:sp>
      <p:sp>
        <p:nvSpPr>
          <p:cNvPr id="10" name="Text Box 56">
            <a:extLst>
              <a:ext uri="{FF2B5EF4-FFF2-40B4-BE49-F238E27FC236}">
                <a16:creationId xmlns:a16="http://schemas.microsoft.com/office/drawing/2014/main" id="{90BC4070-7398-2789-1860-A41A76FDFC9E}"/>
              </a:ext>
            </a:extLst>
          </p:cNvPr>
          <p:cNvSpPr txBox="1">
            <a:spLocks noChangeArrowheads="1"/>
          </p:cNvSpPr>
          <p:nvPr/>
        </p:nvSpPr>
        <p:spPr bwMode="auto">
          <a:xfrm>
            <a:off x="8677726" y="2358191"/>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B</a:t>
            </a:r>
            <a:r>
              <a:rPr lang="en-US" altLang="en-US" sz="3000" dirty="0">
                <a:latin typeface="Calibri" panose="020F0502020204030204" pitchFamily="34" charset="0"/>
              </a:rPr>
              <a:t>)</a:t>
            </a:r>
          </a:p>
        </p:txBody>
      </p:sp>
      <p:sp>
        <p:nvSpPr>
          <p:cNvPr id="11" name="Text Box 57">
            <a:extLst>
              <a:ext uri="{FF2B5EF4-FFF2-40B4-BE49-F238E27FC236}">
                <a16:creationId xmlns:a16="http://schemas.microsoft.com/office/drawing/2014/main" id="{03075B2F-46CD-F7CA-143F-0854B95CCEAC}"/>
              </a:ext>
            </a:extLst>
          </p:cNvPr>
          <p:cNvSpPr txBox="1">
            <a:spLocks noChangeArrowheads="1"/>
          </p:cNvSpPr>
          <p:nvPr/>
        </p:nvSpPr>
        <p:spPr bwMode="auto">
          <a:xfrm>
            <a:off x="6807652" y="4736266"/>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0.10        0.30         0.50         0.70        0.90</a:t>
            </a:r>
          </a:p>
        </p:txBody>
      </p:sp>
      <p:sp>
        <p:nvSpPr>
          <p:cNvPr id="13" name="Text Box 62">
            <a:extLst>
              <a:ext uri="{FF2B5EF4-FFF2-40B4-BE49-F238E27FC236}">
                <a16:creationId xmlns:a16="http://schemas.microsoft.com/office/drawing/2014/main" id="{192C3688-7D39-17BA-D23B-C2F5552D6C4B}"/>
              </a:ext>
            </a:extLst>
          </p:cNvPr>
          <p:cNvSpPr txBox="1">
            <a:spLocks noChangeArrowheads="1"/>
          </p:cNvSpPr>
          <p:nvPr/>
        </p:nvSpPr>
        <p:spPr bwMode="auto">
          <a:xfrm>
            <a:off x="7353752" y="1883528"/>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latin typeface="Calibri" panose="020F0502020204030204" pitchFamily="34" charset="0"/>
              </a:rPr>
              <a:t>less influential</a:t>
            </a:r>
          </a:p>
        </p:txBody>
      </p:sp>
      <p:sp>
        <p:nvSpPr>
          <p:cNvPr id="14" name="Line 53">
            <a:extLst>
              <a:ext uri="{FF2B5EF4-FFF2-40B4-BE49-F238E27FC236}">
                <a16:creationId xmlns:a16="http://schemas.microsoft.com/office/drawing/2014/main" id="{2D904B89-6190-5EE6-4BFC-564C2C8614BB}"/>
              </a:ext>
            </a:extLst>
          </p:cNvPr>
          <p:cNvSpPr>
            <a:spLocks noChangeShapeType="1"/>
          </p:cNvSpPr>
          <p:nvPr/>
        </p:nvSpPr>
        <p:spPr bwMode="auto">
          <a:xfrm flipV="1">
            <a:off x="7025138" y="2285166"/>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5" name="Line 55">
            <a:extLst>
              <a:ext uri="{FF2B5EF4-FFF2-40B4-BE49-F238E27FC236}">
                <a16:creationId xmlns:a16="http://schemas.microsoft.com/office/drawing/2014/main" id="{439ECE03-01D6-D5C0-3582-739688FF9260}"/>
              </a:ext>
            </a:extLst>
          </p:cNvPr>
          <p:cNvSpPr>
            <a:spLocks noChangeShapeType="1"/>
          </p:cNvSpPr>
          <p:nvPr/>
        </p:nvSpPr>
        <p:spPr bwMode="auto">
          <a:xfrm flipV="1">
            <a:off x="8326888" y="2285166"/>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6" name="Line 53">
            <a:extLst>
              <a:ext uri="{FF2B5EF4-FFF2-40B4-BE49-F238E27FC236}">
                <a16:creationId xmlns:a16="http://schemas.microsoft.com/office/drawing/2014/main" id="{D97A4718-6873-2191-DA03-D83690864DBB}"/>
              </a:ext>
            </a:extLst>
          </p:cNvPr>
          <p:cNvSpPr>
            <a:spLocks noChangeShapeType="1"/>
          </p:cNvSpPr>
          <p:nvPr/>
        </p:nvSpPr>
        <p:spPr bwMode="auto">
          <a:xfrm flipV="1">
            <a:off x="6828921" y="2277227"/>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8" name="Text Box 61">
            <a:extLst>
              <a:ext uri="{FF2B5EF4-FFF2-40B4-BE49-F238E27FC236}">
                <a16:creationId xmlns:a16="http://schemas.microsoft.com/office/drawing/2014/main" id="{E02B38FD-8F68-870D-9D9C-BA3A24AF30EA}"/>
              </a:ext>
            </a:extLst>
          </p:cNvPr>
          <p:cNvSpPr txBox="1">
            <a:spLocks noChangeArrowheads="1"/>
          </p:cNvSpPr>
          <p:nvPr/>
        </p:nvSpPr>
        <p:spPr bwMode="auto">
          <a:xfrm>
            <a:off x="6756748" y="5290316"/>
            <a:ext cx="4257675"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dirty="0">
                <a:latin typeface="Calibri" panose="020F0502020204030204" pitchFamily="34" charset="0"/>
              </a:rPr>
              <a:t>B: Mainstem Stage </a:t>
            </a:r>
          </a:p>
          <a:p>
            <a:pPr eaLnBrk="1" hangingPunct="1">
              <a:spcBef>
                <a:spcPct val="50000"/>
              </a:spcBef>
            </a:pPr>
            <a:r>
              <a:rPr lang="en-US" altLang="en-US" sz="2200" dirty="0">
                <a:latin typeface="Calibri" panose="020F0502020204030204" pitchFamily="34" charset="0"/>
              </a:rPr>
              <a:t>Daily Duration Curve </a:t>
            </a:r>
          </a:p>
          <a:p>
            <a:pPr eaLnBrk="1" hangingPunct="1">
              <a:spcBef>
                <a:spcPct val="50000"/>
              </a:spcBef>
            </a:pPr>
            <a:r>
              <a:rPr lang="en-US" altLang="en-US" sz="1800" i="1" dirty="0">
                <a:latin typeface="Calibri" panose="020F0502020204030204" pitchFamily="34" charset="0"/>
              </a:rPr>
              <a:t>using daily stages</a:t>
            </a:r>
            <a:r>
              <a:rPr lang="en-US" altLang="en-US" sz="1800" i="1" dirty="0">
                <a:solidFill>
                  <a:srgbClr val="00B0F0"/>
                </a:solidFill>
                <a:latin typeface="Calibri" panose="020F0502020204030204" pitchFamily="34" charset="0"/>
              </a:rPr>
              <a:t> </a:t>
            </a:r>
            <a:r>
              <a:rPr lang="en-US" altLang="en-US" sz="1800" i="1" dirty="0">
                <a:latin typeface="Calibri" panose="020F0502020204030204" pitchFamily="34" charset="0"/>
              </a:rPr>
              <a:t>during flood season</a:t>
            </a:r>
          </a:p>
        </p:txBody>
      </p:sp>
      <p:sp>
        <p:nvSpPr>
          <p:cNvPr id="20" name="Text Box 62">
            <a:extLst>
              <a:ext uri="{FF2B5EF4-FFF2-40B4-BE49-F238E27FC236}">
                <a16:creationId xmlns:a16="http://schemas.microsoft.com/office/drawing/2014/main" id="{0E8DDE54-F059-DBA4-F48C-B6D5381746CF}"/>
              </a:ext>
            </a:extLst>
          </p:cNvPr>
          <p:cNvSpPr txBox="1">
            <a:spLocks noChangeArrowheads="1"/>
          </p:cNvSpPr>
          <p:nvPr/>
        </p:nvSpPr>
        <p:spPr bwMode="auto">
          <a:xfrm>
            <a:off x="902393" y="1385172"/>
            <a:ext cx="681719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dirty="0">
                <a:latin typeface="Calibri" panose="020F0502020204030204" pitchFamily="34" charset="0"/>
              </a:rPr>
              <a:t>Case 3: No correlation, not really coincident</a:t>
            </a:r>
          </a:p>
        </p:txBody>
      </p:sp>
    </p:spTree>
    <p:extLst>
      <p:ext uri="{BB962C8B-B14F-4D97-AF65-F5344CB8AC3E}">
        <p14:creationId xmlns:p14="http://schemas.microsoft.com/office/powerpoint/2010/main" val="3136010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animBg="1"/>
      <p:bldP spid="9" grpId="0"/>
      <p:bldP spid="10" grpId="0"/>
      <p:bldP spid="11" grpId="0"/>
      <p:bldP spid="13"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FC1C0-29D4-3F2C-42E2-02CBFAB2E3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60CEB9-B973-EDEC-CE6C-A575F42222A7}"/>
              </a:ext>
            </a:extLst>
          </p:cNvPr>
          <p:cNvSpPr>
            <a:spLocks noGrp="1"/>
          </p:cNvSpPr>
          <p:nvPr>
            <p:ph type="title"/>
          </p:nvPr>
        </p:nvSpPr>
        <p:spPr>
          <a:xfrm>
            <a:off x="838200" y="365125"/>
            <a:ext cx="10515600" cy="1325563"/>
          </a:xfrm>
        </p:spPr>
        <p:txBody>
          <a:bodyPr/>
          <a:lstStyle/>
          <a:p>
            <a:r>
              <a:rPr lang="en-US" dirty="0"/>
              <a:t>Input Probability Distributions (Case 3)</a:t>
            </a:r>
          </a:p>
        </p:txBody>
      </p:sp>
      <p:sp>
        <p:nvSpPr>
          <p:cNvPr id="12" name="Slide Number Placeholder 11">
            <a:extLst>
              <a:ext uri="{FF2B5EF4-FFF2-40B4-BE49-F238E27FC236}">
                <a16:creationId xmlns:a16="http://schemas.microsoft.com/office/drawing/2014/main" id="{AFABCB19-26BC-5C09-2C68-5B827F7544C3}"/>
              </a:ext>
            </a:extLst>
          </p:cNvPr>
          <p:cNvSpPr>
            <a:spLocks noGrp="1"/>
          </p:cNvSpPr>
          <p:nvPr>
            <p:ph type="sldNum" sz="quarter" idx="12"/>
          </p:nvPr>
        </p:nvSpPr>
        <p:spPr/>
        <p:txBody>
          <a:bodyPr/>
          <a:lstStyle/>
          <a:p>
            <a:fld id="{75FF2DE0-F630-4680-9872-E679E07CC29A}" type="slidenum">
              <a:rPr lang="en-US" smtClean="0"/>
              <a:t>24</a:t>
            </a:fld>
            <a:endParaRPr lang="en-US"/>
          </a:p>
        </p:txBody>
      </p:sp>
      <p:sp>
        <p:nvSpPr>
          <p:cNvPr id="17" name="Rectangle 16">
            <a:extLst>
              <a:ext uri="{FF2B5EF4-FFF2-40B4-BE49-F238E27FC236}">
                <a16:creationId xmlns:a16="http://schemas.microsoft.com/office/drawing/2014/main" id="{53B68C35-F0F4-EAFD-4BDB-D2D6C3FEE9D5}"/>
              </a:ext>
            </a:extLst>
          </p:cNvPr>
          <p:cNvSpPr>
            <a:spLocks noChangeArrowheads="1"/>
          </p:cNvSpPr>
          <p:nvPr/>
        </p:nvSpPr>
        <p:spPr bwMode="auto">
          <a:xfrm>
            <a:off x="1954705" y="2237581"/>
            <a:ext cx="3213100" cy="2382837"/>
          </a:xfrm>
          <a:prstGeom prst="rect">
            <a:avLst/>
          </a:prstGeom>
          <a:noFill/>
          <a:ln w="9525">
            <a:solidFill>
              <a:schemeClr val="tx1"/>
            </a:solidFill>
            <a:miter lim="800000"/>
            <a:headEnd/>
            <a:tailEnd/>
          </a:ln>
        </p:spPr>
        <p:txBody>
          <a:bodyPr wrap="none" anchor="ctr"/>
          <a:lstStyle/>
          <a:p>
            <a:pPr>
              <a:defRPr/>
            </a:pPr>
            <a:endParaRPr lang="en-US" dirty="0">
              <a:latin typeface="Calibri" panose="020F0502020204030204" pitchFamily="34" charset="0"/>
            </a:endParaRPr>
          </a:p>
        </p:txBody>
      </p:sp>
      <p:sp>
        <p:nvSpPr>
          <p:cNvPr id="19" name="Freeform 4">
            <a:extLst>
              <a:ext uri="{FF2B5EF4-FFF2-40B4-BE49-F238E27FC236}">
                <a16:creationId xmlns:a16="http://schemas.microsoft.com/office/drawing/2014/main" id="{0AF52B84-9F44-5F71-0510-2B41C6A60D70}"/>
              </a:ext>
            </a:extLst>
          </p:cNvPr>
          <p:cNvSpPr>
            <a:spLocks/>
          </p:cNvSpPr>
          <p:nvPr/>
        </p:nvSpPr>
        <p:spPr bwMode="auto">
          <a:xfrm>
            <a:off x="1953117" y="2464593"/>
            <a:ext cx="3213100" cy="1662113"/>
          </a:xfrm>
          <a:custGeom>
            <a:avLst/>
            <a:gdLst>
              <a:gd name="T0" fmla="*/ 0 w 2024"/>
              <a:gd name="T1" fmla="*/ 0 h 1047"/>
              <a:gd name="T2" fmla="*/ 111125 w 2024"/>
              <a:gd name="T3" fmla="*/ 554038 h 1047"/>
              <a:gd name="T4" fmla="*/ 276225 w 2024"/>
              <a:gd name="T5" fmla="*/ 774700 h 1047"/>
              <a:gd name="T6" fmla="*/ 720725 w 2024"/>
              <a:gd name="T7" fmla="*/ 941388 h 1047"/>
              <a:gd name="T8" fmla="*/ 2160588 w 2024"/>
              <a:gd name="T9" fmla="*/ 1219200 h 1047"/>
              <a:gd name="T10" fmla="*/ 2825750 w 2024"/>
              <a:gd name="T11" fmla="*/ 1439863 h 1047"/>
              <a:gd name="T12" fmla="*/ 3213100 w 2024"/>
              <a:gd name="T13" fmla="*/ 1662113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DB29DB"/>
            </a:solidFill>
            <a:round/>
            <a:headEnd/>
            <a:tailEnd/>
          </a:ln>
        </p:spPr>
        <p:txBody>
          <a:bodyPr/>
          <a:lstStyle/>
          <a:p>
            <a:pPr>
              <a:defRPr/>
            </a:pPr>
            <a:endParaRPr lang="en-US" dirty="0">
              <a:latin typeface="Calibri" panose="020F0502020204030204" pitchFamily="34" charset="0"/>
            </a:endParaRPr>
          </a:p>
        </p:txBody>
      </p:sp>
      <p:sp>
        <p:nvSpPr>
          <p:cNvPr id="21" name="Line 6">
            <a:extLst>
              <a:ext uri="{FF2B5EF4-FFF2-40B4-BE49-F238E27FC236}">
                <a16:creationId xmlns:a16="http://schemas.microsoft.com/office/drawing/2014/main" id="{E72535CE-E442-F74F-968D-B34901DD31B7}"/>
              </a:ext>
            </a:extLst>
          </p:cNvPr>
          <p:cNvSpPr>
            <a:spLocks noChangeShapeType="1"/>
          </p:cNvSpPr>
          <p:nvPr/>
        </p:nvSpPr>
        <p:spPr bwMode="auto">
          <a:xfrm flipV="1">
            <a:off x="2229342" y="2228056"/>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22" name="Line 7">
            <a:extLst>
              <a:ext uri="{FF2B5EF4-FFF2-40B4-BE49-F238E27FC236}">
                <a16:creationId xmlns:a16="http://schemas.microsoft.com/office/drawing/2014/main" id="{92EB44DE-CA71-6B5F-0D58-9CEE92EE3FB6}"/>
              </a:ext>
            </a:extLst>
          </p:cNvPr>
          <p:cNvSpPr>
            <a:spLocks noChangeShapeType="1"/>
          </p:cNvSpPr>
          <p:nvPr/>
        </p:nvSpPr>
        <p:spPr bwMode="auto">
          <a:xfrm flipV="1">
            <a:off x="2853230" y="2228056"/>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23" name="Line 8">
            <a:extLst>
              <a:ext uri="{FF2B5EF4-FFF2-40B4-BE49-F238E27FC236}">
                <a16:creationId xmlns:a16="http://schemas.microsoft.com/office/drawing/2014/main" id="{0F46DB43-0977-D445-3D37-CF5072181B05}"/>
              </a:ext>
            </a:extLst>
          </p:cNvPr>
          <p:cNvSpPr>
            <a:spLocks noChangeShapeType="1"/>
          </p:cNvSpPr>
          <p:nvPr/>
        </p:nvSpPr>
        <p:spPr bwMode="auto">
          <a:xfrm flipV="1">
            <a:off x="3531092" y="2228056"/>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24" name="Line 9">
            <a:extLst>
              <a:ext uri="{FF2B5EF4-FFF2-40B4-BE49-F238E27FC236}">
                <a16:creationId xmlns:a16="http://schemas.microsoft.com/office/drawing/2014/main" id="{BFA5C0AB-C978-854E-AE6B-CF39C16F7A64}"/>
              </a:ext>
            </a:extLst>
          </p:cNvPr>
          <p:cNvSpPr>
            <a:spLocks noChangeShapeType="1"/>
          </p:cNvSpPr>
          <p:nvPr/>
        </p:nvSpPr>
        <p:spPr bwMode="auto">
          <a:xfrm flipV="1">
            <a:off x="4224830" y="2228056"/>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25" name="Line 10">
            <a:extLst>
              <a:ext uri="{FF2B5EF4-FFF2-40B4-BE49-F238E27FC236}">
                <a16:creationId xmlns:a16="http://schemas.microsoft.com/office/drawing/2014/main" id="{AB861A6E-2832-5BEE-9301-3C7BBA8742A0}"/>
              </a:ext>
            </a:extLst>
          </p:cNvPr>
          <p:cNvSpPr>
            <a:spLocks noChangeShapeType="1"/>
          </p:cNvSpPr>
          <p:nvPr/>
        </p:nvSpPr>
        <p:spPr bwMode="auto">
          <a:xfrm flipV="1">
            <a:off x="4863005" y="2228056"/>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26" name="Text Box 11">
            <a:extLst>
              <a:ext uri="{FF2B5EF4-FFF2-40B4-BE49-F238E27FC236}">
                <a16:creationId xmlns:a16="http://schemas.microsoft.com/office/drawing/2014/main" id="{AA0BEC03-48EB-1546-02DC-0A30E6B93FF7}"/>
              </a:ext>
            </a:extLst>
          </p:cNvPr>
          <p:cNvSpPr txBox="1">
            <a:spLocks noChangeArrowheads="1"/>
          </p:cNvSpPr>
          <p:nvPr/>
        </p:nvSpPr>
        <p:spPr bwMode="auto">
          <a:xfrm rot="-5400000">
            <a:off x="661687" y="3286124"/>
            <a:ext cx="2065337" cy="400050"/>
          </a:xfrm>
          <a:prstGeom prst="rect">
            <a:avLst/>
          </a:prstGeom>
          <a:noFill/>
          <a:ln w="9525">
            <a:noFill/>
            <a:miter lim="800000"/>
            <a:headEnd/>
            <a:tailEnd/>
          </a:ln>
        </p:spPr>
        <p:txBody>
          <a:bodyPr>
            <a:spAutoFit/>
          </a:bodyPr>
          <a:lstStyle/>
          <a:p>
            <a:pPr>
              <a:spcBef>
                <a:spcPct val="50000"/>
              </a:spcBef>
              <a:defRPr/>
            </a:pPr>
            <a:r>
              <a:rPr lang="en-US" sz="2000" b="1" dirty="0">
                <a:latin typeface="Calibri" panose="020F0502020204030204" pitchFamily="34" charset="0"/>
              </a:rPr>
              <a:t>Mainstem Stage</a:t>
            </a:r>
          </a:p>
        </p:txBody>
      </p:sp>
      <p:sp>
        <p:nvSpPr>
          <p:cNvPr id="27" name="Text Box 12">
            <a:extLst>
              <a:ext uri="{FF2B5EF4-FFF2-40B4-BE49-F238E27FC236}">
                <a16:creationId xmlns:a16="http://schemas.microsoft.com/office/drawing/2014/main" id="{D6BBAB18-FEFD-749B-98EB-E1B7583F8672}"/>
              </a:ext>
            </a:extLst>
          </p:cNvPr>
          <p:cNvSpPr txBox="1">
            <a:spLocks noChangeArrowheads="1"/>
          </p:cNvSpPr>
          <p:nvPr/>
        </p:nvSpPr>
        <p:spPr bwMode="auto">
          <a:xfrm>
            <a:off x="3896217" y="2304256"/>
            <a:ext cx="1428750" cy="549275"/>
          </a:xfrm>
          <a:prstGeom prst="rect">
            <a:avLst/>
          </a:prstGeom>
          <a:noFill/>
          <a:ln w="9525">
            <a:noFill/>
            <a:miter lim="800000"/>
            <a:headEnd/>
            <a:tailEnd/>
          </a:ln>
        </p:spPr>
        <p:txBody>
          <a:bodyPr>
            <a:spAutoFit/>
          </a:bodyPr>
          <a:lstStyle/>
          <a:p>
            <a:pPr>
              <a:spcBef>
                <a:spcPct val="50000"/>
              </a:spcBef>
              <a:defRPr/>
            </a:pPr>
            <a:r>
              <a:rPr lang="en-US" sz="3000" dirty="0">
                <a:latin typeface="Calibri" panose="020F0502020204030204" pitchFamily="34" charset="0"/>
              </a:rPr>
              <a:t>P(B)</a:t>
            </a:r>
          </a:p>
        </p:txBody>
      </p:sp>
      <p:sp>
        <p:nvSpPr>
          <p:cNvPr id="28" name="Text Box 13">
            <a:extLst>
              <a:ext uri="{FF2B5EF4-FFF2-40B4-BE49-F238E27FC236}">
                <a16:creationId xmlns:a16="http://schemas.microsoft.com/office/drawing/2014/main" id="{C42556FB-BFBE-10A0-A26A-2B91B52A3340}"/>
              </a:ext>
            </a:extLst>
          </p:cNvPr>
          <p:cNvSpPr txBox="1">
            <a:spLocks noChangeArrowheads="1"/>
          </p:cNvSpPr>
          <p:nvPr/>
        </p:nvSpPr>
        <p:spPr bwMode="auto">
          <a:xfrm>
            <a:off x="2026143" y="4682331"/>
            <a:ext cx="3546475" cy="276225"/>
          </a:xfrm>
          <a:prstGeom prst="rect">
            <a:avLst/>
          </a:prstGeom>
          <a:noFill/>
          <a:ln w="9525">
            <a:noFill/>
            <a:miter lim="800000"/>
            <a:headEnd/>
            <a:tailEnd/>
          </a:ln>
        </p:spPr>
        <p:txBody>
          <a:bodyPr>
            <a:spAutoFit/>
          </a:bodyPr>
          <a:lstStyle/>
          <a:p>
            <a:pPr>
              <a:spcBef>
                <a:spcPct val="50000"/>
              </a:spcBef>
              <a:defRPr/>
            </a:pPr>
            <a:r>
              <a:rPr lang="en-US" sz="1200" dirty="0">
                <a:latin typeface="Calibri" panose="020F0502020204030204" pitchFamily="34" charset="0"/>
              </a:rPr>
              <a:t>0.10        0.30         0.50         0.70        0.90</a:t>
            </a:r>
          </a:p>
        </p:txBody>
      </p:sp>
      <p:sp>
        <p:nvSpPr>
          <p:cNvPr id="29" name="Line 51">
            <a:extLst>
              <a:ext uri="{FF2B5EF4-FFF2-40B4-BE49-F238E27FC236}">
                <a16:creationId xmlns:a16="http://schemas.microsoft.com/office/drawing/2014/main" id="{25033B50-FC67-E75D-7706-564E3C31E459}"/>
              </a:ext>
            </a:extLst>
          </p:cNvPr>
          <p:cNvSpPr>
            <a:spLocks noChangeShapeType="1"/>
          </p:cNvSpPr>
          <p:nvPr/>
        </p:nvSpPr>
        <p:spPr bwMode="auto">
          <a:xfrm flipV="1">
            <a:off x="5702523" y="3456736"/>
            <a:ext cx="481013" cy="4763"/>
          </a:xfrm>
          <a:prstGeom prst="line">
            <a:avLst/>
          </a:prstGeom>
          <a:noFill/>
          <a:ln w="28575">
            <a:solidFill>
              <a:schemeClr val="tx1"/>
            </a:solidFill>
            <a:round/>
            <a:headEnd/>
            <a:tailEnd type="arrow" w="lg" len="lg"/>
          </a:ln>
        </p:spPr>
        <p:txBody>
          <a:bodyPr/>
          <a:lstStyle/>
          <a:p>
            <a:pPr>
              <a:defRPr/>
            </a:pPr>
            <a:endParaRPr lang="en-US" dirty="0">
              <a:latin typeface="Calibri" panose="020F0502020204030204" pitchFamily="34" charset="0"/>
            </a:endParaRPr>
          </a:p>
        </p:txBody>
      </p:sp>
      <p:sp>
        <p:nvSpPr>
          <p:cNvPr id="30" name="Line 6">
            <a:extLst>
              <a:ext uri="{FF2B5EF4-FFF2-40B4-BE49-F238E27FC236}">
                <a16:creationId xmlns:a16="http://schemas.microsoft.com/office/drawing/2014/main" id="{71240643-5E53-920D-1A89-B28B38E60DA8}"/>
              </a:ext>
            </a:extLst>
          </p:cNvPr>
          <p:cNvSpPr>
            <a:spLocks noChangeShapeType="1"/>
          </p:cNvSpPr>
          <p:nvPr/>
        </p:nvSpPr>
        <p:spPr bwMode="auto">
          <a:xfrm flipV="1">
            <a:off x="2534142" y="2245518"/>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31" name="Line 7">
            <a:extLst>
              <a:ext uri="{FF2B5EF4-FFF2-40B4-BE49-F238E27FC236}">
                <a16:creationId xmlns:a16="http://schemas.microsoft.com/office/drawing/2014/main" id="{C66D9330-E01A-54D7-A45A-DA505A469289}"/>
              </a:ext>
            </a:extLst>
          </p:cNvPr>
          <p:cNvSpPr>
            <a:spLocks noChangeShapeType="1"/>
          </p:cNvSpPr>
          <p:nvPr/>
        </p:nvSpPr>
        <p:spPr bwMode="auto">
          <a:xfrm flipV="1">
            <a:off x="3183431" y="2247899"/>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32" name="Line 8">
            <a:extLst>
              <a:ext uri="{FF2B5EF4-FFF2-40B4-BE49-F238E27FC236}">
                <a16:creationId xmlns:a16="http://schemas.microsoft.com/office/drawing/2014/main" id="{805CBBF4-2F29-E5E3-BEB9-52D02A9F598B}"/>
              </a:ext>
            </a:extLst>
          </p:cNvPr>
          <p:cNvSpPr>
            <a:spLocks noChangeShapeType="1"/>
          </p:cNvSpPr>
          <p:nvPr/>
        </p:nvSpPr>
        <p:spPr bwMode="auto">
          <a:xfrm flipV="1">
            <a:off x="3879283" y="2228056"/>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57" name="Line 8">
            <a:extLst>
              <a:ext uri="{FF2B5EF4-FFF2-40B4-BE49-F238E27FC236}">
                <a16:creationId xmlns:a16="http://schemas.microsoft.com/office/drawing/2014/main" id="{3E0506C9-731D-3FF0-1B2A-B7E4E26A0199}"/>
              </a:ext>
            </a:extLst>
          </p:cNvPr>
          <p:cNvSpPr>
            <a:spLocks noChangeShapeType="1"/>
          </p:cNvSpPr>
          <p:nvPr/>
        </p:nvSpPr>
        <p:spPr bwMode="auto">
          <a:xfrm flipV="1">
            <a:off x="4539683" y="2247899"/>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58" name="Rectangle 49">
            <a:extLst>
              <a:ext uri="{FF2B5EF4-FFF2-40B4-BE49-F238E27FC236}">
                <a16:creationId xmlns:a16="http://schemas.microsoft.com/office/drawing/2014/main" id="{23378473-8FEE-36D0-1285-AE1355867619}"/>
              </a:ext>
            </a:extLst>
          </p:cNvPr>
          <p:cNvSpPr>
            <a:spLocks noChangeArrowheads="1"/>
          </p:cNvSpPr>
          <p:nvPr/>
        </p:nvSpPr>
        <p:spPr bwMode="auto">
          <a:xfrm>
            <a:off x="7081887" y="2241936"/>
            <a:ext cx="3213100" cy="2382837"/>
          </a:xfrm>
          <a:prstGeom prst="rect">
            <a:avLst/>
          </a:prstGeom>
          <a:noFill/>
          <a:ln w="9525">
            <a:solidFill>
              <a:schemeClr val="tx1"/>
            </a:solidFill>
            <a:miter lim="800000"/>
            <a:headEnd/>
            <a:tailEnd/>
          </a:ln>
        </p:spPr>
        <p:txBody>
          <a:bodyPr wrap="none" anchor="ctr"/>
          <a:lstStyle/>
          <a:p>
            <a:pPr>
              <a:defRPr/>
            </a:pPr>
            <a:endParaRPr lang="en-US"/>
          </a:p>
        </p:txBody>
      </p:sp>
      <p:sp>
        <p:nvSpPr>
          <p:cNvPr id="59" name="Freeform 50">
            <a:extLst>
              <a:ext uri="{FF2B5EF4-FFF2-40B4-BE49-F238E27FC236}">
                <a16:creationId xmlns:a16="http://schemas.microsoft.com/office/drawing/2014/main" id="{228CCF0D-D89D-87F0-344B-4E91EC5E9A93}"/>
              </a:ext>
            </a:extLst>
          </p:cNvPr>
          <p:cNvSpPr>
            <a:spLocks/>
          </p:cNvSpPr>
          <p:nvPr/>
        </p:nvSpPr>
        <p:spPr bwMode="auto">
          <a:xfrm>
            <a:off x="7080299" y="2468948"/>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DB29DB"/>
            </a:solidFill>
            <a:round/>
            <a:headEnd/>
            <a:tailEnd/>
          </a:ln>
        </p:spPr>
        <p:txBody>
          <a:bodyPr/>
          <a:lstStyle/>
          <a:p>
            <a:pPr>
              <a:defRPr/>
            </a:pPr>
            <a:endParaRPr lang="en-US"/>
          </a:p>
        </p:txBody>
      </p:sp>
      <p:sp>
        <p:nvSpPr>
          <p:cNvPr id="60" name="Text Box 52">
            <a:extLst>
              <a:ext uri="{FF2B5EF4-FFF2-40B4-BE49-F238E27FC236}">
                <a16:creationId xmlns:a16="http://schemas.microsoft.com/office/drawing/2014/main" id="{2131B435-3768-6F9E-763D-C9FC309D746C}"/>
              </a:ext>
            </a:extLst>
          </p:cNvPr>
          <p:cNvSpPr txBox="1">
            <a:spLocks noChangeArrowheads="1"/>
          </p:cNvSpPr>
          <p:nvPr/>
        </p:nvSpPr>
        <p:spPr bwMode="auto">
          <a:xfrm>
            <a:off x="7139038" y="4686686"/>
            <a:ext cx="3546475" cy="274637"/>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0.10        0.30         0.50         0.70        0.90</a:t>
            </a:r>
          </a:p>
        </p:txBody>
      </p:sp>
      <p:sp>
        <p:nvSpPr>
          <p:cNvPr id="61" name="Line 53">
            <a:extLst>
              <a:ext uri="{FF2B5EF4-FFF2-40B4-BE49-F238E27FC236}">
                <a16:creationId xmlns:a16="http://schemas.microsoft.com/office/drawing/2014/main" id="{B0DE7E76-FE91-F8E5-17DF-78E66646BC56}"/>
              </a:ext>
            </a:extLst>
          </p:cNvPr>
          <p:cNvSpPr>
            <a:spLocks noChangeShapeType="1"/>
          </p:cNvSpPr>
          <p:nvPr/>
        </p:nvSpPr>
        <p:spPr bwMode="auto">
          <a:xfrm flipV="1">
            <a:off x="7356524" y="2232411"/>
            <a:ext cx="0" cy="2382837"/>
          </a:xfrm>
          <a:prstGeom prst="line">
            <a:avLst/>
          </a:prstGeom>
          <a:noFill/>
          <a:ln w="9525">
            <a:solidFill>
              <a:schemeClr val="tx1"/>
            </a:solidFill>
            <a:prstDash val="sysDot"/>
            <a:round/>
            <a:headEnd/>
            <a:tailEnd/>
          </a:ln>
        </p:spPr>
        <p:txBody>
          <a:bodyPr/>
          <a:lstStyle/>
          <a:p>
            <a:pPr>
              <a:defRPr/>
            </a:pPr>
            <a:endParaRPr lang="en-US"/>
          </a:p>
        </p:txBody>
      </p:sp>
      <p:sp>
        <p:nvSpPr>
          <p:cNvPr id="62" name="Line 54">
            <a:extLst>
              <a:ext uri="{FF2B5EF4-FFF2-40B4-BE49-F238E27FC236}">
                <a16:creationId xmlns:a16="http://schemas.microsoft.com/office/drawing/2014/main" id="{2F9BA799-88B9-926C-0524-7639BCA22563}"/>
              </a:ext>
            </a:extLst>
          </p:cNvPr>
          <p:cNvSpPr>
            <a:spLocks noChangeShapeType="1"/>
          </p:cNvSpPr>
          <p:nvPr/>
        </p:nvSpPr>
        <p:spPr bwMode="auto">
          <a:xfrm flipV="1">
            <a:off x="7980412" y="2232411"/>
            <a:ext cx="0" cy="2382837"/>
          </a:xfrm>
          <a:prstGeom prst="line">
            <a:avLst/>
          </a:prstGeom>
          <a:noFill/>
          <a:ln w="9525">
            <a:solidFill>
              <a:schemeClr val="tx1"/>
            </a:solidFill>
            <a:prstDash val="sysDot"/>
            <a:round/>
            <a:headEnd/>
            <a:tailEnd/>
          </a:ln>
        </p:spPr>
        <p:txBody>
          <a:bodyPr/>
          <a:lstStyle/>
          <a:p>
            <a:pPr>
              <a:defRPr/>
            </a:pPr>
            <a:endParaRPr lang="en-US"/>
          </a:p>
        </p:txBody>
      </p:sp>
      <p:sp>
        <p:nvSpPr>
          <p:cNvPr id="63" name="Line 56">
            <a:extLst>
              <a:ext uri="{FF2B5EF4-FFF2-40B4-BE49-F238E27FC236}">
                <a16:creationId xmlns:a16="http://schemas.microsoft.com/office/drawing/2014/main" id="{E1CFD884-2738-1EC6-0294-86C8E61E8E50}"/>
              </a:ext>
            </a:extLst>
          </p:cNvPr>
          <p:cNvSpPr>
            <a:spLocks noChangeShapeType="1"/>
          </p:cNvSpPr>
          <p:nvPr/>
        </p:nvSpPr>
        <p:spPr bwMode="auto">
          <a:xfrm flipV="1">
            <a:off x="9352012" y="2232411"/>
            <a:ext cx="0" cy="2382837"/>
          </a:xfrm>
          <a:prstGeom prst="line">
            <a:avLst/>
          </a:prstGeom>
          <a:noFill/>
          <a:ln w="9525">
            <a:solidFill>
              <a:schemeClr val="tx1"/>
            </a:solidFill>
            <a:prstDash val="sysDot"/>
            <a:round/>
            <a:headEnd/>
            <a:tailEnd/>
          </a:ln>
        </p:spPr>
        <p:txBody>
          <a:bodyPr/>
          <a:lstStyle/>
          <a:p>
            <a:pPr>
              <a:defRPr/>
            </a:pPr>
            <a:endParaRPr lang="en-US"/>
          </a:p>
        </p:txBody>
      </p:sp>
      <p:sp>
        <p:nvSpPr>
          <p:cNvPr id="64" name="Line 57">
            <a:extLst>
              <a:ext uri="{FF2B5EF4-FFF2-40B4-BE49-F238E27FC236}">
                <a16:creationId xmlns:a16="http://schemas.microsoft.com/office/drawing/2014/main" id="{A1465986-F7CC-E23F-0B49-2197B6559A86}"/>
              </a:ext>
            </a:extLst>
          </p:cNvPr>
          <p:cNvSpPr>
            <a:spLocks noChangeShapeType="1"/>
          </p:cNvSpPr>
          <p:nvPr/>
        </p:nvSpPr>
        <p:spPr bwMode="auto">
          <a:xfrm flipV="1">
            <a:off x="9990187" y="2232411"/>
            <a:ext cx="0" cy="2382837"/>
          </a:xfrm>
          <a:prstGeom prst="line">
            <a:avLst/>
          </a:prstGeom>
          <a:noFill/>
          <a:ln w="9525">
            <a:solidFill>
              <a:schemeClr val="tx1"/>
            </a:solidFill>
            <a:prstDash val="sysDot"/>
            <a:round/>
            <a:headEnd/>
            <a:tailEnd/>
          </a:ln>
        </p:spPr>
        <p:txBody>
          <a:bodyPr/>
          <a:lstStyle/>
          <a:p>
            <a:pPr>
              <a:defRPr/>
            </a:pPr>
            <a:endParaRPr lang="en-US"/>
          </a:p>
        </p:txBody>
      </p:sp>
      <p:sp>
        <p:nvSpPr>
          <p:cNvPr id="65" name="Line 58">
            <a:extLst>
              <a:ext uri="{FF2B5EF4-FFF2-40B4-BE49-F238E27FC236}">
                <a16:creationId xmlns:a16="http://schemas.microsoft.com/office/drawing/2014/main" id="{4FB409D9-3FAC-48CE-0E6C-6FC1FE4F1E08}"/>
              </a:ext>
            </a:extLst>
          </p:cNvPr>
          <p:cNvSpPr>
            <a:spLocks noChangeShapeType="1"/>
          </p:cNvSpPr>
          <p:nvPr/>
        </p:nvSpPr>
        <p:spPr bwMode="auto">
          <a:xfrm>
            <a:off x="7356524" y="3372058"/>
            <a:ext cx="609600" cy="0"/>
          </a:xfrm>
          <a:prstGeom prst="line">
            <a:avLst/>
          </a:prstGeom>
          <a:noFill/>
          <a:ln w="19050">
            <a:solidFill>
              <a:schemeClr val="tx1"/>
            </a:solidFill>
            <a:round/>
            <a:headEnd/>
            <a:tailEnd/>
          </a:ln>
        </p:spPr>
        <p:txBody>
          <a:bodyPr/>
          <a:lstStyle/>
          <a:p>
            <a:pPr>
              <a:defRPr/>
            </a:pPr>
            <a:endParaRPr lang="en-US"/>
          </a:p>
        </p:txBody>
      </p:sp>
      <p:sp>
        <p:nvSpPr>
          <p:cNvPr id="66" name="Line 59">
            <a:extLst>
              <a:ext uri="{FF2B5EF4-FFF2-40B4-BE49-F238E27FC236}">
                <a16:creationId xmlns:a16="http://schemas.microsoft.com/office/drawing/2014/main" id="{01B22685-CF03-38B6-E26B-EDD2C713797D}"/>
              </a:ext>
            </a:extLst>
          </p:cNvPr>
          <p:cNvSpPr>
            <a:spLocks noChangeShapeType="1"/>
          </p:cNvSpPr>
          <p:nvPr/>
        </p:nvSpPr>
        <p:spPr bwMode="auto">
          <a:xfrm>
            <a:off x="7966125" y="3569313"/>
            <a:ext cx="1400174" cy="0"/>
          </a:xfrm>
          <a:prstGeom prst="line">
            <a:avLst/>
          </a:prstGeom>
          <a:noFill/>
          <a:ln w="19050">
            <a:solidFill>
              <a:schemeClr val="tx1"/>
            </a:solidFill>
            <a:round/>
            <a:headEnd/>
            <a:tailEnd/>
          </a:ln>
        </p:spPr>
        <p:txBody>
          <a:bodyPr/>
          <a:lstStyle/>
          <a:p>
            <a:pPr>
              <a:defRPr/>
            </a:pPr>
            <a:endParaRPr lang="en-US"/>
          </a:p>
        </p:txBody>
      </p:sp>
      <p:sp>
        <p:nvSpPr>
          <p:cNvPr id="67" name="Line 61">
            <a:extLst>
              <a:ext uri="{FF2B5EF4-FFF2-40B4-BE49-F238E27FC236}">
                <a16:creationId xmlns:a16="http://schemas.microsoft.com/office/drawing/2014/main" id="{3AA8B967-569A-3ACC-55FD-43D19DD50F48}"/>
              </a:ext>
            </a:extLst>
          </p:cNvPr>
          <p:cNvSpPr>
            <a:spLocks noChangeShapeType="1"/>
          </p:cNvSpPr>
          <p:nvPr/>
        </p:nvSpPr>
        <p:spPr bwMode="auto">
          <a:xfrm>
            <a:off x="9366299" y="3810385"/>
            <a:ext cx="609600" cy="0"/>
          </a:xfrm>
          <a:prstGeom prst="line">
            <a:avLst/>
          </a:prstGeom>
          <a:noFill/>
          <a:ln w="19050">
            <a:solidFill>
              <a:schemeClr val="tx1"/>
            </a:solidFill>
            <a:round/>
            <a:headEnd/>
            <a:tailEnd/>
          </a:ln>
        </p:spPr>
        <p:txBody>
          <a:bodyPr/>
          <a:lstStyle/>
          <a:p>
            <a:pPr>
              <a:defRPr/>
            </a:pPr>
            <a:endParaRPr lang="en-US"/>
          </a:p>
        </p:txBody>
      </p:sp>
      <p:sp>
        <p:nvSpPr>
          <p:cNvPr id="68" name="Line 62">
            <a:extLst>
              <a:ext uri="{FF2B5EF4-FFF2-40B4-BE49-F238E27FC236}">
                <a16:creationId xmlns:a16="http://schemas.microsoft.com/office/drawing/2014/main" id="{E7AAF4BE-5708-F7F2-34FA-0C05BF7A28D1}"/>
              </a:ext>
            </a:extLst>
          </p:cNvPr>
          <p:cNvSpPr>
            <a:spLocks noChangeShapeType="1"/>
          </p:cNvSpPr>
          <p:nvPr/>
        </p:nvSpPr>
        <p:spPr bwMode="auto">
          <a:xfrm>
            <a:off x="10002888" y="4019935"/>
            <a:ext cx="276225" cy="0"/>
          </a:xfrm>
          <a:prstGeom prst="line">
            <a:avLst/>
          </a:prstGeom>
          <a:noFill/>
          <a:ln w="19050">
            <a:solidFill>
              <a:schemeClr val="tx1"/>
            </a:solidFill>
            <a:round/>
            <a:headEnd/>
            <a:tailEnd/>
          </a:ln>
        </p:spPr>
        <p:txBody>
          <a:bodyPr/>
          <a:lstStyle/>
          <a:p>
            <a:pPr>
              <a:defRPr/>
            </a:pPr>
            <a:endParaRPr lang="en-US"/>
          </a:p>
        </p:txBody>
      </p:sp>
      <p:sp>
        <p:nvSpPr>
          <p:cNvPr id="69" name="Text Box 63">
            <a:extLst>
              <a:ext uri="{FF2B5EF4-FFF2-40B4-BE49-F238E27FC236}">
                <a16:creationId xmlns:a16="http://schemas.microsoft.com/office/drawing/2014/main" id="{8BBDB19E-7BA0-82AC-A32C-E84241BCC06A}"/>
              </a:ext>
            </a:extLst>
          </p:cNvPr>
          <p:cNvSpPr txBox="1">
            <a:spLocks noChangeArrowheads="1"/>
          </p:cNvSpPr>
          <p:nvPr/>
        </p:nvSpPr>
        <p:spPr bwMode="auto">
          <a:xfrm>
            <a:off x="7463711" y="4253297"/>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70" name="Text Box 64">
            <a:extLst>
              <a:ext uri="{FF2B5EF4-FFF2-40B4-BE49-F238E27FC236}">
                <a16:creationId xmlns:a16="http://schemas.microsoft.com/office/drawing/2014/main" id="{889B8221-3CCC-55C0-5989-822280965058}"/>
              </a:ext>
            </a:extLst>
          </p:cNvPr>
          <p:cNvSpPr txBox="1">
            <a:spLocks noChangeArrowheads="1"/>
          </p:cNvSpPr>
          <p:nvPr/>
        </p:nvSpPr>
        <p:spPr bwMode="auto">
          <a:xfrm>
            <a:off x="8448723" y="4244281"/>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40%</a:t>
            </a:r>
            <a:endParaRPr lang="en-US" sz="1400" baseline="-25000" dirty="0">
              <a:latin typeface="Calibri" panose="020F0502020204030204" pitchFamily="34" charset="0"/>
            </a:endParaRPr>
          </a:p>
        </p:txBody>
      </p:sp>
      <p:sp>
        <p:nvSpPr>
          <p:cNvPr id="71" name="Text Box 66">
            <a:extLst>
              <a:ext uri="{FF2B5EF4-FFF2-40B4-BE49-F238E27FC236}">
                <a16:creationId xmlns:a16="http://schemas.microsoft.com/office/drawing/2014/main" id="{52606681-ED61-1AA9-1A3D-65C558FF94A2}"/>
              </a:ext>
            </a:extLst>
          </p:cNvPr>
          <p:cNvSpPr txBox="1">
            <a:spLocks noChangeArrowheads="1"/>
          </p:cNvSpPr>
          <p:nvPr/>
        </p:nvSpPr>
        <p:spPr bwMode="auto">
          <a:xfrm>
            <a:off x="9445674" y="4251710"/>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72" name="Text Box 67">
            <a:extLst>
              <a:ext uri="{FF2B5EF4-FFF2-40B4-BE49-F238E27FC236}">
                <a16:creationId xmlns:a16="http://schemas.microsoft.com/office/drawing/2014/main" id="{D5C16772-DD3B-A144-CFB5-D9CA82DCE47A}"/>
              </a:ext>
            </a:extLst>
          </p:cNvPr>
          <p:cNvSpPr txBox="1">
            <a:spLocks noChangeArrowheads="1"/>
          </p:cNvSpPr>
          <p:nvPr/>
        </p:nvSpPr>
        <p:spPr bwMode="auto">
          <a:xfrm>
            <a:off x="9974313" y="4253297"/>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10%</a:t>
            </a:r>
            <a:endParaRPr lang="en-US" sz="1400" baseline="-25000" dirty="0">
              <a:latin typeface="Calibri" panose="020F0502020204030204" pitchFamily="34" charset="0"/>
            </a:endParaRPr>
          </a:p>
        </p:txBody>
      </p:sp>
      <p:sp>
        <p:nvSpPr>
          <p:cNvPr id="73" name="Text Box 68">
            <a:extLst>
              <a:ext uri="{FF2B5EF4-FFF2-40B4-BE49-F238E27FC236}">
                <a16:creationId xmlns:a16="http://schemas.microsoft.com/office/drawing/2014/main" id="{02C0FB67-B186-835A-8C48-86BB07AE9FF5}"/>
              </a:ext>
            </a:extLst>
          </p:cNvPr>
          <p:cNvSpPr txBox="1">
            <a:spLocks noChangeArrowheads="1"/>
          </p:cNvSpPr>
          <p:nvPr/>
        </p:nvSpPr>
        <p:spPr bwMode="auto">
          <a:xfrm>
            <a:off x="7045375" y="4253297"/>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7%</a:t>
            </a:r>
            <a:endParaRPr lang="en-US" sz="1400" baseline="-25000" dirty="0">
              <a:latin typeface="Calibri" panose="020F0502020204030204" pitchFamily="34" charset="0"/>
            </a:endParaRPr>
          </a:p>
        </p:txBody>
      </p:sp>
      <p:sp>
        <p:nvSpPr>
          <p:cNvPr id="74" name="Text Box 69">
            <a:extLst>
              <a:ext uri="{FF2B5EF4-FFF2-40B4-BE49-F238E27FC236}">
                <a16:creationId xmlns:a16="http://schemas.microsoft.com/office/drawing/2014/main" id="{CE3B0D30-ED76-0CE2-52D4-FF5F1DFF788F}"/>
              </a:ext>
            </a:extLst>
          </p:cNvPr>
          <p:cNvSpPr txBox="1">
            <a:spLocks noChangeArrowheads="1"/>
          </p:cNvSpPr>
          <p:nvPr/>
        </p:nvSpPr>
        <p:spPr bwMode="auto">
          <a:xfrm>
            <a:off x="6819949" y="3169035"/>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3</a:t>
            </a:r>
          </a:p>
        </p:txBody>
      </p:sp>
      <p:sp>
        <p:nvSpPr>
          <p:cNvPr id="75" name="Line 71">
            <a:extLst>
              <a:ext uri="{FF2B5EF4-FFF2-40B4-BE49-F238E27FC236}">
                <a16:creationId xmlns:a16="http://schemas.microsoft.com/office/drawing/2014/main" id="{796F8562-AD91-44E0-76C7-2C25B67C5114}"/>
              </a:ext>
            </a:extLst>
          </p:cNvPr>
          <p:cNvSpPr>
            <a:spLocks noChangeShapeType="1"/>
          </p:cNvSpPr>
          <p:nvPr/>
        </p:nvSpPr>
        <p:spPr bwMode="auto">
          <a:xfrm>
            <a:off x="7169016" y="3157337"/>
            <a:ext cx="196218" cy="0"/>
          </a:xfrm>
          <a:prstGeom prst="line">
            <a:avLst/>
          </a:prstGeom>
          <a:noFill/>
          <a:ln w="19050">
            <a:solidFill>
              <a:schemeClr val="tx1"/>
            </a:solidFill>
            <a:round/>
            <a:headEnd/>
            <a:tailEnd/>
          </a:ln>
        </p:spPr>
        <p:txBody>
          <a:bodyPr/>
          <a:lstStyle/>
          <a:p>
            <a:pPr>
              <a:defRPr/>
            </a:pPr>
            <a:endParaRPr lang="en-US"/>
          </a:p>
        </p:txBody>
      </p:sp>
      <p:sp>
        <p:nvSpPr>
          <p:cNvPr id="76" name="Text Box 72">
            <a:extLst>
              <a:ext uri="{FF2B5EF4-FFF2-40B4-BE49-F238E27FC236}">
                <a16:creationId xmlns:a16="http://schemas.microsoft.com/office/drawing/2014/main" id="{84B5D1EA-9857-9240-501C-4771EAFAD041}"/>
              </a:ext>
            </a:extLst>
          </p:cNvPr>
          <p:cNvSpPr txBox="1">
            <a:spLocks noChangeArrowheads="1"/>
          </p:cNvSpPr>
          <p:nvPr/>
        </p:nvSpPr>
        <p:spPr bwMode="auto">
          <a:xfrm>
            <a:off x="6812013" y="2521686"/>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1</a:t>
            </a:r>
          </a:p>
        </p:txBody>
      </p:sp>
      <p:sp>
        <p:nvSpPr>
          <p:cNvPr id="77" name="Text Box 73">
            <a:extLst>
              <a:ext uri="{FF2B5EF4-FFF2-40B4-BE49-F238E27FC236}">
                <a16:creationId xmlns:a16="http://schemas.microsoft.com/office/drawing/2014/main" id="{81B775BD-28E8-883D-CB02-BF17482E4A28}"/>
              </a:ext>
            </a:extLst>
          </p:cNvPr>
          <p:cNvSpPr txBox="1">
            <a:spLocks noChangeArrowheads="1"/>
          </p:cNvSpPr>
          <p:nvPr/>
        </p:nvSpPr>
        <p:spPr bwMode="auto">
          <a:xfrm>
            <a:off x="6809806" y="2944875"/>
            <a:ext cx="3508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2</a:t>
            </a:r>
          </a:p>
        </p:txBody>
      </p:sp>
      <p:sp>
        <p:nvSpPr>
          <p:cNvPr id="78" name="Text Box 74">
            <a:extLst>
              <a:ext uri="{FF2B5EF4-FFF2-40B4-BE49-F238E27FC236}">
                <a16:creationId xmlns:a16="http://schemas.microsoft.com/office/drawing/2014/main" id="{A23A6182-CB80-6F9F-13B3-D0BC1B0E12B2}"/>
              </a:ext>
            </a:extLst>
          </p:cNvPr>
          <p:cNvSpPr txBox="1">
            <a:spLocks noChangeArrowheads="1"/>
          </p:cNvSpPr>
          <p:nvPr/>
        </p:nvSpPr>
        <p:spPr bwMode="auto">
          <a:xfrm>
            <a:off x="6819949" y="3370474"/>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4</a:t>
            </a:r>
          </a:p>
        </p:txBody>
      </p:sp>
      <p:sp>
        <p:nvSpPr>
          <p:cNvPr id="79" name="Text Box 75">
            <a:extLst>
              <a:ext uri="{FF2B5EF4-FFF2-40B4-BE49-F238E27FC236}">
                <a16:creationId xmlns:a16="http://schemas.microsoft.com/office/drawing/2014/main" id="{76F63709-F139-C018-E191-8DA03110BA45}"/>
              </a:ext>
            </a:extLst>
          </p:cNvPr>
          <p:cNvSpPr txBox="1">
            <a:spLocks noChangeArrowheads="1"/>
          </p:cNvSpPr>
          <p:nvPr/>
        </p:nvSpPr>
        <p:spPr bwMode="auto">
          <a:xfrm>
            <a:off x="6818363" y="3643697"/>
            <a:ext cx="4016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5</a:t>
            </a:r>
          </a:p>
        </p:txBody>
      </p:sp>
      <p:sp>
        <p:nvSpPr>
          <p:cNvPr id="80" name="Text Box 76">
            <a:extLst>
              <a:ext uri="{FF2B5EF4-FFF2-40B4-BE49-F238E27FC236}">
                <a16:creationId xmlns:a16="http://schemas.microsoft.com/office/drawing/2014/main" id="{4FAEA415-65CD-9C34-71DE-16256896BB93}"/>
              </a:ext>
            </a:extLst>
          </p:cNvPr>
          <p:cNvSpPr txBox="1">
            <a:spLocks noChangeArrowheads="1"/>
          </p:cNvSpPr>
          <p:nvPr/>
        </p:nvSpPr>
        <p:spPr bwMode="auto">
          <a:xfrm>
            <a:off x="6819950" y="3818322"/>
            <a:ext cx="390525"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6</a:t>
            </a:r>
          </a:p>
        </p:txBody>
      </p:sp>
      <p:sp>
        <p:nvSpPr>
          <p:cNvPr id="81" name="Line 77">
            <a:extLst>
              <a:ext uri="{FF2B5EF4-FFF2-40B4-BE49-F238E27FC236}">
                <a16:creationId xmlns:a16="http://schemas.microsoft.com/office/drawing/2014/main" id="{A9DF0FC6-8980-5393-38AC-2B9C0BB1C0BF}"/>
              </a:ext>
            </a:extLst>
          </p:cNvPr>
          <p:cNvSpPr>
            <a:spLocks noChangeShapeType="1"/>
          </p:cNvSpPr>
          <p:nvPr/>
        </p:nvSpPr>
        <p:spPr bwMode="auto">
          <a:xfrm flipH="1">
            <a:off x="7091412" y="3562028"/>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82" name="Line 79">
            <a:extLst>
              <a:ext uri="{FF2B5EF4-FFF2-40B4-BE49-F238E27FC236}">
                <a16:creationId xmlns:a16="http://schemas.microsoft.com/office/drawing/2014/main" id="{8F36EC04-AD40-0EC0-3ABE-6240254CFA3E}"/>
              </a:ext>
            </a:extLst>
          </p:cNvPr>
          <p:cNvSpPr>
            <a:spLocks noChangeShapeType="1"/>
          </p:cNvSpPr>
          <p:nvPr/>
        </p:nvSpPr>
        <p:spPr bwMode="auto">
          <a:xfrm flipH="1">
            <a:off x="7085062" y="3807210"/>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83" name="Line 80">
            <a:extLst>
              <a:ext uri="{FF2B5EF4-FFF2-40B4-BE49-F238E27FC236}">
                <a16:creationId xmlns:a16="http://schemas.microsoft.com/office/drawing/2014/main" id="{73D31C77-0229-4BCF-FAF9-3E9C542A8008}"/>
              </a:ext>
            </a:extLst>
          </p:cNvPr>
          <p:cNvSpPr>
            <a:spLocks noChangeShapeType="1"/>
          </p:cNvSpPr>
          <p:nvPr/>
        </p:nvSpPr>
        <p:spPr bwMode="auto">
          <a:xfrm flipH="1">
            <a:off x="7085062" y="4016760"/>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84" name="Line 81">
            <a:extLst>
              <a:ext uri="{FF2B5EF4-FFF2-40B4-BE49-F238E27FC236}">
                <a16:creationId xmlns:a16="http://schemas.microsoft.com/office/drawing/2014/main" id="{61D0955A-E721-2923-7746-C4D1E91DD8CA}"/>
              </a:ext>
            </a:extLst>
          </p:cNvPr>
          <p:cNvSpPr>
            <a:spLocks noChangeShapeType="1"/>
          </p:cNvSpPr>
          <p:nvPr/>
        </p:nvSpPr>
        <p:spPr bwMode="auto">
          <a:xfrm flipH="1">
            <a:off x="7100937" y="3389697"/>
            <a:ext cx="26035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85" name="Text Box 82">
            <a:extLst>
              <a:ext uri="{FF2B5EF4-FFF2-40B4-BE49-F238E27FC236}">
                <a16:creationId xmlns:a16="http://schemas.microsoft.com/office/drawing/2014/main" id="{608E6606-8636-F607-37AD-DAD6CE1598F9}"/>
              </a:ext>
            </a:extLst>
          </p:cNvPr>
          <p:cNvSpPr txBox="1">
            <a:spLocks noChangeArrowheads="1"/>
          </p:cNvSpPr>
          <p:nvPr/>
        </p:nvSpPr>
        <p:spPr bwMode="auto">
          <a:xfrm>
            <a:off x="9023399" y="2308611"/>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B</a:t>
            </a:r>
            <a:r>
              <a:rPr lang="en-US" sz="3000" dirty="0">
                <a:latin typeface="Calibri" panose="020F0502020204030204" pitchFamily="34" charset="0"/>
              </a:rPr>
              <a:t>)</a:t>
            </a:r>
          </a:p>
        </p:txBody>
      </p:sp>
      <p:sp>
        <p:nvSpPr>
          <p:cNvPr id="86" name="Text Box 88">
            <a:extLst>
              <a:ext uri="{FF2B5EF4-FFF2-40B4-BE49-F238E27FC236}">
                <a16:creationId xmlns:a16="http://schemas.microsoft.com/office/drawing/2014/main" id="{62961817-E508-8272-B28A-E1BA745A0902}"/>
              </a:ext>
            </a:extLst>
          </p:cNvPr>
          <p:cNvSpPr txBox="1">
            <a:spLocks noChangeArrowheads="1"/>
          </p:cNvSpPr>
          <p:nvPr/>
        </p:nvSpPr>
        <p:spPr bwMode="auto">
          <a:xfrm>
            <a:off x="9987805" y="3710333"/>
            <a:ext cx="1233488" cy="304800"/>
          </a:xfrm>
          <a:prstGeom prst="rect">
            <a:avLst/>
          </a:prstGeom>
          <a:noFill/>
          <a:ln w="9525">
            <a:noFill/>
            <a:miter lim="800000"/>
            <a:headEnd/>
            <a:tailEnd/>
          </a:ln>
          <a:effectLst/>
        </p:spPr>
        <p:txBody>
          <a:bodyPr>
            <a:spAutoFit/>
          </a:bodyPr>
          <a:lstStyle/>
          <a:p>
            <a:pPr>
              <a:spcBef>
                <a:spcPct val="50000"/>
              </a:spcBef>
              <a:defRPr/>
            </a:pPr>
            <a:r>
              <a:rPr lang="en-US" sz="1400" b="1" dirty="0">
                <a:latin typeface="Calibri" panose="020F0502020204030204" pitchFamily="34" charset="0"/>
              </a:rPr>
              <a:t>P(b</a:t>
            </a:r>
            <a:r>
              <a:rPr lang="en-US" sz="1400" b="1" baseline="-25000" dirty="0">
                <a:latin typeface="Calibri" panose="020F0502020204030204" pitchFamily="34" charset="0"/>
              </a:rPr>
              <a:t>6</a:t>
            </a:r>
            <a:r>
              <a:rPr lang="en-US" sz="1400" b="1" dirty="0">
                <a:latin typeface="Calibri" panose="020F0502020204030204" pitchFamily="34" charset="0"/>
              </a:rPr>
              <a:t>)=0.1</a:t>
            </a:r>
            <a:endParaRPr lang="en-US" sz="1400" b="1" baseline="-25000" dirty="0">
              <a:latin typeface="Calibri" panose="020F0502020204030204" pitchFamily="34" charset="0"/>
            </a:endParaRPr>
          </a:p>
        </p:txBody>
      </p:sp>
      <p:sp>
        <p:nvSpPr>
          <p:cNvPr id="87" name="Text Box 89">
            <a:extLst>
              <a:ext uri="{FF2B5EF4-FFF2-40B4-BE49-F238E27FC236}">
                <a16:creationId xmlns:a16="http://schemas.microsoft.com/office/drawing/2014/main" id="{54301EE4-3D8A-C1EA-E9FC-E17F11C7EB74}"/>
              </a:ext>
            </a:extLst>
          </p:cNvPr>
          <p:cNvSpPr txBox="1">
            <a:spLocks noChangeArrowheads="1"/>
          </p:cNvSpPr>
          <p:nvPr/>
        </p:nvSpPr>
        <p:spPr bwMode="auto">
          <a:xfrm>
            <a:off x="7426374" y="3054735"/>
            <a:ext cx="1233488" cy="304800"/>
          </a:xfrm>
          <a:prstGeom prst="rect">
            <a:avLst/>
          </a:prstGeom>
          <a:noFill/>
          <a:ln w="9525">
            <a:noFill/>
            <a:miter lim="800000"/>
            <a:headEnd/>
            <a:tailEnd/>
          </a:ln>
          <a:effectLst/>
        </p:spPr>
        <p:txBody>
          <a:bodyPr>
            <a:spAutoFit/>
          </a:bodyPr>
          <a:lstStyle/>
          <a:p>
            <a:pPr>
              <a:spcBef>
                <a:spcPct val="50000"/>
              </a:spcBef>
              <a:defRPr/>
            </a:pPr>
            <a:r>
              <a:rPr lang="en-US" sz="1400" b="1" dirty="0">
                <a:latin typeface="Calibri" panose="020F0502020204030204" pitchFamily="34" charset="0"/>
              </a:rPr>
              <a:t>P(b</a:t>
            </a:r>
            <a:r>
              <a:rPr lang="en-US" sz="1400" b="1" baseline="-25000" dirty="0">
                <a:latin typeface="Calibri" panose="020F0502020204030204" pitchFamily="34" charset="0"/>
              </a:rPr>
              <a:t>3</a:t>
            </a:r>
            <a:r>
              <a:rPr lang="en-US" sz="1400" b="1" dirty="0">
                <a:latin typeface="Calibri" panose="020F0502020204030204" pitchFamily="34" charset="0"/>
              </a:rPr>
              <a:t>)=0.2</a:t>
            </a:r>
            <a:endParaRPr lang="en-US" sz="1400" b="1" baseline="-25000" dirty="0">
              <a:latin typeface="Calibri" panose="020F0502020204030204" pitchFamily="34" charset="0"/>
            </a:endParaRPr>
          </a:p>
        </p:txBody>
      </p:sp>
      <p:sp>
        <p:nvSpPr>
          <p:cNvPr id="88" name="Line 53">
            <a:extLst>
              <a:ext uri="{FF2B5EF4-FFF2-40B4-BE49-F238E27FC236}">
                <a16:creationId xmlns:a16="http://schemas.microsoft.com/office/drawing/2014/main" id="{6D8F3CC5-16B2-8AC1-F0DE-6F101BD71AD9}"/>
              </a:ext>
            </a:extLst>
          </p:cNvPr>
          <p:cNvSpPr>
            <a:spLocks noChangeShapeType="1"/>
          </p:cNvSpPr>
          <p:nvPr/>
        </p:nvSpPr>
        <p:spPr bwMode="auto">
          <a:xfrm flipV="1">
            <a:off x="7160307" y="2224472"/>
            <a:ext cx="0" cy="2382837"/>
          </a:xfrm>
          <a:prstGeom prst="line">
            <a:avLst/>
          </a:prstGeom>
          <a:noFill/>
          <a:ln w="9525">
            <a:solidFill>
              <a:schemeClr val="tx1"/>
            </a:solidFill>
            <a:prstDash val="sysDot"/>
            <a:round/>
            <a:headEnd/>
            <a:tailEnd/>
          </a:ln>
        </p:spPr>
        <p:txBody>
          <a:bodyPr/>
          <a:lstStyle/>
          <a:p>
            <a:pPr>
              <a:defRPr/>
            </a:pPr>
            <a:endParaRPr lang="en-US"/>
          </a:p>
        </p:txBody>
      </p:sp>
      <p:sp>
        <p:nvSpPr>
          <p:cNvPr id="89" name="Line 71">
            <a:extLst>
              <a:ext uri="{FF2B5EF4-FFF2-40B4-BE49-F238E27FC236}">
                <a16:creationId xmlns:a16="http://schemas.microsoft.com/office/drawing/2014/main" id="{CAB04D16-0967-576E-93B9-A06C78DAC041}"/>
              </a:ext>
            </a:extLst>
          </p:cNvPr>
          <p:cNvSpPr>
            <a:spLocks noChangeShapeType="1"/>
          </p:cNvSpPr>
          <p:nvPr/>
        </p:nvSpPr>
        <p:spPr bwMode="auto">
          <a:xfrm>
            <a:off x="7076126" y="2722421"/>
            <a:ext cx="84182" cy="0"/>
          </a:xfrm>
          <a:prstGeom prst="line">
            <a:avLst/>
          </a:prstGeom>
          <a:noFill/>
          <a:ln w="19050">
            <a:solidFill>
              <a:schemeClr val="tx1"/>
            </a:solidFill>
            <a:round/>
            <a:headEnd/>
            <a:tailEnd/>
          </a:ln>
        </p:spPr>
        <p:txBody>
          <a:bodyPr/>
          <a:lstStyle/>
          <a:p>
            <a:pPr>
              <a:defRPr/>
            </a:pPr>
            <a:endParaRPr lang="en-US"/>
          </a:p>
        </p:txBody>
      </p:sp>
      <p:sp>
        <p:nvSpPr>
          <p:cNvPr id="90" name="Text Box 68">
            <a:extLst>
              <a:ext uri="{FF2B5EF4-FFF2-40B4-BE49-F238E27FC236}">
                <a16:creationId xmlns:a16="http://schemas.microsoft.com/office/drawing/2014/main" id="{AE8BF808-A40B-7ACD-E1A4-1C6F8AFF1A41}"/>
              </a:ext>
            </a:extLst>
          </p:cNvPr>
          <p:cNvSpPr txBox="1">
            <a:spLocks noChangeArrowheads="1"/>
          </p:cNvSpPr>
          <p:nvPr/>
        </p:nvSpPr>
        <p:spPr bwMode="auto">
          <a:xfrm>
            <a:off x="6764387" y="4251182"/>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3%</a:t>
            </a:r>
            <a:endParaRPr lang="en-US" sz="1400" baseline="-25000" dirty="0">
              <a:latin typeface="Calibri" panose="020F0502020204030204" pitchFamily="34" charset="0"/>
            </a:endParaRPr>
          </a:p>
        </p:txBody>
      </p:sp>
      <p:sp>
        <p:nvSpPr>
          <p:cNvPr id="91" name="Line 81">
            <a:extLst>
              <a:ext uri="{FF2B5EF4-FFF2-40B4-BE49-F238E27FC236}">
                <a16:creationId xmlns:a16="http://schemas.microsoft.com/office/drawing/2014/main" id="{F761B2D3-C5E8-4CA8-881C-283955C6D465}"/>
              </a:ext>
            </a:extLst>
          </p:cNvPr>
          <p:cNvSpPr>
            <a:spLocks noChangeShapeType="1"/>
          </p:cNvSpPr>
          <p:nvPr/>
        </p:nvSpPr>
        <p:spPr bwMode="auto">
          <a:xfrm flipH="1">
            <a:off x="7089009" y="3155432"/>
            <a:ext cx="80007"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92" name="Text Box 47">
            <a:extLst>
              <a:ext uri="{FF2B5EF4-FFF2-40B4-BE49-F238E27FC236}">
                <a16:creationId xmlns:a16="http://schemas.microsoft.com/office/drawing/2014/main" id="{9E257B4C-F423-60FF-E1C2-5A50AB8DD1EC}"/>
              </a:ext>
            </a:extLst>
          </p:cNvPr>
          <p:cNvSpPr txBox="1">
            <a:spLocks noChangeArrowheads="1"/>
          </p:cNvSpPr>
          <p:nvPr/>
        </p:nvSpPr>
        <p:spPr bwMode="auto">
          <a:xfrm rot="-5400000">
            <a:off x="5572141" y="3290886"/>
            <a:ext cx="2065338" cy="400050"/>
          </a:xfrm>
          <a:prstGeom prst="rect">
            <a:avLst/>
          </a:prstGeom>
          <a:noFill/>
          <a:ln w="9525">
            <a:noFill/>
            <a:miter lim="800000"/>
            <a:headEnd/>
            <a:tailEnd/>
          </a:ln>
        </p:spPr>
        <p:txBody>
          <a:bodyPr>
            <a:spAutoFit/>
          </a:bodyPr>
          <a:lstStyle/>
          <a:p>
            <a:pPr>
              <a:spcBef>
                <a:spcPct val="50000"/>
              </a:spcBef>
              <a:defRPr/>
            </a:pPr>
            <a:r>
              <a:rPr lang="en-US" sz="2000" b="1" dirty="0">
                <a:latin typeface="Calibri" panose="020F0502020204030204" pitchFamily="34" charset="0"/>
              </a:rPr>
              <a:t>Mainstem Stage</a:t>
            </a:r>
          </a:p>
        </p:txBody>
      </p:sp>
      <p:sp>
        <p:nvSpPr>
          <p:cNvPr id="94" name="Text Box 11">
            <a:extLst>
              <a:ext uri="{FF2B5EF4-FFF2-40B4-BE49-F238E27FC236}">
                <a16:creationId xmlns:a16="http://schemas.microsoft.com/office/drawing/2014/main" id="{37E44745-CC05-7211-7015-F500DA6A72E3}"/>
              </a:ext>
            </a:extLst>
          </p:cNvPr>
          <p:cNvSpPr txBox="1">
            <a:spLocks noChangeArrowheads="1"/>
          </p:cNvSpPr>
          <p:nvPr/>
        </p:nvSpPr>
        <p:spPr bwMode="auto">
          <a:xfrm>
            <a:off x="2165842" y="4923631"/>
            <a:ext cx="2730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1600" dirty="0">
                <a:latin typeface="Calibri" panose="020F0502020204030204" pitchFamily="34" charset="0"/>
              </a:rPr>
              <a:t>Percent of Time Exceeded</a:t>
            </a:r>
          </a:p>
        </p:txBody>
      </p:sp>
      <p:sp>
        <p:nvSpPr>
          <p:cNvPr id="95" name="Text Box 11">
            <a:extLst>
              <a:ext uri="{FF2B5EF4-FFF2-40B4-BE49-F238E27FC236}">
                <a16:creationId xmlns:a16="http://schemas.microsoft.com/office/drawing/2014/main" id="{560A96B4-812E-DCCA-6833-9C03B9F0593B}"/>
              </a:ext>
            </a:extLst>
          </p:cNvPr>
          <p:cNvSpPr txBox="1">
            <a:spLocks noChangeArrowheads="1"/>
          </p:cNvSpPr>
          <p:nvPr/>
        </p:nvSpPr>
        <p:spPr bwMode="auto">
          <a:xfrm>
            <a:off x="7389067" y="4954241"/>
            <a:ext cx="2730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1600" dirty="0">
                <a:latin typeface="Calibri" panose="020F0502020204030204" pitchFamily="34" charset="0"/>
              </a:rPr>
              <a:t>Percent of Time Exceeded</a:t>
            </a:r>
          </a:p>
        </p:txBody>
      </p:sp>
      <p:sp>
        <p:nvSpPr>
          <p:cNvPr id="96" name="Text Box 62">
            <a:extLst>
              <a:ext uri="{FF2B5EF4-FFF2-40B4-BE49-F238E27FC236}">
                <a16:creationId xmlns:a16="http://schemas.microsoft.com/office/drawing/2014/main" id="{426709FB-4551-0B32-EEAE-FDD47DA0FFF2}"/>
              </a:ext>
            </a:extLst>
          </p:cNvPr>
          <p:cNvSpPr txBox="1">
            <a:spLocks noChangeArrowheads="1"/>
          </p:cNvSpPr>
          <p:nvPr/>
        </p:nvSpPr>
        <p:spPr bwMode="auto">
          <a:xfrm>
            <a:off x="902393" y="1385172"/>
            <a:ext cx="681719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dirty="0">
                <a:latin typeface="Calibri" panose="020F0502020204030204" pitchFamily="34" charset="0"/>
              </a:rPr>
              <a:t>Case 3: No correlation, not really coincident</a:t>
            </a:r>
          </a:p>
        </p:txBody>
      </p:sp>
    </p:spTree>
    <p:extLst>
      <p:ext uri="{BB962C8B-B14F-4D97-AF65-F5344CB8AC3E}">
        <p14:creationId xmlns:p14="http://schemas.microsoft.com/office/powerpoint/2010/main" val="245003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8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8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8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8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9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9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animBg="1"/>
      <p:bldP spid="62" grpId="0" animBg="1"/>
      <p:bldP spid="63" grpId="0" animBg="1"/>
      <p:bldP spid="64" grpId="0" animBg="1"/>
      <p:bldP spid="65" grpId="0" animBg="1"/>
      <p:bldP spid="66" grpId="0" animBg="1"/>
      <p:bldP spid="67" grpId="0" animBg="1"/>
      <p:bldP spid="68" grpId="0" animBg="1"/>
      <p:bldP spid="69" grpId="0"/>
      <p:bldP spid="70" grpId="0"/>
      <p:bldP spid="71" grpId="0"/>
      <p:bldP spid="72" grpId="0"/>
      <p:bldP spid="73" grpId="0"/>
      <p:bldP spid="74" grpId="0"/>
      <p:bldP spid="75" grpId="0" animBg="1"/>
      <p:bldP spid="76" grpId="0"/>
      <p:bldP spid="77" grpId="0"/>
      <p:bldP spid="78" grpId="0"/>
      <p:bldP spid="79" grpId="0"/>
      <p:bldP spid="80" grpId="0"/>
      <p:bldP spid="81" grpId="0" animBg="1"/>
      <p:bldP spid="82" grpId="0" animBg="1"/>
      <p:bldP spid="83" grpId="0" animBg="1"/>
      <p:bldP spid="84" grpId="0" animBg="1"/>
      <p:bldP spid="85" grpId="0"/>
      <p:bldP spid="86" grpId="0"/>
      <p:bldP spid="87" grpId="0"/>
      <p:bldP spid="88" grpId="0" animBg="1"/>
      <p:bldP spid="89" grpId="0" animBg="1"/>
      <p:bldP spid="90" grpId="0"/>
      <p:bldP spid="91" grpId="0" animBg="1"/>
      <p:bldP spid="92" grpId="0"/>
      <p:bldP spid="94" grpId="0"/>
      <p:bldP spid="9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35DB8-6149-F767-0B36-8DE2AE02A0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BFFF6D-699B-E7B6-34C4-72D0DEE56836}"/>
              </a:ext>
            </a:extLst>
          </p:cNvPr>
          <p:cNvSpPr>
            <a:spLocks noGrp="1"/>
          </p:cNvSpPr>
          <p:nvPr>
            <p:ph type="title"/>
          </p:nvPr>
        </p:nvSpPr>
        <p:spPr>
          <a:xfrm>
            <a:off x="838200" y="365125"/>
            <a:ext cx="10515600" cy="1325563"/>
          </a:xfrm>
        </p:spPr>
        <p:txBody>
          <a:bodyPr/>
          <a:lstStyle/>
          <a:p>
            <a:r>
              <a:rPr lang="en-US" dirty="0"/>
              <a:t>Response Function</a:t>
            </a:r>
          </a:p>
        </p:txBody>
      </p:sp>
      <p:sp>
        <p:nvSpPr>
          <p:cNvPr id="12" name="Slide Number Placeholder 11">
            <a:extLst>
              <a:ext uri="{FF2B5EF4-FFF2-40B4-BE49-F238E27FC236}">
                <a16:creationId xmlns:a16="http://schemas.microsoft.com/office/drawing/2014/main" id="{CB715B21-B030-6531-2F5B-F714993D5719}"/>
              </a:ext>
            </a:extLst>
          </p:cNvPr>
          <p:cNvSpPr>
            <a:spLocks noGrp="1"/>
          </p:cNvSpPr>
          <p:nvPr>
            <p:ph type="sldNum" sz="quarter" idx="12"/>
          </p:nvPr>
        </p:nvSpPr>
        <p:spPr/>
        <p:txBody>
          <a:bodyPr/>
          <a:lstStyle/>
          <a:p>
            <a:fld id="{75FF2DE0-F630-4680-9872-E679E07CC29A}" type="slidenum">
              <a:rPr lang="en-US" smtClean="0"/>
              <a:t>25</a:t>
            </a:fld>
            <a:endParaRPr lang="en-US"/>
          </a:p>
        </p:txBody>
      </p:sp>
      <p:graphicFrame>
        <p:nvGraphicFramePr>
          <p:cNvPr id="4" name="Group 450">
            <a:extLst>
              <a:ext uri="{FF2B5EF4-FFF2-40B4-BE49-F238E27FC236}">
                <a16:creationId xmlns:a16="http://schemas.microsoft.com/office/drawing/2014/main" id="{A6F4F4ED-8192-1372-AD56-F555CF4D0034}"/>
              </a:ext>
            </a:extLst>
          </p:cNvPr>
          <p:cNvGraphicFramePr>
            <a:graphicFrameLocks/>
          </p:cNvGraphicFramePr>
          <p:nvPr>
            <p:extLst>
              <p:ext uri="{D42A27DB-BD31-4B8C-83A1-F6EECF244321}">
                <p14:modId xmlns:p14="http://schemas.microsoft.com/office/powerpoint/2010/main" val="4047833349"/>
              </p:ext>
            </p:extLst>
          </p:nvPr>
        </p:nvGraphicFramePr>
        <p:xfrm>
          <a:off x="2187388" y="1605010"/>
          <a:ext cx="7682904" cy="3895725"/>
        </p:xfrm>
        <a:graphic>
          <a:graphicData uri="http://schemas.openxmlformats.org/drawingml/2006/table">
            <a:tbl>
              <a:tblPr>
                <a:effectLst/>
              </a:tblPr>
              <a:tblGrid>
                <a:gridCol w="893385">
                  <a:extLst>
                    <a:ext uri="{9D8B030D-6E8A-4147-A177-3AD203B41FA5}">
                      <a16:colId xmlns:a16="http://schemas.microsoft.com/office/drawing/2014/main" val="20000"/>
                    </a:ext>
                  </a:extLst>
                </a:gridCol>
                <a:gridCol w="1067704">
                  <a:extLst>
                    <a:ext uri="{9D8B030D-6E8A-4147-A177-3AD203B41FA5}">
                      <a16:colId xmlns:a16="http://schemas.microsoft.com/office/drawing/2014/main" val="20001"/>
                    </a:ext>
                  </a:extLst>
                </a:gridCol>
                <a:gridCol w="1062283">
                  <a:extLst>
                    <a:ext uri="{9D8B030D-6E8A-4147-A177-3AD203B41FA5}">
                      <a16:colId xmlns:a16="http://schemas.microsoft.com/office/drawing/2014/main" val="20002"/>
                    </a:ext>
                  </a:extLst>
                </a:gridCol>
                <a:gridCol w="1072757">
                  <a:extLst>
                    <a:ext uri="{9D8B030D-6E8A-4147-A177-3AD203B41FA5}">
                      <a16:colId xmlns:a16="http://schemas.microsoft.com/office/drawing/2014/main" val="20003"/>
                    </a:ext>
                  </a:extLst>
                </a:gridCol>
                <a:gridCol w="1175938">
                  <a:extLst>
                    <a:ext uri="{9D8B030D-6E8A-4147-A177-3AD203B41FA5}">
                      <a16:colId xmlns:a16="http://schemas.microsoft.com/office/drawing/2014/main" val="20004"/>
                    </a:ext>
                  </a:extLst>
                </a:gridCol>
                <a:gridCol w="1226711">
                  <a:extLst>
                    <a:ext uri="{9D8B030D-6E8A-4147-A177-3AD203B41FA5}">
                      <a16:colId xmlns:a16="http://schemas.microsoft.com/office/drawing/2014/main" val="20005"/>
                    </a:ext>
                  </a:extLst>
                </a:gridCol>
                <a:gridCol w="1184126">
                  <a:extLst>
                    <a:ext uri="{9D8B030D-6E8A-4147-A177-3AD203B41FA5}">
                      <a16:colId xmlns:a16="http://schemas.microsoft.com/office/drawing/2014/main" val="20006"/>
                    </a:ext>
                  </a:extLst>
                </a:gridCol>
              </a:tblGrid>
              <a:tr h="555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a:ln>
                          <a:noFill/>
                        </a:ln>
                        <a:solidFill>
                          <a:schemeClr val="bg1"/>
                        </a:solidFill>
                        <a:effectLst/>
                        <a:latin typeface="Calibri" panose="020F0502020204030204" pitchFamily="34" charset="0"/>
                      </a:endParaRP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cap="none" normalizeH="0" baseline="0" dirty="0">
                          <a:ln>
                            <a:noFill/>
                          </a:ln>
                          <a:solidFill>
                            <a:srgbClr val="DB29DB"/>
                          </a:solidFill>
                          <a:effectLst/>
                          <a:latin typeface="Calibri" panose="020F0502020204030204" pitchFamily="34" charset="0"/>
                        </a:rPr>
                        <a:t>b</a:t>
                      </a:r>
                      <a:r>
                        <a:rPr kumimoji="0" lang="en-US" sz="2400" b="0" i="0" u="none" strike="noStrike" cap="none" normalizeH="0" baseline="-25000" dirty="0">
                          <a:ln>
                            <a:noFill/>
                          </a:ln>
                          <a:solidFill>
                            <a:srgbClr val="DB29DB"/>
                          </a:solidFill>
                          <a:effectLst/>
                          <a:latin typeface="Calibri" panose="020F0502020204030204"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b</a:t>
                      </a:r>
                      <a:r>
                        <a:rPr kumimoji="0" lang="en-US" sz="2400" b="0" i="0" u="none" strike="noStrike" cap="none" normalizeH="0" baseline="-25000" dirty="0">
                          <a:ln>
                            <a:noFill/>
                          </a:ln>
                          <a:solidFill>
                            <a:srgbClr val="DB29DB"/>
                          </a:solidFill>
                          <a:effectLst/>
                          <a:latin typeface="Calibri" panose="020F0502020204030204" pitchFamily="34" charset="0"/>
                        </a:rPr>
                        <a:t>2</a:t>
                      </a:r>
                      <a:endParaRPr kumimoji="0" lang="en-US" sz="2400" b="0" i="0" u="none" strike="noStrike" cap="none" normalizeH="0" baseline="0" dirty="0">
                        <a:ln>
                          <a:noFill/>
                        </a:ln>
                        <a:solidFill>
                          <a:srgbClr val="DB29DB"/>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b</a:t>
                      </a:r>
                      <a:r>
                        <a:rPr kumimoji="0" lang="en-US" sz="2400" b="0" i="0" u="none" strike="noStrike" cap="none" normalizeH="0" baseline="-25000" dirty="0">
                          <a:ln>
                            <a:noFill/>
                          </a:ln>
                          <a:solidFill>
                            <a:srgbClr val="DB29DB"/>
                          </a:solidFill>
                          <a:effectLst/>
                          <a:latin typeface="Calibri" panose="020F0502020204030204" pitchFamily="34" charset="0"/>
                        </a:rPr>
                        <a:t>3</a:t>
                      </a:r>
                      <a:endParaRPr kumimoji="0" lang="en-US" sz="2400" b="0" i="0" u="none" strike="noStrike" cap="none" normalizeH="0" baseline="0" dirty="0">
                        <a:ln>
                          <a:noFill/>
                        </a:ln>
                        <a:solidFill>
                          <a:srgbClr val="DB29DB"/>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b</a:t>
                      </a:r>
                      <a:r>
                        <a:rPr kumimoji="0" lang="en-US" sz="2400" b="0" i="0" u="none" strike="noStrike" cap="none" normalizeH="0" baseline="-25000" dirty="0">
                          <a:ln>
                            <a:noFill/>
                          </a:ln>
                          <a:solidFill>
                            <a:srgbClr val="DB29DB"/>
                          </a:solidFill>
                          <a:effectLst/>
                          <a:latin typeface="Calibri" panose="020F0502020204030204" pitchFamily="34" charset="0"/>
                        </a:rPr>
                        <a:t>4</a:t>
                      </a:r>
                      <a:endParaRPr kumimoji="0" lang="en-US" sz="2400" b="0" i="0" u="none" strike="noStrike" cap="none" normalizeH="0" baseline="0" dirty="0">
                        <a:ln>
                          <a:noFill/>
                        </a:ln>
                        <a:solidFill>
                          <a:srgbClr val="DB29DB"/>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b</a:t>
                      </a:r>
                      <a:r>
                        <a:rPr kumimoji="0" lang="en-US" sz="2400" b="0" i="0" u="none" strike="noStrike" cap="none" normalizeH="0" baseline="-25000" dirty="0">
                          <a:ln>
                            <a:noFill/>
                          </a:ln>
                          <a:solidFill>
                            <a:srgbClr val="DB29DB"/>
                          </a:solidFill>
                          <a:effectLst/>
                          <a:latin typeface="Calibri" panose="020F0502020204030204" pitchFamily="34" charset="0"/>
                        </a:rPr>
                        <a:t>5</a:t>
                      </a:r>
                      <a:endParaRPr kumimoji="0" lang="en-US" sz="2400" b="0" i="0" u="none" strike="noStrike" cap="none" normalizeH="0" baseline="0" dirty="0">
                        <a:ln>
                          <a:noFill/>
                        </a:ln>
                        <a:solidFill>
                          <a:srgbClr val="DB29DB"/>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b</a:t>
                      </a:r>
                      <a:r>
                        <a:rPr kumimoji="0" lang="en-US" sz="2400" b="0" i="0" u="none" strike="noStrike" cap="none" normalizeH="0" baseline="-25000" dirty="0">
                          <a:ln>
                            <a:noFill/>
                          </a:ln>
                          <a:solidFill>
                            <a:srgbClr val="DB29DB"/>
                          </a:solidFill>
                          <a:effectLst/>
                          <a:latin typeface="Calibri" panose="020F0502020204030204" pitchFamily="34" charset="0"/>
                        </a:rPr>
                        <a:t>6</a:t>
                      </a:r>
                      <a:endParaRPr kumimoji="0" lang="en-US" sz="2400" b="0" i="0" u="none" strike="noStrike" cap="none" normalizeH="0" baseline="0" dirty="0">
                        <a:ln>
                          <a:noFill/>
                        </a:ln>
                        <a:solidFill>
                          <a:srgbClr val="DB29DB"/>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58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a</a:t>
                      </a:r>
                      <a:r>
                        <a:rPr kumimoji="0" lang="en-US" sz="2400" b="0" i="0" u="none" strike="noStrike" cap="none" normalizeH="0" baseline="-25000" dirty="0">
                          <a:ln>
                            <a:noFill/>
                          </a:ln>
                          <a:solidFill>
                            <a:srgbClr val="DB29DB"/>
                          </a:solidFill>
                          <a:effectLst/>
                          <a:latin typeface="Calibri" panose="020F0502020204030204" pitchFamily="34" charset="0"/>
                        </a:rPr>
                        <a:t>0.9</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0.9</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0.9</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0.9</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0.9</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0.9</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0.9</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a</a:t>
                      </a:r>
                      <a:r>
                        <a:rPr kumimoji="0" lang="en-US" sz="2400" b="0" i="0" u="none" strike="noStrike" cap="none" normalizeH="0" baseline="-25000" dirty="0">
                          <a:ln>
                            <a:noFill/>
                          </a:ln>
                          <a:solidFill>
                            <a:srgbClr val="DB29DB"/>
                          </a:solidFill>
                          <a:effectLst/>
                          <a:latin typeface="Calibri" panose="020F0502020204030204" pitchFamily="34" charset="0"/>
                        </a:rPr>
                        <a:t>0.5</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1</a:t>
                      </a:r>
                      <a:endParaRPr kumimoji="0" lang="en-US" sz="2200" b="0" i="0" u="none" strike="noStrike" cap="none" normalizeH="0" baseline="0" dirty="0">
                        <a:ln>
                          <a:noFill/>
                        </a:ln>
                        <a:solidFill>
                          <a:srgbClr val="00B0F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a</a:t>
                      </a:r>
                      <a:r>
                        <a:rPr kumimoji="0" lang="en-US" sz="2400" b="0" i="0" u="none" strike="noStrike" cap="none" normalizeH="0" baseline="-25000" dirty="0">
                          <a:ln>
                            <a:noFill/>
                          </a:ln>
                          <a:solidFill>
                            <a:srgbClr val="DB29DB"/>
                          </a:solidFill>
                          <a:effectLst/>
                          <a:latin typeface="Calibri" panose="020F0502020204030204" pitchFamily="34" charset="0"/>
                        </a:rPr>
                        <a:t>0.2</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0.2</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1</a:t>
                      </a:r>
                      <a:endParaRPr kumimoji="0" lang="en-US" sz="2200" b="0" i="0" u="none" strike="noStrike" cap="none" normalizeH="0" baseline="0" dirty="0">
                        <a:ln>
                          <a:noFill/>
                        </a:ln>
                        <a:solidFill>
                          <a:srgbClr val="00B0F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0.2</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0.2</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0.2</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0.2</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0.2</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a</a:t>
                      </a:r>
                      <a:r>
                        <a:rPr kumimoji="0" lang="en-US" sz="2400" b="0" i="0" u="none" strike="noStrike" cap="none" normalizeH="0" baseline="-25000" dirty="0">
                          <a:ln>
                            <a:noFill/>
                          </a:ln>
                          <a:solidFill>
                            <a:srgbClr val="DB29DB"/>
                          </a:solidFill>
                          <a:effectLst/>
                          <a:latin typeface="Calibri" panose="020F0502020204030204" pitchFamily="34" charset="0"/>
                        </a:rPr>
                        <a:t>0.1</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1</a:t>
                      </a:r>
                      <a:endParaRPr kumimoji="0" lang="en-US" sz="2200" b="0" i="0" u="none" strike="noStrike" cap="none" normalizeH="0" baseline="0" dirty="0">
                        <a:ln>
                          <a:noFill/>
                        </a:ln>
                        <a:solidFill>
                          <a:srgbClr val="00B0F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58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a</a:t>
                      </a:r>
                      <a:r>
                        <a:rPr kumimoji="0" lang="en-US" sz="2400" b="0" i="0" u="none" strike="noStrike" cap="none" normalizeH="0" baseline="-25000" dirty="0">
                          <a:ln>
                            <a:noFill/>
                          </a:ln>
                          <a:solidFill>
                            <a:srgbClr val="DB29DB"/>
                          </a:solidFill>
                          <a:effectLst/>
                          <a:latin typeface="Calibri" panose="020F0502020204030204" pitchFamily="34" charset="0"/>
                        </a:rPr>
                        <a:t>0.05</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1</a:t>
                      </a:r>
                      <a:endParaRPr kumimoji="0" lang="en-US" sz="2200" b="0" i="0" u="none" strike="noStrike" cap="none" normalizeH="0" baseline="0" dirty="0">
                        <a:ln>
                          <a:noFill/>
                        </a:ln>
                        <a:solidFill>
                          <a:srgbClr val="00B0F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0.05</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DB29DB"/>
                          </a:solidFill>
                          <a:effectLst/>
                          <a:latin typeface="Calibri" panose="020F0502020204030204" pitchFamily="34" charset="0"/>
                        </a:rPr>
                        <a:t>a</a:t>
                      </a:r>
                      <a:r>
                        <a:rPr kumimoji="0" lang="en-US" sz="2400" b="0" i="0" u="none" strike="noStrike" cap="none" normalizeH="0" baseline="-25000" dirty="0">
                          <a:ln>
                            <a:noFill/>
                          </a:ln>
                          <a:solidFill>
                            <a:srgbClr val="DB29DB"/>
                          </a:solidFill>
                          <a:effectLst/>
                          <a:latin typeface="Calibri" panose="020F0502020204030204" pitchFamily="34" charset="0"/>
                        </a:rPr>
                        <a:t>0.01</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1</a:t>
                      </a:r>
                      <a:endParaRPr kumimoji="0" lang="en-US" sz="2200" b="0" i="0" u="none" strike="noStrike" cap="none" normalizeH="0" baseline="0" dirty="0">
                        <a:ln>
                          <a:noFill/>
                        </a:ln>
                        <a:solidFill>
                          <a:srgbClr val="00B0F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B0F0"/>
                          </a:solidFill>
                          <a:effectLst/>
                          <a:latin typeface="Calibri" panose="020F0502020204030204" pitchFamily="34" charset="0"/>
                        </a:rPr>
                        <a:t>c</a:t>
                      </a:r>
                      <a:r>
                        <a:rPr kumimoji="0" lang="en-US" sz="2200" b="0" i="0" u="none" strike="noStrike" cap="none" normalizeH="0" baseline="-25000" dirty="0">
                          <a:ln>
                            <a:noFill/>
                          </a:ln>
                          <a:solidFill>
                            <a:srgbClr val="00B0F0"/>
                          </a:solidFill>
                          <a:effectLst/>
                          <a:latin typeface="Calibri" panose="020F0502020204030204" pitchFamily="34" charset="0"/>
                        </a:rPr>
                        <a:t>0.01</a:t>
                      </a:r>
                      <a:r>
                        <a:rPr kumimoji="0" lang="en-US" sz="2200" b="0" i="0" u="none" strike="noStrike" cap="none" normalizeH="0" baseline="0" dirty="0">
                          <a:ln>
                            <a:noFill/>
                          </a:ln>
                          <a:solidFill>
                            <a:srgbClr val="00B0F0"/>
                          </a:solidFill>
                          <a:effectLst/>
                          <a:latin typeface="Calibri" panose="020F0502020204030204" pitchFamily="34" charset="0"/>
                        </a:rPr>
                        <a:t>|b</a:t>
                      </a:r>
                      <a:r>
                        <a:rPr kumimoji="0" lang="en-US" sz="2200" b="0" i="0" u="none" strike="noStrike" cap="none" normalizeH="0" baseline="-25000" dirty="0">
                          <a:ln>
                            <a:noFill/>
                          </a:ln>
                          <a:solidFill>
                            <a:srgbClr val="00B0F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6" name="Text Box 451">
            <a:extLst>
              <a:ext uri="{FF2B5EF4-FFF2-40B4-BE49-F238E27FC236}">
                <a16:creationId xmlns:a16="http://schemas.microsoft.com/office/drawing/2014/main" id="{6E455A99-FF5B-A539-C0DC-9EF61022A698}"/>
              </a:ext>
            </a:extLst>
          </p:cNvPr>
          <p:cNvSpPr txBox="1">
            <a:spLocks noChangeArrowheads="1"/>
          </p:cNvSpPr>
          <p:nvPr/>
        </p:nvSpPr>
        <p:spPr bwMode="auto">
          <a:xfrm>
            <a:off x="3430149" y="1163791"/>
            <a:ext cx="5464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dirty="0">
                <a:latin typeface="Calibri" panose="020F0502020204030204" pitchFamily="34" charset="0"/>
              </a:rPr>
              <a:t>B: Mainstem Stage</a:t>
            </a:r>
          </a:p>
        </p:txBody>
      </p:sp>
      <p:sp>
        <p:nvSpPr>
          <p:cNvPr id="7" name="Text Box 452">
            <a:extLst>
              <a:ext uri="{FF2B5EF4-FFF2-40B4-BE49-F238E27FC236}">
                <a16:creationId xmlns:a16="http://schemas.microsoft.com/office/drawing/2014/main" id="{DB38434B-D7EF-7FED-7763-D3DC1D9FB0A2}"/>
              </a:ext>
            </a:extLst>
          </p:cNvPr>
          <p:cNvSpPr txBox="1">
            <a:spLocks noChangeArrowheads="1"/>
          </p:cNvSpPr>
          <p:nvPr/>
        </p:nvSpPr>
        <p:spPr bwMode="auto">
          <a:xfrm>
            <a:off x="403490" y="2727920"/>
            <a:ext cx="164490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dirty="0">
                <a:latin typeface="Calibri" panose="020F0502020204030204" pitchFamily="34" charset="0"/>
              </a:rPr>
              <a:t>A: Tributary     Annual Peak Flow</a:t>
            </a:r>
          </a:p>
        </p:txBody>
      </p:sp>
      <p:sp>
        <p:nvSpPr>
          <p:cNvPr id="8" name="Text Box 454">
            <a:extLst>
              <a:ext uri="{FF2B5EF4-FFF2-40B4-BE49-F238E27FC236}">
                <a16:creationId xmlns:a16="http://schemas.microsoft.com/office/drawing/2014/main" id="{E78ED5B3-0EC7-3F68-2D3E-EB37C37B8FDD}"/>
              </a:ext>
            </a:extLst>
          </p:cNvPr>
          <p:cNvSpPr txBox="1">
            <a:spLocks noChangeArrowheads="1"/>
          </p:cNvSpPr>
          <p:nvPr/>
        </p:nvSpPr>
        <p:spPr bwMode="auto">
          <a:xfrm>
            <a:off x="10132142" y="4679373"/>
            <a:ext cx="189269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latin typeface="+mn-lt"/>
              </a:rPr>
              <a:t>value of C that has exceedance probability of 5% </a:t>
            </a:r>
            <a:r>
              <a:rPr lang="en-US" altLang="en-US" sz="2000" b="1" dirty="0">
                <a:latin typeface="+mn-lt"/>
              </a:rPr>
              <a:t>given</a:t>
            </a:r>
            <a:r>
              <a:rPr lang="en-US" altLang="en-US" sz="2000" dirty="0">
                <a:latin typeface="+mn-lt"/>
              </a:rPr>
              <a:t> B = b</a:t>
            </a:r>
            <a:r>
              <a:rPr lang="en-US" altLang="en-US" sz="2000" baseline="-25000" dirty="0">
                <a:latin typeface="+mn-lt"/>
              </a:rPr>
              <a:t>5</a:t>
            </a:r>
          </a:p>
        </p:txBody>
      </p:sp>
      <p:sp>
        <p:nvSpPr>
          <p:cNvPr id="9" name="Oval 455">
            <a:extLst>
              <a:ext uri="{FF2B5EF4-FFF2-40B4-BE49-F238E27FC236}">
                <a16:creationId xmlns:a16="http://schemas.microsoft.com/office/drawing/2014/main" id="{2151D866-A1DC-E516-023E-246EA1774247}"/>
              </a:ext>
            </a:extLst>
          </p:cNvPr>
          <p:cNvSpPr>
            <a:spLocks noChangeArrowheads="1"/>
          </p:cNvSpPr>
          <p:nvPr/>
        </p:nvSpPr>
        <p:spPr bwMode="auto">
          <a:xfrm>
            <a:off x="7529585" y="4297580"/>
            <a:ext cx="1146175" cy="763587"/>
          </a:xfrm>
          <a:prstGeom prst="ellipse">
            <a:avLst/>
          </a:prstGeom>
          <a:noFill/>
          <a:ln w="38100">
            <a:solidFill>
              <a:schemeClr val="tx1"/>
            </a:solidFill>
            <a:round/>
            <a:headEnd/>
            <a:tailEnd/>
          </a:ln>
          <a:effectLst/>
        </p:spPr>
        <p:txBody>
          <a:bodyPr wrap="none" anchor="ctr"/>
          <a:lstStyle/>
          <a:p>
            <a:pPr>
              <a:defRPr/>
            </a:pPr>
            <a:endParaRPr lang="en-US"/>
          </a:p>
        </p:txBody>
      </p:sp>
      <p:sp>
        <p:nvSpPr>
          <p:cNvPr id="10" name="Text Box 9">
            <a:extLst>
              <a:ext uri="{FF2B5EF4-FFF2-40B4-BE49-F238E27FC236}">
                <a16:creationId xmlns:a16="http://schemas.microsoft.com/office/drawing/2014/main" id="{388A394E-4AF0-2386-4565-A15F1B3BFFB8}"/>
              </a:ext>
            </a:extLst>
          </p:cNvPr>
          <p:cNvSpPr txBox="1">
            <a:spLocks noChangeArrowheads="1"/>
          </p:cNvSpPr>
          <p:nvPr/>
        </p:nvSpPr>
        <p:spPr bwMode="auto">
          <a:xfrm>
            <a:off x="10274296" y="2996280"/>
            <a:ext cx="178759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latin typeface="Calibri" panose="020F0502020204030204" pitchFamily="34" charset="0"/>
                <a:cs typeface="Calibri" panose="020F0502020204030204" pitchFamily="34" charset="0"/>
              </a:rPr>
              <a:t>C: Tributary Stages</a:t>
            </a:r>
            <a:endParaRPr lang="en-US" altLang="en-US" baseline="-25000" dirty="0">
              <a:latin typeface="Calibri" panose="020F0502020204030204" pitchFamily="34" charset="0"/>
              <a:cs typeface="Calibri" panose="020F0502020204030204" pitchFamily="34" charset="0"/>
            </a:endParaRPr>
          </a:p>
        </p:txBody>
      </p:sp>
      <p:cxnSp>
        <p:nvCxnSpPr>
          <p:cNvPr id="11" name="Straight Connector 10">
            <a:extLst>
              <a:ext uri="{FF2B5EF4-FFF2-40B4-BE49-F238E27FC236}">
                <a16:creationId xmlns:a16="http://schemas.microsoft.com/office/drawing/2014/main" id="{C8275BB1-60AC-E20E-4999-FC9A59807276}"/>
              </a:ext>
            </a:extLst>
          </p:cNvPr>
          <p:cNvCxnSpPr/>
          <p:nvPr/>
        </p:nvCxnSpPr>
        <p:spPr>
          <a:xfrm flipH="1" flipV="1">
            <a:off x="9939615" y="2610066"/>
            <a:ext cx="540327" cy="353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BD25482-F3A2-5B25-B11F-D0AEE9B28CAD}"/>
              </a:ext>
            </a:extLst>
          </p:cNvPr>
          <p:cNvCxnSpPr>
            <a:cxnSpLocks/>
          </p:cNvCxnSpPr>
          <p:nvPr/>
        </p:nvCxnSpPr>
        <p:spPr>
          <a:xfrm flipH="1">
            <a:off x="10041211" y="3918108"/>
            <a:ext cx="501076" cy="7612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F88FBC7-8E60-E2B5-0B9A-29A5962091CD}"/>
              </a:ext>
            </a:extLst>
          </p:cNvPr>
          <p:cNvCxnSpPr/>
          <p:nvPr/>
        </p:nvCxnSpPr>
        <p:spPr>
          <a:xfrm flipH="1" flipV="1">
            <a:off x="8675760" y="4785852"/>
            <a:ext cx="1365451" cy="486696"/>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38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B04604-A3ED-4911-C967-4B08268EE8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027555-F2DA-CE87-25C1-BBF24BBE850D}"/>
              </a:ext>
            </a:extLst>
          </p:cNvPr>
          <p:cNvSpPr>
            <a:spLocks noGrp="1"/>
          </p:cNvSpPr>
          <p:nvPr>
            <p:ph type="title"/>
          </p:nvPr>
        </p:nvSpPr>
        <p:spPr>
          <a:xfrm>
            <a:off x="838200" y="365125"/>
            <a:ext cx="10515600" cy="1325563"/>
          </a:xfrm>
        </p:spPr>
        <p:txBody>
          <a:bodyPr/>
          <a:lstStyle/>
          <a:p>
            <a:r>
              <a:rPr lang="en-US" dirty="0"/>
              <a:t>Total Probability</a:t>
            </a:r>
          </a:p>
        </p:txBody>
      </p:sp>
      <p:sp>
        <p:nvSpPr>
          <p:cNvPr id="12" name="Slide Number Placeholder 11">
            <a:extLst>
              <a:ext uri="{FF2B5EF4-FFF2-40B4-BE49-F238E27FC236}">
                <a16:creationId xmlns:a16="http://schemas.microsoft.com/office/drawing/2014/main" id="{46C8FA5C-D4C6-8B30-A385-CD34BB500D67}"/>
              </a:ext>
            </a:extLst>
          </p:cNvPr>
          <p:cNvSpPr>
            <a:spLocks noGrp="1"/>
          </p:cNvSpPr>
          <p:nvPr>
            <p:ph type="sldNum" sz="quarter" idx="12"/>
          </p:nvPr>
        </p:nvSpPr>
        <p:spPr/>
        <p:txBody>
          <a:bodyPr/>
          <a:lstStyle/>
          <a:p>
            <a:fld id="{75FF2DE0-F630-4680-9872-E679E07CC29A}" type="slidenum">
              <a:rPr lang="en-US" smtClean="0"/>
              <a:t>26</a:t>
            </a:fld>
            <a:endParaRPr lang="en-US"/>
          </a:p>
        </p:txBody>
      </p:sp>
      <p:sp>
        <p:nvSpPr>
          <p:cNvPr id="120" name="Text Box 99">
            <a:extLst>
              <a:ext uri="{FF2B5EF4-FFF2-40B4-BE49-F238E27FC236}">
                <a16:creationId xmlns:a16="http://schemas.microsoft.com/office/drawing/2014/main" id="{239A6110-7A74-B919-D9B5-678BB97064CE}"/>
              </a:ext>
            </a:extLst>
          </p:cNvPr>
          <p:cNvSpPr txBox="1">
            <a:spLocks noChangeArrowheads="1"/>
          </p:cNvSpPr>
          <p:nvPr/>
        </p:nvSpPr>
        <p:spPr bwMode="auto">
          <a:xfrm>
            <a:off x="1519237" y="5135053"/>
            <a:ext cx="4036377" cy="1384995"/>
          </a:xfrm>
          <a:prstGeom prst="rect">
            <a:avLst/>
          </a:prstGeom>
          <a:noFill/>
          <a:ln w="9525">
            <a:noFill/>
            <a:miter lim="800000"/>
            <a:headEnd/>
            <a:tailEnd/>
          </a:ln>
          <a:effectLst/>
        </p:spPr>
        <p:txBody>
          <a:bodyPr wrap="square">
            <a:spAutoFit/>
          </a:bodyPr>
          <a:lstStyle/>
          <a:p>
            <a:pPr>
              <a:spcBef>
                <a:spcPct val="50000"/>
              </a:spcBef>
              <a:defRPr/>
            </a:pPr>
            <a:r>
              <a:rPr lang="en-US" sz="2100" dirty="0">
                <a:latin typeface="Calibri" panose="020F0502020204030204" pitchFamily="34" charset="0"/>
              </a:rPr>
              <a:t>For </a:t>
            </a:r>
            <a:r>
              <a:rPr lang="en-US" sz="2100" u="sng" dirty="0">
                <a:latin typeface="Calibri" panose="020F0502020204030204" pitchFamily="34" charset="0"/>
              </a:rPr>
              <a:t>every</a:t>
            </a:r>
            <a:r>
              <a:rPr lang="en-US" sz="2100" dirty="0">
                <a:latin typeface="Calibri" panose="020F0502020204030204" pitchFamily="34" charset="0"/>
              </a:rPr>
              <a:t> level of C, the exceedance probability given all levels of B can be determined with the </a:t>
            </a:r>
            <a:r>
              <a:rPr lang="en-US" sz="2100" b="1" u="sng" dirty="0">
                <a:solidFill>
                  <a:schemeClr val="accent1">
                    <a:lumMod val="60000"/>
                    <a:lumOff val="40000"/>
                  </a:schemeClr>
                </a:solidFill>
                <a:latin typeface="Calibri" panose="020F0502020204030204" pitchFamily="34" charset="0"/>
              </a:rPr>
              <a:t>Law of Total Probability</a:t>
            </a:r>
            <a:endParaRPr lang="en-US" sz="2100" u="sng" dirty="0">
              <a:solidFill>
                <a:schemeClr val="accent1">
                  <a:lumMod val="60000"/>
                  <a:lumOff val="40000"/>
                </a:schemeClr>
              </a:solidFill>
              <a:latin typeface="Calibri" panose="020F0502020204030204" pitchFamily="34" charset="0"/>
            </a:endParaRPr>
          </a:p>
        </p:txBody>
      </p:sp>
      <p:sp>
        <p:nvSpPr>
          <p:cNvPr id="121" name="Freeform 3">
            <a:extLst>
              <a:ext uri="{FF2B5EF4-FFF2-40B4-BE49-F238E27FC236}">
                <a16:creationId xmlns:a16="http://schemas.microsoft.com/office/drawing/2014/main" id="{159C64B9-0E8C-1DCC-A4AF-BC5D08102A0A}"/>
              </a:ext>
            </a:extLst>
          </p:cNvPr>
          <p:cNvSpPr>
            <a:spLocks/>
          </p:cNvSpPr>
          <p:nvPr/>
        </p:nvSpPr>
        <p:spPr bwMode="auto">
          <a:xfrm>
            <a:off x="2262172" y="1992822"/>
            <a:ext cx="2603500" cy="998538"/>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2" name="Freeform 4">
            <a:extLst>
              <a:ext uri="{FF2B5EF4-FFF2-40B4-BE49-F238E27FC236}">
                <a16:creationId xmlns:a16="http://schemas.microsoft.com/office/drawing/2014/main" id="{1E52542F-6826-72F4-A16D-E8EFA6E0C027}"/>
              </a:ext>
            </a:extLst>
          </p:cNvPr>
          <p:cNvSpPr>
            <a:spLocks/>
          </p:cNvSpPr>
          <p:nvPr/>
        </p:nvSpPr>
        <p:spPr bwMode="auto">
          <a:xfrm>
            <a:off x="2258473" y="2108001"/>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 name="Freeform 5">
            <a:extLst>
              <a:ext uri="{FF2B5EF4-FFF2-40B4-BE49-F238E27FC236}">
                <a16:creationId xmlns:a16="http://schemas.microsoft.com/office/drawing/2014/main" id="{C14792A4-CDBC-B0C0-A8F4-88CAA385209B}"/>
              </a:ext>
            </a:extLst>
          </p:cNvPr>
          <p:cNvSpPr>
            <a:spLocks/>
          </p:cNvSpPr>
          <p:nvPr/>
        </p:nvSpPr>
        <p:spPr bwMode="auto">
          <a:xfrm>
            <a:off x="2266950" y="2239054"/>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4" name="Freeform 6">
            <a:extLst>
              <a:ext uri="{FF2B5EF4-FFF2-40B4-BE49-F238E27FC236}">
                <a16:creationId xmlns:a16="http://schemas.microsoft.com/office/drawing/2014/main" id="{A2BAB46E-D0DA-231E-732D-691A3087C8F2}"/>
              </a:ext>
            </a:extLst>
          </p:cNvPr>
          <p:cNvSpPr>
            <a:spLocks/>
          </p:cNvSpPr>
          <p:nvPr/>
        </p:nvSpPr>
        <p:spPr bwMode="auto">
          <a:xfrm>
            <a:off x="2235200" y="2350180"/>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 name="Freeform 7">
            <a:extLst>
              <a:ext uri="{FF2B5EF4-FFF2-40B4-BE49-F238E27FC236}">
                <a16:creationId xmlns:a16="http://schemas.microsoft.com/office/drawing/2014/main" id="{FB49DEAA-060D-3D3D-81E3-4FF758B11EFB}"/>
              </a:ext>
            </a:extLst>
          </p:cNvPr>
          <p:cNvSpPr>
            <a:spLocks/>
          </p:cNvSpPr>
          <p:nvPr/>
        </p:nvSpPr>
        <p:spPr bwMode="auto">
          <a:xfrm>
            <a:off x="2276475" y="2445430"/>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 name="Freeform 8">
            <a:extLst>
              <a:ext uri="{FF2B5EF4-FFF2-40B4-BE49-F238E27FC236}">
                <a16:creationId xmlns:a16="http://schemas.microsoft.com/office/drawing/2014/main" id="{472C739F-F8A4-4059-19DD-0D0AB69E74FD}"/>
              </a:ext>
            </a:extLst>
          </p:cNvPr>
          <p:cNvSpPr>
            <a:spLocks/>
          </p:cNvSpPr>
          <p:nvPr/>
        </p:nvSpPr>
        <p:spPr bwMode="auto">
          <a:xfrm>
            <a:off x="2262188" y="2569255"/>
            <a:ext cx="2603500" cy="11906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7" name="Rectangle 9">
            <a:extLst>
              <a:ext uri="{FF2B5EF4-FFF2-40B4-BE49-F238E27FC236}">
                <a16:creationId xmlns:a16="http://schemas.microsoft.com/office/drawing/2014/main" id="{4FC2745E-1957-65DD-ED3F-88BB3E43CE27}"/>
              </a:ext>
            </a:extLst>
          </p:cNvPr>
          <p:cNvSpPr>
            <a:spLocks noChangeArrowheads="1"/>
          </p:cNvSpPr>
          <p:nvPr/>
        </p:nvSpPr>
        <p:spPr bwMode="auto">
          <a:xfrm>
            <a:off x="1925638" y="1651679"/>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8" name="Text Box 10">
            <a:extLst>
              <a:ext uri="{FF2B5EF4-FFF2-40B4-BE49-F238E27FC236}">
                <a16:creationId xmlns:a16="http://schemas.microsoft.com/office/drawing/2014/main" id="{EA26F559-C550-C7BB-C250-6055188CEC67}"/>
              </a:ext>
            </a:extLst>
          </p:cNvPr>
          <p:cNvSpPr txBox="1">
            <a:spLocks noChangeArrowheads="1"/>
          </p:cNvSpPr>
          <p:nvPr/>
        </p:nvSpPr>
        <p:spPr bwMode="auto">
          <a:xfrm>
            <a:off x="1812926" y="4090079"/>
            <a:ext cx="3546475" cy="274638"/>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0.99 0.90            0.50           0.10   0.05  0.01</a:t>
            </a:r>
          </a:p>
        </p:txBody>
      </p:sp>
      <p:sp>
        <p:nvSpPr>
          <p:cNvPr id="129" name="Line 11">
            <a:extLst>
              <a:ext uri="{FF2B5EF4-FFF2-40B4-BE49-F238E27FC236}">
                <a16:creationId xmlns:a16="http://schemas.microsoft.com/office/drawing/2014/main" id="{4461F21D-809A-2DF3-A533-B1C023AAE23E}"/>
              </a:ext>
            </a:extLst>
          </p:cNvPr>
          <p:cNvSpPr>
            <a:spLocks noChangeShapeType="1"/>
          </p:cNvSpPr>
          <p:nvPr/>
        </p:nvSpPr>
        <p:spPr bwMode="auto">
          <a:xfrm flipV="1">
            <a:off x="4695825" y="1651679"/>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0" name="Line 13">
            <a:extLst>
              <a:ext uri="{FF2B5EF4-FFF2-40B4-BE49-F238E27FC236}">
                <a16:creationId xmlns:a16="http://schemas.microsoft.com/office/drawing/2014/main" id="{2D4D0167-5A7F-6432-2DF8-F27A38C92A02}"/>
              </a:ext>
            </a:extLst>
          </p:cNvPr>
          <p:cNvSpPr>
            <a:spLocks noChangeShapeType="1"/>
          </p:cNvSpPr>
          <p:nvPr/>
        </p:nvSpPr>
        <p:spPr bwMode="auto">
          <a:xfrm flipV="1">
            <a:off x="4405313" y="1637393"/>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1" name="Line 14">
            <a:extLst>
              <a:ext uri="{FF2B5EF4-FFF2-40B4-BE49-F238E27FC236}">
                <a16:creationId xmlns:a16="http://schemas.microsoft.com/office/drawing/2014/main" id="{25DEC63F-CB57-D676-381E-A8D18858E0FA}"/>
              </a:ext>
            </a:extLst>
          </p:cNvPr>
          <p:cNvSpPr>
            <a:spLocks noChangeShapeType="1"/>
          </p:cNvSpPr>
          <p:nvPr/>
        </p:nvSpPr>
        <p:spPr bwMode="auto">
          <a:xfrm flipV="1">
            <a:off x="4016375" y="1637393"/>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2" name="Line 15">
            <a:extLst>
              <a:ext uri="{FF2B5EF4-FFF2-40B4-BE49-F238E27FC236}">
                <a16:creationId xmlns:a16="http://schemas.microsoft.com/office/drawing/2014/main" id="{A2B8EE40-8D67-D1DC-C1B0-12F7BF4CADA7}"/>
              </a:ext>
            </a:extLst>
          </p:cNvPr>
          <p:cNvSpPr>
            <a:spLocks noChangeShapeType="1"/>
          </p:cNvSpPr>
          <p:nvPr/>
        </p:nvSpPr>
        <p:spPr bwMode="auto">
          <a:xfrm flipV="1">
            <a:off x="3208338" y="1637393"/>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 name="Line 16">
            <a:extLst>
              <a:ext uri="{FF2B5EF4-FFF2-40B4-BE49-F238E27FC236}">
                <a16:creationId xmlns:a16="http://schemas.microsoft.com/office/drawing/2014/main" id="{949FA056-A605-E0F2-9871-A9784E936457}"/>
              </a:ext>
            </a:extLst>
          </p:cNvPr>
          <p:cNvSpPr>
            <a:spLocks noChangeShapeType="1"/>
          </p:cNvSpPr>
          <p:nvPr/>
        </p:nvSpPr>
        <p:spPr bwMode="auto">
          <a:xfrm flipV="1">
            <a:off x="2374900" y="164691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4" name="Line 17">
            <a:extLst>
              <a:ext uri="{FF2B5EF4-FFF2-40B4-BE49-F238E27FC236}">
                <a16:creationId xmlns:a16="http://schemas.microsoft.com/office/drawing/2014/main" id="{CB15B625-FD70-7A93-EE6F-34168B40BA43}"/>
              </a:ext>
            </a:extLst>
          </p:cNvPr>
          <p:cNvSpPr>
            <a:spLocks noChangeShapeType="1"/>
          </p:cNvSpPr>
          <p:nvPr/>
        </p:nvSpPr>
        <p:spPr bwMode="auto">
          <a:xfrm flipV="1">
            <a:off x="3803650" y="1632629"/>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5" name="Group 64">
            <a:extLst>
              <a:ext uri="{FF2B5EF4-FFF2-40B4-BE49-F238E27FC236}">
                <a16:creationId xmlns:a16="http://schemas.microsoft.com/office/drawing/2014/main" id="{363A0DC6-5A92-6E45-40A3-25B56F575BEB}"/>
              </a:ext>
            </a:extLst>
          </p:cNvPr>
          <p:cNvGrpSpPr>
            <a:grpSpLocks/>
          </p:cNvGrpSpPr>
          <p:nvPr/>
        </p:nvGrpSpPr>
        <p:grpSpPr bwMode="auto">
          <a:xfrm>
            <a:off x="2314121" y="2883993"/>
            <a:ext cx="1511754" cy="103188"/>
            <a:chOff x="980621" y="1577975"/>
            <a:chExt cx="1511754" cy="103188"/>
          </a:xfrm>
          <a:solidFill>
            <a:schemeClr val="accent1">
              <a:lumMod val="60000"/>
              <a:lumOff val="40000"/>
            </a:schemeClr>
          </a:solidFill>
        </p:grpSpPr>
        <p:sp>
          <p:nvSpPr>
            <p:cNvPr id="136" name="Oval 20">
              <a:extLst>
                <a:ext uri="{FF2B5EF4-FFF2-40B4-BE49-F238E27FC236}">
                  <a16:creationId xmlns:a16="http://schemas.microsoft.com/office/drawing/2014/main" id="{BF573D21-6147-605E-1EFE-DD690230BADD}"/>
                </a:ext>
              </a:extLst>
            </p:cNvPr>
            <p:cNvSpPr>
              <a:spLocks noChangeArrowheads="1"/>
            </p:cNvSpPr>
            <p:nvPr/>
          </p:nvSpPr>
          <p:spPr bwMode="auto">
            <a:xfrm>
              <a:off x="980621" y="1592263"/>
              <a:ext cx="88900" cy="88900"/>
            </a:xfrm>
            <a:prstGeom prst="ellipse">
              <a:avLst/>
            </a:prstGeom>
            <a:grp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37" name="Oval 21">
              <a:extLst>
                <a:ext uri="{FF2B5EF4-FFF2-40B4-BE49-F238E27FC236}">
                  <a16:creationId xmlns:a16="http://schemas.microsoft.com/office/drawing/2014/main" id="{45759F94-FEC7-6031-B286-4ADD5EE6E2F3}"/>
                </a:ext>
              </a:extLst>
            </p:cNvPr>
            <p:cNvSpPr>
              <a:spLocks noChangeArrowheads="1"/>
            </p:cNvSpPr>
            <p:nvPr/>
          </p:nvSpPr>
          <p:spPr bwMode="auto">
            <a:xfrm>
              <a:off x="1238250" y="1585913"/>
              <a:ext cx="88900" cy="88900"/>
            </a:xfrm>
            <a:prstGeom prst="ellipse">
              <a:avLst/>
            </a:prstGeom>
            <a:grp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38" name="Oval 22">
              <a:extLst>
                <a:ext uri="{FF2B5EF4-FFF2-40B4-BE49-F238E27FC236}">
                  <a16:creationId xmlns:a16="http://schemas.microsoft.com/office/drawing/2014/main" id="{8994FFDE-C4AC-343B-669B-90003C19B6E2}"/>
                </a:ext>
              </a:extLst>
            </p:cNvPr>
            <p:cNvSpPr>
              <a:spLocks noChangeArrowheads="1"/>
            </p:cNvSpPr>
            <p:nvPr/>
          </p:nvSpPr>
          <p:spPr bwMode="auto">
            <a:xfrm>
              <a:off x="1493838" y="1587500"/>
              <a:ext cx="88900" cy="88900"/>
            </a:xfrm>
            <a:prstGeom prst="ellipse">
              <a:avLst/>
            </a:prstGeom>
            <a:grp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39" name="Oval 23">
              <a:extLst>
                <a:ext uri="{FF2B5EF4-FFF2-40B4-BE49-F238E27FC236}">
                  <a16:creationId xmlns:a16="http://schemas.microsoft.com/office/drawing/2014/main" id="{DBD79E28-84A4-86C7-21D4-2B66F4209762}"/>
                </a:ext>
              </a:extLst>
            </p:cNvPr>
            <p:cNvSpPr>
              <a:spLocks noChangeArrowheads="1"/>
            </p:cNvSpPr>
            <p:nvPr/>
          </p:nvSpPr>
          <p:spPr bwMode="auto">
            <a:xfrm>
              <a:off x="1741488" y="1585913"/>
              <a:ext cx="88900" cy="88900"/>
            </a:xfrm>
            <a:prstGeom prst="ellipse">
              <a:avLst/>
            </a:prstGeom>
            <a:grp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40" name="Oval 24">
              <a:extLst>
                <a:ext uri="{FF2B5EF4-FFF2-40B4-BE49-F238E27FC236}">
                  <a16:creationId xmlns:a16="http://schemas.microsoft.com/office/drawing/2014/main" id="{C5944AA2-E244-0B18-EC8E-AC4BB50557D6}"/>
                </a:ext>
              </a:extLst>
            </p:cNvPr>
            <p:cNvSpPr>
              <a:spLocks noChangeArrowheads="1"/>
            </p:cNvSpPr>
            <p:nvPr/>
          </p:nvSpPr>
          <p:spPr bwMode="auto">
            <a:xfrm>
              <a:off x="2046288" y="1577975"/>
              <a:ext cx="88900" cy="88900"/>
            </a:xfrm>
            <a:prstGeom prst="ellipse">
              <a:avLst/>
            </a:prstGeom>
            <a:grp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41" name="Oval 25">
              <a:extLst>
                <a:ext uri="{FF2B5EF4-FFF2-40B4-BE49-F238E27FC236}">
                  <a16:creationId xmlns:a16="http://schemas.microsoft.com/office/drawing/2014/main" id="{62D69C61-DBD1-7B13-BB21-7B935916926D}"/>
                </a:ext>
              </a:extLst>
            </p:cNvPr>
            <p:cNvSpPr>
              <a:spLocks noChangeArrowheads="1"/>
            </p:cNvSpPr>
            <p:nvPr/>
          </p:nvSpPr>
          <p:spPr bwMode="auto">
            <a:xfrm>
              <a:off x="2403475" y="1590675"/>
              <a:ext cx="88900" cy="88900"/>
            </a:xfrm>
            <a:prstGeom prst="ellipse">
              <a:avLst/>
            </a:prstGeom>
            <a:grp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142" name="Line 26">
            <a:extLst>
              <a:ext uri="{FF2B5EF4-FFF2-40B4-BE49-F238E27FC236}">
                <a16:creationId xmlns:a16="http://schemas.microsoft.com/office/drawing/2014/main" id="{252CD863-F12C-F80F-D617-239C21E38312}"/>
              </a:ext>
            </a:extLst>
          </p:cNvPr>
          <p:cNvSpPr>
            <a:spLocks noChangeShapeType="1"/>
          </p:cNvSpPr>
          <p:nvPr/>
        </p:nvSpPr>
        <p:spPr bwMode="auto">
          <a:xfrm>
            <a:off x="1933575" y="2939142"/>
            <a:ext cx="3200400" cy="0"/>
          </a:xfrm>
          <a:prstGeom prst="line">
            <a:avLst/>
          </a:prstGeom>
          <a:noFill/>
          <a:ln w="19050">
            <a:solidFill>
              <a:schemeClr val="accent1">
                <a:lumMod val="60000"/>
                <a:lumOff val="40000"/>
              </a:schemeClr>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43" name="Rectangle 51">
            <a:extLst>
              <a:ext uri="{FF2B5EF4-FFF2-40B4-BE49-F238E27FC236}">
                <a16:creationId xmlns:a16="http://schemas.microsoft.com/office/drawing/2014/main" id="{272F1E66-53CA-A2C0-3F21-94B8D3A2C32A}"/>
              </a:ext>
            </a:extLst>
          </p:cNvPr>
          <p:cNvSpPr>
            <a:spLocks noChangeArrowheads="1"/>
          </p:cNvSpPr>
          <p:nvPr/>
        </p:nvSpPr>
        <p:spPr bwMode="auto">
          <a:xfrm>
            <a:off x="7004050" y="1658045"/>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44" name="Line 52">
            <a:extLst>
              <a:ext uri="{FF2B5EF4-FFF2-40B4-BE49-F238E27FC236}">
                <a16:creationId xmlns:a16="http://schemas.microsoft.com/office/drawing/2014/main" id="{891670CF-CAC5-ABBE-0CC4-265551A76C6A}"/>
              </a:ext>
            </a:extLst>
          </p:cNvPr>
          <p:cNvSpPr>
            <a:spLocks noChangeShapeType="1"/>
          </p:cNvSpPr>
          <p:nvPr/>
        </p:nvSpPr>
        <p:spPr bwMode="auto">
          <a:xfrm flipV="1">
            <a:off x="9774238" y="165804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5" name="Line 54">
            <a:extLst>
              <a:ext uri="{FF2B5EF4-FFF2-40B4-BE49-F238E27FC236}">
                <a16:creationId xmlns:a16="http://schemas.microsoft.com/office/drawing/2014/main" id="{365821E2-88C4-829C-B7FC-DE0BEA802ED0}"/>
              </a:ext>
            </a:extLst>
          </p:cNvPr>
          <p:cNvSpPr>
            <a:spLocks noChangeShapeType="1"/>
          </p:cNvSpPr>
          <p:nvPr/>
        </p:nvSpPr>
        <p:spPr bwMode="auto">
          <a:xfrm flipV="1">
            <a:off x="9483725" y="164375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6" name="Line 55">
            <a:extLst>
              <a:ext uri="{FF2B5EF4-FFF2-40B4-BE49-F238E27FC236}">
                <a16:creationId xmlns:a16="http://schemas.microsoft.com/office/drawing/2014/main" id="{7E0B12B4-8964-6ADB-C60D-66A3047556FA}"/>
              </a:ext>
            </a:extLst>
          </p:cNvPr>
          <p:cNvSpPr>
            <a:spLocks noChangeShapeType="1"/>
          </p:cNvSpPr>
          <p:nvPr/>
        </p:nvSpPr>
        <p:spPr bwMode="auto">
          <a:xfrm flipV="1">
            <a:off x="9094788" y="164375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7" name="Line 57">
            <a:extLst>
              <a:ext uri="{FF2B5EF4-FFF2-40B4-BE49-F238E27FC236}">
                <a16:creationId xmlns:a16="http://schemas.microsoft.com/office/drawing/2014/main" id="{BEDB5340-3A5C-E042-E0E6-901C53092D2B}"/>
              </a:ext>
            </a:extLst>
          </p:cNvPr>
          <p:cNvSpPr>
            <a:spLocks noChangeShapeType="1"/>
          </p:cNvSpPr>
          <p:nvPr/>
        </p:nvSpPr>
        <p:spPr bwMode="auto">
          <a:xfrm flipV="1">
            <a:off x="7453313" y="165328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8" name="Line 58">
            <a:extLst>
              <a:ext uri="{FF2B5EF4-FFF2-40B4-BE49-F238E27FC236}">
                <a16:creationId xmlns:a16="http://schemas.microsoft.com/office/drawing/2014/main" id="{E088810F-DE94-000C-B4EB-7E9950DA2D9C}"/>
              </a:ext>
            </a:extLst>
          </p:cNvPr>
          <p:cNvSpPr>
            <a:spLocks noChangeShapeType="1"/>
          </p:cNvSpPr>
          <p:nvPr/>
        </p:nvSpPr>
        <p:spPr bwMode="auto">
          <a:xfrm flipV="1">
            <a:off x="8882063" y="163899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9" name="Text Box 59">
            <a:extLst>
              <a:ext uri="{FF2B5EF4-FFF2-40B4-BE49-F238E27FC236}">
                <a16:creationId xmlns:a16="http://schemas.microsoft.com/office/drawing/2014/main" id="{4CDEB106-3073-3A57-592A-0488730DF32C}"/>
              </a:ext>
            </a:extLst>
          </p:cNvPr>
          <p:cNvSpPr txBox="1">
            <a:spLocks noChangeArrowheads="1"/>
          </p:cNvSpPr>
          <p:nvPr/>
        </p:nvSpPr>
        <p:spPr bwMode="auto">
          <a:xfrm>
            <a:off x="6877051" y="4093270"/>
            <a:ext cx="3546475" cy="274638"/>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0.99 0.90            0.50           0.10   0.05  0.01</a:t>
            </a:r>
          </a:p>
        </p:txBody>
      </p:sp>
      <p:sp>
        <p:nvSpPr>
          <p:cNvPr id="150" name="Line 61">
            <a:extLst>
              <a:ext uri="{FF2B5EF4-FFF2-40B4-BE49-F238E27FC236}">
                <a16:creationId xmlns:a16="http://schemas.microsoft.com/office/drawing/2014/main" id="{C4CE3C19-170D-7296-7C19-30E0D318E755}"/>
              </a:ext>
            </a:extLst>
          </p:cNvPr>
          <p:cNvSpPr>
            <a:spLocks noChangeShapeType="1"/>
          </p:cNvSpPr>
          <p:nvPr/>
        </p:nvSpPr>
        <p:spPr bwMode="auto">
          <a:xfrm>
            <a:off x="5555615" y="3397929"/>
            <a:ext cx="474455" cy="5246"/>
          </a:xfrm>
          <a:prstGeom prst="line">
            <a:avLst/>
          </a:prstGeom>
          <a:noFill/>
          <a:ln w="28575">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151" name="Line 68">
            <a:extLst>
              <a:ext uri="{FF2B5EF4-FFF2-40B4-BE49-F238E27FC236}">
                <a16:creationId xmlns:a16="http://schemas.microsoft.com/office/drawing/2014/main" id="{88978816-CFA9-E432-0C6A-5D005A45024C}"/>
              </a:ext>
            </a:extLst>
          </p:cNvPr>
          <p:cNvSpPr>
            <a:spLocks noChangeShapeType="1"/>
          </p:cNvSpPr>
          <p:nvPr/>
        </p:nvSpPr>
        <p:spPr bwMode="auto">
          <a:xfrm>
            <a:off x="6988175" y="2875658"/>
            <a:ext cx="1208088" cy="0"/>
          </a:xfrm>
          <a:prstGeom prst="line">
            <a:avLst/>
          </a:prstGeom>
          <a:noFill/>
          <a:ln w="12700">
            <a:solidFill>
              <a:schemeClr val="accent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2" name="Text Box 81">
            <a:extLst>
              <a:ext uri="{FF2B5EF4-FFF2-40B4-BE49-F238E27FC236}">
                <a16:creationId xmlns:a16="http://schemas.microsoft.com/office/drawing/2014/main" id="{E7622D92-8AC0-3A46-B32E-8659BEB44DBA}"/>
              </a:ext>
            </a:extLst>
          </p:cNvPr>
          <p:cNvSpPr txBox="1">
            <a:spLocks noChangeArrowheads="1"/>
          </p:cNvSpPr>
          <p:nvPr/>
        </p:nvSpPr>
        <p:spPr bwMode="auto">
          <a:xfrm>
            <a:off x="1935164" y="2621642"/>
            <a:ext cx="4333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c</a:t>
            </a:r>
            <a:r>
              <a:rPr lang="en-US" altLang="en-US" sz="1400" baseline="-25000" dirty="0">
                <a:latin typeface="Calibri" panose="020F0502020204030204" pitchFamily="34" charset="0"/>
              </a:rPr>
              <a:t>1</a:t>
            </a:r>
          </a:p>
        </p:txBody>
      </p:sp>
      <p:sp>
        <p:nvSpPr>
          <p:cNvPr id="153" name="Text Box 82">
            <a:extLst>
              <a:ext uri="{FF2B5EF4-FFF2-40B4-BE49-F238E27FC236}">
                <a16:creationId xmlns:a16="http://schemas.microsoft.com/office/drawing/2014/main" id="{19056FA7-A828-87C3-4CAB-3CB7067EF2D2}"/>
              </a:ext>
            </a:extLst>
          </p:cNvPr>
          <p:cNvSpPr txBox="1">
            <a:spLocks noChangeArrowheads="1"/>
          </p:cNvSpPr>
          <p:nvPr/>
        </p:nvSpPr>
        <p:spPr bwMode="auto">
          <a:xfrm>
            <a:off x="7015164" y="2562920"/>
            <a:ext cx="433387" cy="304800"/>
          </a:xfrm>
          <a:prstGeom prst="rect">
            <a:avLst/>
          </a:prstGeom>
          <a:noFill/>
          <a:ln w="9525">
            <a:noFill/>
            <a:miter lim="800000"/>
            <a:headEnd/>
            <a:tailEnd/>
          </a:ln>
          <a:effectLst/>
        </p:spPr>
        <p:txBody>
          <a:bodyPr>
            <a:spAutoFit/>
          </a:bodyPr>
          <a:lstStyle/>
          <a:p>
            <a:pPr>
              <a:spcBef>
                <a:spcPct val="50000"/>
              </a:spcBef>
              <a:defRPr/>
            </a:pPr>
            <a:r>
              <a:rPr lang="en-US" sz="1400" b="1" dirty="0">
                <a:solidFill>
                  <a:schemeClr val="accent1">
                    <a:lumMod val="60000"/>
                    <a:lumOff val="40000"/>
                  </a:schemeClr>
                </a:solidFill>
                <a:latin typeface="Calibri" panose="020F0502020204030204" pitchFamily="34" charset="0"/>
              </a:rPr>
              <a:t>c</a:t>
            </a:r>
            <a:r>
              <a:rPr lang="en-US" sz="1400" b="1" baseline="-25000" dirty="0">
                <a:solidFill>
                  <a:schemeClr val="accent1">
                    <a:lumMod val="60000"/>
                    <a:lumOff val="40000"/>
                  </a:schemeClr>
                </a:solidFill>
                <a:latin typeface="Calibri" panose="020F0502020204030204" pitchFamily="34" charset="0"/>
              </a:rPr>
              <a:t>1</a:t>
            </a:r>
          </a:p>
        </p:txBody>
      </p:sp>
      <p:sp>
        <p:nvSpPr>
          <p:cNvPr id="154" name="Text Box 83">
            <a:extLst>
              <a:ext uri="{FF2B5EF4-FFF2-40B4-BE49-F238E27FC236}">
                <a16:creationId xmlns:a16="http://schemas.microsoft.com/office/drawing/2014/main" id="{7F242D2E-85FA-1A2F-EF6C-980C46D45198}"/>
              </a:ext>
            </a:extLst>
          </p:cNvPr>
          <p:cNvSpPr txBox="1">
            <a:spLocks noChangeArrowheads="1"/>
          </p:cNvSpPr>
          <p:nvPr/>
        </p:nvSpPr>
        <p:spPr bwMode="auto">
          <a:xfrm>
            <a:off x="4631972" y="1721087"/>
            <a:ext cx="8334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1</a:t>
            </a:r>
          </a:p>
        </p:txBody>
      </p:sp>
      <p:sp>
        <p:nvSpPr>
          <p:cNvPr id="155" name="Text Box 84">
            <a:extLst>
              <a:ext uri="{FF2B5EF4-FFF2-40B4-BE49-F238E27FC236}">
                <a16:creationId xmlns:a16="http://schemas.microsoft.com/office/drawing/2014/main" id="{CA7D401A-355C-63D1-4ACE-163CEFE0F4D6}"/>
              </a:ext>
            </a:extLst>
          </p:cNvPr>
          <p:cNvSpPr txBox="1">
            <a:spLocks noChangeArrowheads="1"/>
          </p:cNvSpPr>
          <p:nvPr/>
        </p:nvSpPr>
        <p:spPr bwMode="auto">
          <a:xfrm>
            <a:off x="4802542" y="2080119"/>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3</a:t>
            </a:r>
          </a:p>
        </p:txBody>
      </p:sp>
      <p:sp>
        <p:nvSpPr>
          <p:cNvPr id="156" name="Text Box 85">
            <a:extLst>
              <a:ext uri="{FF2B5EF4-FFF2-40B4-BE49-F238E27FC236}">
                <a16:creationId xmlns:a16="http://schemas.microsoft.com/office/drawing/2014/main" id="{36E18A73-4D95-2E9C-5C36-A1E0B2FFEA0B}"/>
              </a:ext>
            </a:extLst>
          </p:cNvPr>
          <p:cNvSpPr txBox="1">
            <a:spLocks noChangeArrowheads="1"/>
          </p:cNvSpPr>
          <p:nvPr/>
        </p:nvSpPr>
        <p:spPr bwMode="auto">
          <a:xfrm>
            <a:off x="4896386" y="2199891"/>
            <a:ext cx="833438"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4</a:t>
            </a:r>
          </a:p>
        </p:txBody>
      </p:sp>
      <p:sp>
        <p:nvSpPr>
          <p:cNvPr id="157" name="Text Box 86">
            <a:extLst>
              <a:ext uri="{FF2B5EF4-FFF2-40B4-BE49-F238E27FC236}">
                <a16:creationId xmlns:a16="http://schemas.microsoft.com/office/drawing/2014/main" id="{21905DB0-3857-4B59-FD1F-E0A33B1B8A35}"/>
              </a:ext>
            </a:extLst>
          </p:cNvPr>
          <p:cNvSpPr txBox="1">
            <a:spLocks noChangeArrowheads="1"/>
          </p:cNvSpPr>
          <p:nvPr/>
        </p:nvSpPr>
        <p:spPr bwMode="auto">
          <a:xfrm>
            <a:off x="4795298" y="2347042"/>
            <a:ext cx="8334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5</a:t>
            </a:r>
          </a:p>
        </p:txBody>
      </p:sp>
      <p:sp>
        <p:nvSpPr>
          <p:cNvPr id="158" name="Text Box 87">
            <a:extLst>
              <a:ext uri="{FF2B5EF4-FFF2-40B4-BE49-F238E27FC236}">
                <a16:creationId xmlns:a16="http://schemas.microsoft.com/office/drawing/2014/main" id="{D61391CA-CD05-9332-8ACC-B9F58AFBCE3D}"/>
              </a:ext>
            </a:extLst>
          </p:cNvPr>
          <p:cNvSpPr txBox="1">
            <a:spLocks noChangeArrowheads="1"/>
          </p:cNvSpPr>
          <p:nvPr/>
        </p:nvSpPr>
        <p:spPr bwMode="auto">
          <a:xfrm>
            <a:off x="4841351" y="1902674"/>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2</a:t>
            </a:r>
          </a:p>
        </p:txBody>
      </p:sp>
      <p:sp>
        <p:nvSpPr>
          <p:cNvPr id="159" name="Text Box 88">
            <a:extLst>
              <a:ext uri="{FF2B5EF4-FFF2-40B4-BE49-F238E27FC236}">
                <a16:creationId xmlns:a16="http://schemas.microsoft.com/office/drawing/2014/main" id="{EF8803D3-4231-0541-0AE6-D45455B96D0D}"/>
              </a:ext>
            </a:extLst>
          </p:cNvPr>
          <p:cNvSpPr txBox="1">
            <a:spLocks noChangeArrowheads="1"/>
          </p:cNvSpPr>
          <p:nvPr/>
        </p:nvSpPr>
        <p:spPr bwMode="auto">
          <a:xfrm>
            <a:off x="4684181" y="2555004"/>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6</a:t>
            </a:r>
          </a:p>
        </p:txBody>
      </p:sp>
      <p:grpSp>
        <p:nvGrpSpPr>
          <p:cNvPr id="160" name="Group 63">
            <a:extLst>
              <a:ext uri="{FF2B5EF4-FFF2-40B4-BE49-F238E27FC236}">
                <a16:creationId xmlns:a16="http://schemas.microsoft.com/office/drawing/2014/main" id="{1007ACA4-F42D-2EC1-5202-AB53501D16E6}"/>
              </a:ext>
            </a:extLst>
          </p:cNvPr>
          <p:cNvGrpSpPr>
            <a:grpSpLocks/>
          </p:cNvGrpSpPr>
          <p:nvPr/>
        </p:nvGrpSpPr>
        <p:grpSpPr bwMode="auto">
          <a:xfrm>
            <a:off x="1857375" y="2905804"/>
            <a:ext cx="2628900" cy="1697038"/>
            <a:chOff x="523875" y="1609725"/>
            <a:chExt cx="2628900" cy="1697038"/>
          </a:xfrm>
        </p:grpSpPr>
        <p:sp>
          <p:nvSpPr>
            <p:cNvPr id="161" name="Text Box 63">
              <a:extLst>
                <a:ext uri="{FF2B5EF4-FFF2-40B4-BE49-F238E27FC236}">
                  <a16:creationId xmlns:a16="http://schemas.microsoft.com/office/drawing/2014/main" id="{9D099E4E-DC4D-811C-A93A-3664FCAC7CB8}"/>
                </a:ext>
              </a:extLst>
            </p:cNvPr>
            <p:cNvSpPr txBox="1">
              <a:spLocks noChangeArrowheads="1"/>
            </p:cNvSpPr>
            <p:nvPr/>
          </p:nvSpPr>
          <p:spPr bwMode="auto">
            <a:xfrm>
              <a:off x="1784350" y="2978150"/>
              <a:ext cx="1368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chemeClr val="accent1">
                      <a:lumMod val="60000"/>
                      <a:lumOff val="40000"/>
                    </a:schemeClr>
                  </a:solidFill>
                  <a:latin typeface="Calibri" panose="020F0502020204030204" pitchFamily="34" charset="0"/>
                </a:rPr>
                <a:t>P(c</a:t>
              </a:r>
              <a:r>
                <a:rPr lang="en-US" altLang="en-US" sz="1400" baseline="-25000" dirty="0">
                  <a:solidFill>
                    <a:schemeClr val="accent1">
                      <a:lumMod val="60000"/>
                      <a:lumOff val="40000"/>
                    </a:schemeClr>
                  </a:solidFill>
                  <a:latin typeface="Calibri" panose="020F0502020204030204" pitchFamily="34" charset="0"/>
                </a:rPr>
                <a:t>1</a:t>
              </a:r>
              <a:r>
                <a:rPr lang="en-US" altLang="en-US" sz="1400" dirty="0">
                  <a:solidFill>
                    <a:schemeClr val="accent1">
                      <a:lumMod val="60000"/>
                      <a:lumOff val="40000"/>
                    </a:schemeClr>
                  </a:solidFill>
                  <a:latin typeface="Calibri" panose="020F0502020204030204" pitchFamily="34" charset="0"/>
                </a:rPr>
                <a:t>|b</a:t>
              </a:r>
              <a:r>
                <a:rPr lang="en-US" altLang="en-US" sz="1400" baseline="-25000" dirty="0">
                  <a:solidFill>
                    <a:schemeClr val="accent1">
                      <a:lumMod val="60000"/>
                      <a:lumOff val="40000"/>
                    </a:schemeClr>
                  </a:solidFill>
                  <a:latin typeface="Calibri" panose="020F0502020204030204" pitchFamily="34" charset="0"/>
                </a:rPr>
                <a:t>5</a:t>
              </a:r>
              <a:r>
                <a:rPr lang="en-US" altLang="en-US" sz="1400" dirty="0">
                  <a:solidFill>
                    <a:schemeClr val="accent1">
                      <a:lumMod val="60000"/>
                      <a:lumOff val="40000"/>
                    </a:schemeClr>
                  </a:solidFill>
                  <a:latin typeface="Calibri" panose="020F0502020204030204" pitchFamily="34" charset="0"/>
                </a:rPr>
                <a:t>)=0.35</a:t>
              </a:r>
            </a:p>
          </p:txBody>
        </p:sp>
        <p:sp>
          <p:nvSpPr>
            <p:cNvPr id="162" name="Line 65">
              <a:extLst>
                <a:ext uri="{FF2B5EF4-FFF2-40B4-BE49-F238E27FC236}">
                  <a16:creationId xmlns:a16="http://schemas.microsoft.com/office/drawing/2014/main" id="{2650002F-1ED3-15B2-721D-1AF785B9F01F}"/>
                </a:ext>
              </a:extLst>
            </p:cNvPr>
            <p:cNvSpPr>
              <a:spLocks noChangeShapeType="1"/>
            </p:cNvSpPr>
            <p:nvPr/>
          </p:nvSpPr>
          <p:spPr bwMode="auto">
            <a:xfrm>
              <a:off x="1781175" y="1609725"/>
              <a:ext cx="0" cy="1143000"/>
            </a:xfrm>
            <a:prstGeom prst="line">
              <a:avLst/>
            </a:prstGeom>
            <a:noFill/>
            <a:ln w="9525">
              <a:solidFill>
                <a:schemeClr val="accent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 name="Line 66">
              <a:extLst>
                <a:ext uri="{FF2B5EF4-FFF2-40B4-BE49-F238E27FC236}">
                  <a16:creationId xmlns:a16="http://schemas.microsoft.com/office/drawing/2014/main" id="{75C1AE09-1307-74AC-BB3D-29D8D6D84F0D}"/>
                </a:ext>
              </a:extLst>
            </p:cNvPr>
            <p:cNvSpPr>
              <a:spLocks noChangeShapeType="1"/>
            </p:cNvSpPr>
            <p:nvPr/>
          </p:nvSpPr>
          <p:spPr bwMode="auto">
            <a:xfrm>
              <a:off x="2451100" y="1614488"/>
              <a:ext cx="0" cy="1143000"/>
            </a:xfrm>
            <a:prstGeom prst="line">
              <a:avLst/>
            </a:prstGeom>
            <a:noFill/>
            <a:ln w="9525">
              <a:solidFill>
                <a:schemeClr val="accent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4" name="Line 70">
              <a:extLst>
                <a:ext uri="{FF2B5EF4-FFF2-40B4-BE49-F238E27FC236}">
                  <a16:creationId xmlns:a16="http://schemas.microsoft.com/office/drawing/2014/main" id="{F5390DDF-F446-7F88-FAC8-B5A6990AB927}"/>
                </a:ext>
              </a:extLst>
            </p:cNvPr>
            <p:cNvSpPr>
              <a:spLocks noChangeShapeType="1"/>
            </p:cNvSpPr>
            <p:nvPr/>
          </p:nvSpPr>
          <p:spPr bwMode="auto">
            <a:xfrm>
              <a:off x="1536700" y="1619250"/>
              <a:ext cx="0" cy="1143000"/>
            </a:xfrm>
            <a:prstGeom prst="line">
              <a:avLst/>
            </a:prstGeom>
            <a:noFill/>
            <a:ln w="9525">
              <a:solidFill>
                <a:schemeClr val="accent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5" name="Line 71">
              <a:extLst>
                <a:ext uri="{FF2B5EF4-FFF2-40B4-BE49-F238E27FC236}">
                  <a16:creationId xmlns:a16="http://schemas.microsoft.com/office/drawing/2014/main" id="{CF390E1C-17FF-2812-4D9C-E93E7A84C0AA}"/>
                </a:ext>
              </a:extLst>
            </p:cNvPr>
            <p:cNvSpPr>
              <a:spLocks noChangeShapeType="1"/>
            </p:cNvSpPr>
            <p:nvPr/>
          </p:nvSpPr>
          <p:spPr bwMode="auto">
            <a:xfrm>
              <a:off x="1279525" y="1639888"/>
              <a:ext cx="0" cy="1428750"/>
            </a:xfrm>
            <a:prstGeom prst="line">
              <a:avLst/>
            </a:prstGeom>
            <a:noFill/>
            <a:ln w="9525">
              <a:solidFill>
                <a:schemeClr val="accent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6" name="Line 72">
              <a:extLst>
                <a:ext uri="{FF2B5EF4-FFF2-40B4-BE49-F238E27FC236}">
                  <a16:creationId xmlns:a16="http://schemas.microsoft.com/office/drawing/2014/main" id="{450CA612-8B38-7FF4-9D42-B14E731C5B1E}"/>
                </a:ext>
              </a:extLst>
            </p:cNvPr>
            <p:cNvSpPr>
              <a:spLocks noChangeShapeType="1"/>
            </p:cNvSpPr>
            <p:nvPr/>
          </p:nvSpPr>
          <p:spPr bwMode="auto">
            <a:xfrm>
              <a:off x="1031346" y="1614488"/>
              <a:ext cx="0" cy="1143000"/>
            </a:xfrm>
            <a:prstGeom prst="line">
              <a:avLst/>
            </a:prstGeom>
            <a:noFill/>
            <a:ln w="9525">
              <a:solidFill>
                <a:schemeClr val="accent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67" name="Text Box 80">
              <a:extLst>
                <a:ext uri="{FF2B5EF4-FFF2-40B4-BE49-F238E27FC236}">
                  <a16:creationId xmlns:a16="http://schemas.microsoft.com/office/drawing/2014/main" id="{CADFDFB1-6C1F-8655-2DD3-CA6F23D7292F}"/>
                </a:ext>
              </a:extLst>
            </p:cNvPr>
            <p:cNvSpPr txBox="1">
              <a:spLocks noChangeArrowheads="1"/>
            </p:cNvSpPr>
            <p:nvPr/>
          </p:nvSpPr>
          <p:spPr bwMode="auto">
            <a:xfrm>
              <a:off x="523875" y="3001963"/>
              <a:ext cx="1374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chemeClr val="accent1">
                      <a:lumMod val="60000"/>
                      <a:lumOff val="40000"/>
                    </a:schemeClr>
                  </a:solidFill>
                  <a:latin typeface="Calibri" panose="020F0502020204030204" pitchFamily="34" charset="0"/>
                </a:rPr>
                <a:t>P(c</a:t>
              </a:r>
              <a:r>
                <a:rPr lang="en-US" altLang="en-US" sz="1400" baseline="-25000" dirty="0">
                  <a:solidFill>
                    <a:schemeClr val="accent1">
                      <a:lumMod val="60000"/>
                      <a:lumOff val="40000"/>
                    </a:schemeClr>
                  </a:solidFill>
                  <a:latin typeface="Calibri" panose="020F0502020204030204" pitchFamily="34" charset="0"/>
                </a:rPr>
                <a:t>1</a:t>
              </a:r>
              <a:r>
                <a:rPr lang="en-US" altLang="en-US" sz="1400" dirty="0">
                  <a:solidFill>
                    <a:schemeClr val="accent1">
                      <a:lumMod val="60000"/>
                      <a:lumOff val="40000"/>
                    </a:schemeClr>
                  </a:solidFill>
                  <a:latin typeface="Calibri" panose="020F0502020204030204" pitchFamily="34" charset="0"/>
                </a:rPr>
                <a:t>|b</a:t>
              </a:r>
              <a:r>
                <a:rPr lang="en-US" altLang="en-US" sz="1400" baseline="-25000" dirty="0">
                  <a:solidFill>
                    <a:schemeClr val="accent1">
                      <a:lumMod val="60000"/>
                      <a:lumOff val="40000"/>
                    </a:schemeClr>
                  </a:solidFill>
                  <a:latin typeface="Calibri" panose="020F0502020204030204" pitchFamily="34" charset="0"/>
                </a:rPr>
                <a:t>2</a:t>
              </a:r>
              <a:r>
                <a:rPr lang="en-US" altLang="en-US" sz="1400" dirty="0">
                  <a:solidFill>
                    <a:schemeClr val="accent1">
                      <a:lumMod val="60000"/>
                      <a:lumOff val="40000"/>
                    </a:schemeClr>
                  </a:solidFill>
                  <a:latin typeface="Calibri" panose="020F0502020204030204" pitchFamily="34" charset="0"/>
                </a:rPr>
                <a:t>)=0.70</a:t>
              </a:r>
              <a:endParaRPr lang="en-US" altLang="en-US" sz="1400" baseline="-25000" dirty="0">
                <a:solidFill>
                  <a:schemeClr val="accent1">
                    <a:lumMod val="60000"/>
                    <a:lumOff val="40000"/>
                  </a:schemeClr>
                </a:solidFill>
                <a:latin typeface="Calibri" panose="020F0502020204030204" pitchFamily="34" charset="0"/>
              </a:endParaRPr>
            </a:p>
          </p:txBody>
        </p:sp>
        <p:sp>
          <p:nvSpPr>
            <p:cNvPr id="168" name="Line 93">
              <a:extLst>
                <a:ext uri="{FF2B5EF4-FFF2-40B4-BE49-F238E27FC236}">
                  <a16:creationId xmlns:a16="http://schemas.microsoft.com/office/drawing/2014/main" id="{A7549F1A-839F-69E1-C4CC-CE30B5BC156C}"/>
                </a:ext>
              </a:extLst>
            </p:cNvPr>
            <p:cNvSpPr>
              <a:spLocks noChangeShapeType="1"/>
            </p:cNvSpPr>
            <p:nvPr/>
          </p:nvSpPr>
          <p:spPr bwMode="auto">
            <a:xfrm>
              <a:off x="2087563" y="1623819"/>
              <a:ext cx="0" cy="1371600"/>
            </a:xfrm>
            <a:prstGeom prst="line">
              <a:avLst/>
            </a:prstGeom>
            <a:noFill/>
            <a:ln w="9525">
              <a:solidFill>
                <a:schemeClr val="accent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69" name="Text Box 95">
            <a:extLst>
              <a:ext uri="{FF2B5EF4-FFF2-40B4-BE49-F238E27FC236}">
                <a16:creationId xmlns:a16="http://schemas.microsoft.com/office/drawing/2014/main" id="{465F0923-F4FF-9C2C-D0C5-2937D0C689DE}"/>
              </a:ext>
            </a:extLst>
          </p:cNvPr>
          <p:cNvSpPr txBox="1">
            <a:spLocks noChangeArrowheads="1"/>
          </p:cNvSpPr>
          <p:nvPr/>
        </p:nvSpPr>
        <p:spPr bwMode="auto">
          <a:xfrm>
            <a:off x="7383463" y="1813621"/>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C</a:t>
            </a:r>
            <a:r>
              <a:rPr lang="en-US" sz="3000" dirty="0">
                <a:latin typeface="Calibri" panose="020F0502020204030204" pitchFamily="34" charset="0"/>
              </a:rPr>
              <a:t>)</a:t>
            </a:r>
          </a:p>
        </p:txBody>
      </p:sp>
      <p:sp>
        <p:nvSpPr>
          <p:cNvPr id="170" name="Text Box 96">
            <a:extLst>
              <a:ext uri="{FF2B5EF4-FFF2-40B4-BE49-F238E27FC236}">
                <a16:creationId xmlns:a16="http://schemas.microsoft.com/office/drawing/2014/main" id="{94E1A0AF-D23F-AE57-351D-6900B6317F1A}"/>
              </a:ext>
            </a:extLst>
          </p:cNvPr>
          <p:cNvSpPr txBox="1">
            <a:spLocks noChangeArrowheads="1"/>
          </p:cNvSpPr>
          <p:nvPr/>
        </p:nvSpPr>
        <p:spPr bwMode="auto">
          <a:xfrm>
            <a:off x="2033588" y="1724705"/>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C</a:t>
            </a:r>
            <a:r>
              <a:rPr lang="en-US" sz="3000" dirty="0">
                <a:latin typeface="Calibri" panose="020F0502020204030204" pitchFamily="34" charset="0"/>
              </a:rPr>
              <a:t>|B)</a:t>
            </a:r>
          </a:p>
        </p:txBody>
      </p:sp>
      <p:sp>
        <p:nvSpPr>
          <p:cNvPr id="172" name="Text Box 103">
            <a:extLst>
              <a:ext uri="{FF2B5EF4-FFF2-40B4-BE49-F238E27FC236}">
                <a16:creationId xmlns:a16="http://schemas.microsoft.com/office/drawing/2014/main" id="{4617ED07-BDDF-2EF0-EA50-C27F8A9E7CE1}"/>
              </a:ext>
            </a:extLst>
          </p:cNvPr>
          <p:cNvSpPr txBox="1">
            <a:spLocks noChangeArrowheads="1"/>
          </p:cNvSpPr>
          <p:nvPr/>
        </p:nvSpPr>
        <p:spPr bwMode="auto">
          <a:xfrm>
            <a:off x="6096000" y="5089346"/>
            <a:ext cx="4818063" cy="1006475"/>
          </a:xfrm>
          <a:prstGeom prst="rect">
            <a:avLst/>
          </a:prstGeom>
          <a:noFill/>
          <a:ln w="9525">
            <a:noFill/>
            <a:miter lim="800000"/>
            <a:headEnd/>
            <a:tailEnd/>
          </a:ln>
          <a:effectLst/>
        </p:spPr>
        <p:txBody>
          <a:bodyPr wrap="square">
            <a:spAutoFit/>
          </a:bodyPr>
          <a:lstStyle/>
          <a:p>
            <a:pPr algn="r">
              <a:spcBef>
                <a:spcPct val="50000"/>
              </a:spcBef>
              <a:defRPr/>
            </a:pPr>
            <a:r>
              <a:rPr lang="en-US" sz="2000" dirty="0">
                <a:solidFill>
                  <a:schemeClr val="accent1">
                    <a:lumMod val="60000"/>
                    <a:lumOff val="40000"/>
                  </a:schemeClr>
                </a:solidFill>
                <a:latin typeface="Calibri" panose="020F0502020204030204" pitchFamily="34" charset="0"/>
              </a:rPr>
              <a:t>P(c</a:t>
            </a:r>
            <a:r>
              <a:rPr lang="en-US" sz="2000" baseline="-25000" dirty="0">
                <a:solidFill>
                  <a:schemeClr val="accent1">
                    <a:lumMod val="60000"/>
                    <a:lumOff val="40000"/>
                  </a:schemeClr>
                </a:solidFill>
                <a:latin typeface="Calibri" panose="020F0502020204030204" pitchFamily="34" charset="0"/>
              </a:rPr>
              <a:t>1</a:t>
            </a:r>
            <a:r>
              <a:rPr lang="en-US" sz="2000" dirty="0">
                <a:solidFill>
                  <a:schemeClr val="accent1">
                    <a:lumMod val="60000"/>
                    <a:lumOff val="40000"/>
                  </a:schemeClr>
                </a:solidFill>
                <a:latin typeface="Calibri" panose="020F0502020204030204" pitchFamily="34" charset="0"/>
              </a:rPr>
              <a:t>) </a:t>
            </a:r>
            <a:r>
              <a:rPr lang="en-US" sz="2000" dirty="0">
                <a:latin typeface="Calibri" panose="020F0502020204030204" pitchFamily="34" charset="0"/>
              </a:rPr>
              <a:t>=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1</a:t>
            </a:r>
            <a:r>
              <a:rPr lang="en-US" sz="2000" dirty="0">
                <a:latin typeface="Calibri" panose="020F0502020204030204" pitchFamily="34" charset="0"/>
              </a:rPr>
              <a:t>)*P(b</a:t>
            </a:r>
            <a:r>
              <a:rPr lang="en-US" sz="2000" baseline="-25000" dirty="0">
                <a:latin typeface="Calibri" panose="020F0502020204030204" pitchFamily="34" charset="0"/>
              </a:rPr>
              <a:t>1</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2</a:t>
            </a:r>
            <a:r>
              <a:rPr lang="en-US" sz="2000" dirty="0">
                <a:latin typeface="Calibri" panose="020F0502020204030204" pitchFamily="34" charset="0"/>
              </a:rPr>
              <a:t>)*P(b</a:t>
            </a:r>
            <a:r>
              <a:rPr lang="en-US" sz="2000" baseline="-25000" dirty="0">
                <a:latin typeface="Calibri" panose="020F0502020204030204" pitchFamily="34" charset="0"/>
              </a:rPr>
              <a:t>2</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3</a:t>
            </a:r>
            <a:r>
              <a:rPr lang="en-US" sz="2000" dirty="0">
                <a:latin typeface="Calibri" panose="020F0502020204030204" pitchFamily="34" charset="0"/>
              </a:rPr>
              <a:t>)*P(b</a:t>
            </a:r>
            <a:r>
              <a:rPr lang="en-US" sz="2000" baseline="-25000" dirty="0">
                <a:latin typeface="Calibri" panose="020F0502020204030204" pitchFamily="34" charset="0"/>
              </a:rPr>
              <a:t>3</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4</a:t>
            </a:r>
            <a:r>
              <a:rPr lang="en-US" sz="2000" dirty="0">
                <a:latin typeface="Calibri" panose="020F0502020204030204" pitchFamily="34" charset="0"/>
              </a:rPr>
              <a:t>)*P(b</a:t>
            </a:r>
            <a:r>
              <a:rPr lang="en-US" sz="2000" baseline="-25000" dirty="0">
                <a:latin typeface="Calibri" panose="020F0502020204030204" pitchFamily="34" charset="0"/>
              </a:rPr>
              <a:t>4</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5</a:t>
            </a:r>
            <a:r>
              <a:rPr lang="en-US" sz="2000" dirty="0">
                <a:latin typeface="Calibri" panose="020F0502020204030204" pitchFamily="34" charset="0"/>
              </a:rPr>
              <a:t>)*P(b</a:t>
            </a:r>
            <a:r>
              <a:rPr lang="en-US" sz="2000" baseline="-25000" dirty="0">
                <a:latin typeface="Calibri" panose="020F0502020204030204" pitchFamily="34" charset="0"/>
              </a:rPr>
              <a:t>5</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6</a:t>
            </a:r>
            <a:r>
              <a:rPr lang="en-US" sz="2000" dirty="0">
                <a:latin typeface="Calibri" panose="020F0502020204030204" pitchFamily="34" charset="0"/>
              </a:rPr>
              <a:t>)*P(b</a:t>
            </a:r>
            <a:r>
              <a:rPr lang="en-US" sz="2000" baseline="-25000" dirty="0">
                <a:latin typeface="Calibri" panose="020F0502020204030204" pitchFamily="34" charset="0"/>
              </a:rPr>
              <a:t>6</a:t>
            </a:r>
            <a:r>
              <a:rPr lang="en-US" sz="2000" dirty="0">
                <a:latin typeface="Calibri" panose="020F0502020204030204" pitchFamily="34" charset="0"/>
              </a:rPr>
              <a:t>)]</a:t>
            </a:r>
          </a:p>
        </p:txBody>
      </p:sp>
      <p:sp>
        <p:nvSpPr>
          <p:cNvPr id="173" name="Text Box 106">
            <a:extLst>
              <a:ext uri="{FF2B5EF4-FFF2-40B4-BE49-F238E27FC236}">
                <a16:creationId xmlns:a16="http://schemas.microsoft.com/office/drawing/2014/main" id="{A62EDB95-4401-EA47-D85C-987705C12484}"/>
              </a:ext>
            </a:extLst>
          </p:cNvPr>
          <p:cNvSpPr txBox="1">
            <a:spLocks noChangeArrowheads="1"/>
          </p:cNvSpPr>
          <p:nvPr/>
        </p:nvSpPr>
        <p:spPr bwMode="auto">
          <a:xfrm rot="16200000">
            <a:off x="5554663" y="2670871"/>
            <a:ext cx="2422525"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Annual Peak Stage at C</a:t>
            </a:r>
          </a:p>
        </p:txBody>
      </p:sp>
      <p:sp>
        <p:nvSpPr>
          <p:cNvPr id="174" name="Text Box 107">
            <a:extLst>
              <a:ext uri="{FF2B5EF4-FFF2-40B4-BE49-F238E27FC236}">
                <a16:creationId xmlns:a16="http://schemas.microsoft.com/office/drawing/2014/main" id="{F65D3173-0F95-40F9-8B73-5A78EF889EC2}"/>
              </a:ext>
            </a:extLst>
          </p:cNvPr>
          <p:cNvSpPr txBox="1">
            <a:spLocks noChangeArrowheads="1"/>
          </p:cNvSpPr>
          <p:nvPr/>
        </p:nvSpPr>
        <p:spPr bwMode="auto">
          <a:xfrm rot="-5400000">
            <a:off x="476251" y="2729592"/>
            <a:ext cx="2422525"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Annual Peak Stage at C</a:t>
            </a:r>
          </a:p>
        </p:txBody>
      </p:sp>
      <p:sp>
        <p:nvSpPr>
          <p:cNvPr id="176" name="Freeform 89">
            <a:extLst>
              <a:ext uri="{FF2B5EF4-FFF2-40B4-BE49-F238E27FC236}">
                <a16:creationId xmlns:a16="http://schemas.microsoft.com/office/drawing/2014/main" id="{183C7444-F331-021F-B25F-3ECC10ABF1B1}"/>
              </a:ext>
            </a:extLst>
          </p:cNvPr>
          <p:cNvSpPr>
            <a:spLocks/>
          </p:cNvSpPr>
          <p:nvPr/>
        </p:nvSpPr>
        <p:spPr bwMode="auto">
          <a:xfrm>
            <a:off x="7273925" y="2423220"/>
            <a:ext cx="2692400" cy="990600"/>
          </a:xfrm>
          <a:custGeom>
            <a:avLst/>
            <a:gdLst>
              <a:gd name="T0" fmla="*/ 0 w 1696"/>
              <a:gd name="T1" fmla="*/ 2147483647 h 624"/>
              <a:gd name="T2" fmla="*/ 2147483647 w 1696"/>
              <a:gd name="T3" fmla="*/ 2147483647 h 624"/>
              <a:gd name="T4" fmla="*/ 2147483647 w 1696"/>
              <a:gd name="T5" fmla="*/ 2147483647 h 624"/>
              <a:gd name="T6" fmla="*/ 2147483647 w 1696"/>
              <a:gd name="T7" fmla="*/ 2147483647 h 624"/>
              <a:gd name="T8" fmla="*/ 2147483647 w 1696"/>
              <a:gd name="T9" fmla="*/ 2147483647 h 624"/>
              <a:gd name="T10" fmla="*/ 2147483647 w 1696"/>
              <a:gd name="T11" fmla="*/ 0 h 624"/>
              <a:gd name="T12" fmla="*/ 0 60000 65536"/>
              <a:gd name="T13" fmla="*/ 0 60000 65536"/>
              <a:gd name="T14" fmla="*/ 0 60000 65536"/>
              <a:gd name="T15" fmla="*/ 0 60000 65536"/>
              <a:gd name="T16" fmla="*/ 0 60000 65536"/>
              <a:gd name="T17" fmla="*/ 0 60000 65536"/>
              <a:gd name="T18" fmla="*/ 0 w 1696"/>
              <a:gd name="T19" fmla="*/ 0 h 624"/>
              <a:gd name="T20" fmla="*/ 1696 w 1696"/>
              <a:gd name="T21" fmla="*/ 624 h 624"/>
            </a:gdLst>
            <a:ahLst/>
            <a:cxnLst>
              <a:cxn ang="T12">
                <a:pos x="T0" y="T1"/>
              </a:cxn>
              <a:cxn ang="T13">
                <a:pos x="T2" y="T3"/>
              </a:cxn>
              <a:cxn ang="T14">
                <a:pos x="T4" y="T5"/>
              </a:cxn>
              <a:cxn ang="T15">
                <a:pos x="T6" y="T7"/>
              </a:cxn>
              <a:cxn ang="T16">
                <a:pos x="T8" y="T9"/>
              </a:cxn>
              <a:cxn ang="T17">
                <a:pos x="T10" y="T11"/>
              </a:cxn>
            </a:cxnLst>
            <a:rect l="T18" t="T19" r="T20" b="T21"/>
            <a:pathLst>
              <a:path w="1696" h="624">
                <a:moveTo>
                  <a:pt x="0" y="624"/>
                </a:moveTo>
                <a:cubicBezTo>
                  <a:pt x="59" y="586"/>
                  <a:pt x="244" y="470"/>
                  <a:pt x="351" y="411"/>
                </a:cubicBezTo>
                <a:cubicBezTo>
                  <a:pt x="458" y="352"/>
                  <a:pt x="488" y="324"/>
                  <a:pt x="640" y="272"/>
                </a:cubicBezTo>
                <a:cubicBezTo>
                  <a:pt x="792" y="220"/>
                  <a:pt x="1109" y="136"/>
                  <a:pt x="1264" y="96"/>
                </a:cubicBezTo>
                <a:cubicBezTo>
                  <a:pt x="1419" y="56"/>
                  <a:pt x="1496" y="48"/>
                  <a:pt x="1568" y="32"/>
                </a:cubicBezTo>
                <a:cubicBezTo>
                  <a:pt x="1640" y="16"/>
                  <a:pt x="1669" y="7"/>
                  <a:pt x="1696"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 name="Line 56">
            <a:extLst>
              <a:ext uri="{FF2B5EF4-FFF2-40B4-BE49-F238E27FC236}">
                <a16:creationId xmlns:a16="http://schemas.microsoft.com/office/drawing/2014/main" id="{E349B818-9EAF-D675-D037-16154DE41722}"/>
              </a:ext>
            </a:extLst>
          </p:cNvPr>
          <p:cNvSpPr>
            <a:spLocks noChangeShapeType="1"/>
          </p:cNvSpPr>
          <p:nvPr/>
        </p:nvSpPr>
        <p:spPr bwMode="auto">
          <a:xfrm flipV="1">
            <a:off x="8286750" y="164375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78" name="Oval 67">
            <a:extLst>
              <a:ext uri="{FF2B5EF4-FFF2-40B4-BE49-F238E27FC236}">
                <a16:creationId xmlns:a16="http://schemas.microsoft.com/office/drawing/2014/main" id="{267DF931-551C-FF19-577D-7865F7AC9C65}"/>
              </a:ext>
            </a:extLst>
          </p:cNvPr>
          <p:cNvSpPr>
            <a:spLocks noChangeArrowheads="1"/>
          </p:cNvSpPr>
          <p:nvPr/>
        </p:nvSpPr>
        <p:spPr bwMode="auto">
          <a:xfrm>
            <a:off x="8177213" y="2834383"/>
            <a:ext cx="88900" cy="88900"/>
          </a:xfrm>
          <a:prstGeom prst="ellipse">
            <a:avLst/>
          </a:prstGeom>
          <a:solidFill>
            <a:schemeClr val="accent1">
              <a:lumMod val="60000"/>
              <a:lumOff val="40000"/>
            </a:schemeClr>
          </a:solid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79" name="Line 69">
            <a:extLst>
              <a:ext uri="{FF2B5EF4-FFF2-40B4-BE49-F238E27FC236}">
                <a16:creationId xmlns:a16="http://schemas.microsoft.com/office/drawing/2014/main" id="{D7F00C58-5C15-F77C-BAE4-A67FDD9E4693}"/>
              </a:ext>
            </a:extLst>
          </p:cNvPr>
          <p:cNvSpPr>
            <a:spLocks noChangeShapeType="1"/>
          </p:cNvSpPr>
          <p:nvPr/>
        </p:nvSpPr>
        <p:spPr bwMode="auto">
          <a:xfrm>
            <a:off x="8231188" y="2947095"/>
            <a:ext cx="0" cy="1085850"/>
          </a:xfrm>
          <a:prstGeom prst="line">
            <a:avLst/>
          </a:prstGeom>
          <a:noFill/>
          <a:ln w="12700">
            <a:solidFill>
              <a:schemeClr val="accent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2" name="Text Box 55">
            <a:extLst>
              <a:ext uri="{FF2B5EF4-FFF2-40B4-BE49-F238E27FC236}">
                <a16:creationId xmlns:a16="http://schemas.microsoft.com/office/drawing/2014/main" id="{1FC0915D-D19C-0975-5307-AFD24EC941FF}"/>
              </a:ext>
            </a:extLst>
          </p:cNvPr>
          <p:cNvSpPr txBox="1">
            <a:spLocks noChangeArrowheads="1"/>
          </p:cNvSpPr>
          <p:nvPr/>
        </p:nvSpPr>
        <p:spPr bwMode="auto">
          <a:xfrm>
            <a:off x="7004050" y="4289885"/>
            <a:ext cx="3291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1600" dirty="0">
                <a:latin typeface="Calibri" panose="020F0502020204030204" pitchFamily="34" charset="0"/>
              </a:rPr>
              <a:t>AEP</a:t>
            </a:r>
          </a:p>
        </p:txBody>
      </p:sp>
      <p:sp>
        <p:nvSpPr>
          <p:cNvPr id="183" name="Text Box 55">
            <a:extLst>
              <a:ext uri="{FF2B5EF4-FFF2-40B4-BE49-F238E27FC236}">
                <a16:creationId xmlns:a16="http://schemas.microsoft.com/office/drawing/2014/main" id="{A988BBD7-D12D-9C68-4C42-E8234EF5DE0A}"/>
              </a:ext>
            </a:extLst>
          </p:cNvPr>
          <p:cNvSpPr txBox="1">
            <a:spLocks noChangeArrowheads="1"/>
          </p:cNvSpPr>
          <p:nvPr/>
        </p:nvSpPr>
        <p:spPr bwMode="auto">
          <a:xfrm>
            <a:off x="1812926" y="4572680"/>
            <a:ext cx="3291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1600" dirty="0">
                <a:latin typeface="Calibri" panose="020F0502020204030204" pitchFamily="34" charset="0"/>
              </a:rPr>
              <a:t>AEP</a:t>
            </a:r>
          </a:p>
        </p:txBody>
      </p:sp>
    </p:spTree>
    <p:extLst>
      <p:ext uri="{BB962C8B-B14F-4D97-AF65-F5344CB8AC3E}">
        <p14:creationId xmlns:p14="http://schemas.microsoft.com/office/powerpoint/2010/main" val="75484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7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animBg="1"/>
      <p:bldP spid="144" grpId="0" animBg="1"/>
      <p:bldP spid="145" grpId="0" animBg="1"/>
      <p:bldP spid="146" grpId="0" animBg="1"/>
      <p:bldP spid="147" grpId="0" animBg="1"/>
      <p:bldP spid="148" grpId="0" animBg="1"/>
      <p:bldP spid="149" grpId="0"/>
      <p:bldP spid="151" grpId="0" animBg="1"/>
      <p:bldP spid="153" grpId="0"/>
      <p:bldP spid="169" grpId="0"/>
      <p:bldP spid="172" grpId="0"/>
      <p:bldP spid="173" grpId="0"/>
      <p:bldP spid="176" grpId="0" animBg="1"/>
      <p:bldP spid="177" grpId="0" animBg="1"/>
      <p:bldP spid="178" grpId="0" animBg="1"/>
      <p:bldP spid="179" grpId="0" animBg="1"/>
      <p:bldP spid="1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22FDF-B3F2-9BD2-858A-CB24C639EC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8A92D9-673B-A54A-CE1D-66D6CC989444}"/>
              </a:ext>
            </a:extLst>
          </p:cNvPr>
          <p:cNvSpPr>
            <a:spLocks noGrp="1"/>
          </p:cNvSpPr>
          <p:nvPr>
            <p:ph type="title"/>
          </p:nvPr>
        </p:nvSpPr>
        <p:spPr>
          <a:xfrm>
            <a:off x="838200" y="365125"/>
            <a:ext cx="10515600" cy="1325563"/>
          </a:xfrm>
        </p:spPr>
        <p:txBody>
          <a:bodyPr/>
          <a:lstStyle/>
          <a:p>
            <a:r>
              <a:rPr lang="en-US" dirty="0"/>
              <a:t>Input Probability Distributions (Case 4)</a:t>
            </a:r>
          </a:p>
        </p:txBody>
      </p:sp>
      <p:sp>
        <p:nvSpPr>
          <p:cNvPr id="12" name="Slide Number Placeholder 11">
            <a:extLst>
              <a:ext uri="{FF2B5EF4-FFF2-40B4-BE49-F238E27FC236}">
                <a16:creationId xmlns:a16="http://schemas.microsoft.com/office/drawing/2014/main" id="{6ABF9634-0215-4C40-6C5C-ADE6C2CB09CC}"/>
              </a:ext>
            </a:extLst>
          </p:cNvPr>
          <p:cNvSpPr>
            <a:spLocks noGrp="1"/>
          </p:cNvSpPr>
          <p:nvPr>
            <p:ph type="sldNum" sz="quarter" idx="12"/>
          </p:nvPr>
        </p:nvSpPr>
        <p:spPr/>
        <p:txBody>
          <a:bodyPr/>
          <a:lstStyle/>
          <a:p>
            <a:fld id="{75FF2DE0-F630-4680-9872-E679E07CC29A}" type="slidenum">
              <a:rPr lang="en-US" smtClean="0"/>
              <a:t>27</a:t>
            </a:fld>
            <a:endParaRPr lang="en-US"/>
          </a:p>
        </p:txBody>
      </p:sp>
      <p:sp>
        <p:nvSpPr>
          <p:cNvPr id="122" name="Rectangle 3">
            <a:extLst>
              <a:ext uri="{FF2B5EF4-FFF2-40B4-BE49-F238E27FC236}">
                <a16:creationId xmlns:a16="http://schemas.microsoft.com/office/drawing/2014/main" id="{7401E24A-CA89-2740-15D8-0343F7B07312}"/>
              </a:ext>
            </a:extLst>
          </p:cNvPr>
          <p:cNvSpPr>
            <a:spLocks noChangeArrowheads="1"/>
          </p:cNvSpPr>
          <p:nvPr/>
        </p:nvSpPr>
        <p:spPr bwMode="auto">
          <a:xfrm>
            <a:off x="1910339" y="2187904"/>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3" name="Freeform 4">
            <a:extLst>
              <a:ext uri="{FF2B5EF4-FFF2-40B4-BE49-F238E27FC236}">
                <a16:creationId xmlns:a16="http://schemas.microsoft.com/office/drawing/2014/main" id="{824A933D-ABC1-1B66-F2A8-4E929E8B5EA0}"/>
              </a:ext>
            </a:extLst>
          </p:cNvPr>
          <p:cNvSpPr>
            <a:spLocks/>
          </p:cNvSpPr>
          <p:nvPr/>
        </p:nvSpPr>
        <p:spPr bwMode="auto">
          <a:xfrm>
            <a:off x="2173864" y="3007054"/>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00B0F0"/>
            </a:solidFill>
            <a:round/>
            <a:headEnd/>
            <a:tailEnd/>
          </a:ln>
        </p:spPr>
        <p:txBody>
          <a:bodyPr/>
          <a:lstStyle/>
          <a:p>
            <a:pPr>
              <a:defRPr/>
            </a:pPr>
            <a:endParaRPr lang="en-US"/>
          </a:p>
        </p:txBody>
      </p:sp>
      <p:sp>
        <p:nvSpPr>
          <p:cNvPr id="124" name="Text Box 5">
            <a:extLst>
              <a:ext uri="{FF2B5EF4-FFF2-40B4-BE49-F238E27FC236}">
                <a16:creationId xmlns:a16="http://schemas.microsoft.com/office/drawing/2014/main" id="{03EECC9D-484A-FEF7-7DBD-6168A5BDC72B}"/>
              </a:ext>
            </a:extLst>
          </p:cNvPr>
          <p:cNvSpPr txBox="1">
            <a:spLocks noChangeArrowheads="1"/>
          </p:cNvSpPr>
          <p:nvPr/>
        </p:nvSpPr>
        <p:spPr bwMode="auto">
          <a:xfrm>
            <a:off x="1810981" y="4866383"/>
            <a:ext cx="32553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1600" dirty="0">
                <a:latin typeface="Calibri" panose="020F0502020204030204" pitchFamily="34" charset="0"/>
              </a:rPr>
              <a:t>AEP</a:t>
            </a:r>
          </a:p>
        </p:txBody>
      </p:sp>
      <p:sp>
        <p:nvSpPr>
          <p:cNvPr id="125" name="Text Box 6">
            <a:extLst>
              <a:ext uri="{FF2B5EF4-FFF2-40B4-BE49-F238E27FC236}">
                <a16:creationId xmlns:a16="http://schemas.microsoft.com/office/drawing/2014/main" id="{A75DC099-CD30-BE48-A710-15B68F7684DD}"/>
              </a:ext>
            </a:extLst>
          </p:cNvPr>
          <p:cNvSpPr txBox="1">
            <a:spLocks noChangeArrowheads="1"/>
          </p:cNvSpPr>
          <p:nvPr/>
        </p:nvSpPr>
        <p:spPr bwMode="auto">
          <a:xfrm>
            <a:off x="1797627" y="4626304"/>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126" name="Line 7">
            <a:extLst>
              <a:ext uri="{FF2B5EF4-FFF2-40B4-BE49-F238E27FC236}">
                <a16:creationId xmlns:a16="http://schemas.microsoft.com/office/drawing/2014/main" id="{99F810A2-D8B3-1D7E-1CB6-EA55454524B5}"/>
              </a:ext>
            </a:extLst>
          </p:cNvPr>
          <p:cNvSpPr>
            <a:spLocks noChangeShapeType="1"/>
          </p:cNvSpPr>
          <p:nvPr/>
        </p:nvSpPr>
        <p:spPr bwMode="auto">
          <a:xfrm flipV="1">
            <a:off x="4680526" y="2187904"/>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7" name="Text Box 8">
            <a:extLst>
              <a:ext uri="{FF2B5EF4-FFF2-40B4-BE49-F238E27FC236}">
                <a16:creationId xmlns:a16="http://schemas.microsoft.com/office/drawing/2014/main" id="{F8ECA32B-BA27-A7A9-8A5A-1C6846DDD110}"/>
              </a:ext>
            </a:extLst>
          </p:cNvPr>
          <p:cNvSpPr txBox="1">
            <a:spLocks noChangeArrowheads="1"/>
          </p:cNvSpPr>
          <p:nvPr/>
        </p:nvSpPr>
        <p:spPr bwMode="auto">
          <a:xfrm rot="-5400000">
            <a:off x="580808" y="3003086"/>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sp>
        <p:nvSpPr>
          <p:cNvPr id="128" name="Line 12">
            <a:extLst>
              <a:ext uri="{FF2B5EF4-FFF2-40B4-BE49-F238E27FC236}">
                <a16:creationId xmlns:a16="http://schemas.microsoft.com/office/drawing/2014/main" id="{C1BBC080-F5B4-4F56-2C26-C5A5B39B9064}"/>
              </a:ext>
            </a:extLst>
          </p:cNvPr>
          <p:cNvSpPr>
            <a:spLocks noChangeShapeType="1"/>
          </p:cNvSpPr>
          <p:nvPr/>
        </p:nvSpPr>
        <p:spPr bwMode="auto">
          <a:xfrm flipV="1">
            <a:off x="4390014" y="217361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9" name="Line 13">
            <a:extLst>
              <a:ext uri="{FF2B5EF4-FFF2-40B4-BE49-F238E27FC236}">
                <a16:creationId xmlns:a16="http://schemas.microsoft.com/office/drawing/2014/main" id="{B26A82F9-7FD6-EE8A-AE36-3E0FC5AAF537}"/>
              </a:ext>
            </a:extLst>
          </p:cNvPr>
          <p:cNvSpPr>
            <a:spLocks noChangeShapeType="1"/>
          </p:cNvSpPr>
          <p:nvPr/>
        </p:nvSpPr>
        <p:spPr bwMode="auto">
          <a:xfrm flipV="1">
            <a:off x="4001076" y="217361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0" name="Line 14">
            <a:extLst>
              <a:ext uri="{FF2B5EF4-FFF2-40B4-BE49-F238E27FC236}">
                <a16:creationId xmlns:a16="http://schemas.microsoft.com/office/drawing/2014/main" id="{91602F48-70D1-25FF-6323-ACCF8A96B3E1}"/>
              </a:ext>
            </a:extLst>
          </p:cNvPr>
          <p:cNvSpPr>
            <a:spLocks noChangeShapeType="1"/>
          </p:cNvSpPr>
          <p:nvPr/>
        </p:nvSpPr>
        <p:spPr bwMode="auto">
          <a:xfrm flipV="1">
            <a:off x="3193039" y="217361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1" name="Line 32">
            <a:extLst>
              <a:ext uri="{FF2B5EF4-FFF2-40B4-BE49-F238E27FC236}">
                <a16:creationId xmlns:a16="http://schemas.microsoft.com/office/drawing/2014/main" id="{59E5BAA6-0CC8-2AB6-396B-20F259DED5ED}"/>
              </a:ext>
            </a:extLst>
          </p:cNvPr>
          <p:cNvSpPr>
            <a:spLocks noChangeShapeType="1"/>
          </p:cNvSpPr>
          <p:nvPr/>
        </p:nvSpPr>
        <p:spPr bwMode="auto">
          <a:xfrm flipV="1">
            <a:off x="2359601" y="2183143"/>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2" name="Line 33">
            <a:extLst>
              <a:ext uri="{FF2B5EF4-FFF2-40B4-BE49-F238E27FC236}">
                <a16:creationId xmlns:a16="http://schemas.microsoft.com/office/drawing/2014/main" id="{BB3E04FB-5968-A741-19A1-C6875275B6B8}"/>
              </a:ext>
            </a:extLst>
          </p:cNvPr>
          <p:cNvSpPr>
            <a:spLocks noChangeShapeType="1"/>
          </p:cNvSpPr>
          <p:nvPr/>
        </p:nvSpPr>
        <p:spPr bwMode="auto">
          <a:xfrm flipV="1">
            <a:off x="3788351" y="2168854"/>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 name="Text Box 55">
            <a:extLst>
              <a:ext uri="{FF2B5EF4-FFF2-40B4-BE49-F238E27FC236}">
                <a16:creationId xmlns:a16="http://schemas.microsoft.com/office/drawing/2014/main" id="{DEC619B0-A760-AA62-C4E5-D4F2CF2219F4}"/>
              </a:ext>
            </a:extLst>
          </p:cNvPr>
          <p:cNvSpPr txBox="1">
            <a:spLocks noChangeArrowheads="1"/>
          </p:cNvSpPr>
          <p:nvPr/>
        </p:nvSpPr>
        <p:spPr bwMode="auto">
          <a:xfrm>
            <a:off x="2294514" y="2254580"/>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a:t>
            </a:r>
          </a:p>
        </p:txBody>
      </p:sp>
      <p:sp>
        <p:nvSpPr>
          <p:cNvPr id="134" name="Text Box 62">
            <a:extLst>
              <a:ext uri="{FF2B5EF4-FFF2-40B4-BE49-F238E27FC236}">
                <a16:creationId xmlns:a16="http://schemas.microsoft.com/office/drawing/2014/main" id="{BFB843B2-BEFD-F287-6F28-EB0707501BCF}"/>
              </a:ext>
            </a:extLst>
          </p:cNvPr>
          <p:cNvSpPr txBox="1">
            <a:spLocks noChangeArrowheads="1"/>
          </p:cNvSpPr>
          <p:nvPr/>
        </p:nvSpPr>
        <p:spPr bwMode="auto">
          <a:xfrm>
            <a:off x="2218916" y="1750548"/>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2200" i="1" dirty="0">
                <a:latin typeface="Calibri" panose="020F0502020204030204" pitchFamily="34" charset="0"/>
              </a:rPr>
              <a:t>more influential</a:t>
            </a:r>
          </a:p>
        </p:txBody>
      </p:sp>
      <p:grpSp>
        <p:nvGrpSpPr>
          <p:cNvPr id="135" name="Group 134">
            <a:extLst>
              <a:ext uri="{FF2B5EF4-FFF2-40B4-BE49-F238E27FC236}">
                <a16:creationId xmlns:a16="http://schemas.microsoft.com/office/drawing/2014/main" id="{E05F675F-1888-162B-E30B-4356EE47A49A}"/>
              </a:ext>
            </a:extLst>
          </p:cNvPr>
          <p:cNvGrpSpPr/>
          <p:nvPr/>
        </p:nvGrpSpPr>
        <p:grpSpPr>
          <a:xfrm>
            <a:off x="2311976" y="3176917"/>
            <a:ext cx="3125788" cy="1103312"/>
            <a:chOff x="1231900" y="2919413"/>
            <a:chExt cx="3125788" cy="1103312"/>
          </a:xfrm>
        </p:grpSpPr>
        <p:sp>
          <p:nvSpPr>
            <p:cNvPr id="136" name="Oval 39">
              <a:extLst>
                <a:ext uri="{FF2B5EF4-FFF2-40B4-BE49-F238E27FC236}">
                  <a16:creationId xmlns:a16="http://schemas.microsoft.com/office/drawing/2014/main" id="{2476A8E7-E599-D0E0-7632-05A109A573DF}"/>
                </a:ext>
              </a:extLst>
            </p:cNvPr>
            <p:cNvSpPr>
              <a:spLocks noChangeArrowheads="1"/>
            </p:cNvSpPr>
            <p:nvPr/>
          </p:nvSpPr>
          <p:spPr bwMode="auto">
            <a:xfrm>
              <a:off x="1231900" y="36560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37" name="Oval 40">
              <a:extLst>
                <a:ext uri="{FF2B5EF4-FFF2-40B4-BE49-F238E27FC236}">
                  <a16:creationId xmlns:a16="http://schemas.microsoft.com/office/drawing/2014/main" id="{1DAF2800-D293-5423-13BA-E0050FF79838}"/>
                </a:ext>
              </a:extLst>
            </p:cNvPr>
            <p:cNvSpPr>
              <a:spLocks noChangeArrowheads="1"/>
            </p:cNvSpPr>
            <p:nvPr/>
          </p:nvSpPr>
          <p:spPr bwMode="auto">
            <a:xfrm>
              <a:off x="2076450" y="35734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38" name="Oval 41">
              <a:extLst>
                <a:ext uri="{FF2B5EF4-FFF2-40B4-BE49-F238E27FC236}">
                  <a16:creationId xmlns:a16="http://schemas.microsoft.com/office/drawing/2014/main" id="{AF6D9EAA-5195-945E-0AC6-741A0EA927B6}"/>
                </a:ext>
              </a:extLst>
            </p:cNvPr>
            <p:cNvSpPr>
              <a:spLocks noChangeArrowheads="1"/>
            </p:cNvSpPr>
            <p:nvPr/>
          </p:nvSpPr>
          <p:spPr bwMode="auto">
            <a:xfrm>
              <a:off x="2671763" y="34051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39" name="Oval 42">
              <a:extLst>
                <a:ext uri="{FF2B5EF4-FFF2-40B4-BE49-F238E27FC236}">
                  <a16:creationId xmlns:a16="http://schemas.microsoft.com/office/drawing/2014/main" id="{9049FF30-B3C4-F59F-ADF6-F3CD6A27A800}"/>
                </a:ext>
              </a:extLst>
            </p:cNvPr>
            <p:cNvSpPr>
              <a:spLocks noChangeArrowheads="1"/>
            </p:cNvSpPr>
            <p:nvPr/>
          </p:nvSpPr>
          <p:spPr bwMode="auto">
            <a:xfrm>
              <a:off x="2879725" y="33067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0" name="Oval 43">
              <a:extLst>
                <a:ext uri="{FF2B5EF4-FFF2-40B4-BE49-F238E27FC236}">
                  <a16:creationId xmlns:a16="http://schemas.microsoft.com/office/drawing/2014/main" id="{EDB37A7E-BFB2-411A-72E8-F56B7F2D07BC}"/>
                </a:ext>
              </a:extLst>
            </p:cNvPr>
            <p:cNvSpPr>
              <a:spLocks noChangeArrowheads="1"/>
            </p:cNvSpPr>
            <p:nvPr/>
          </p:nvSpPr>
          <p:spPr bwMode="auto">
            <a:xfrm>
              <a:off x="3267075" y="31130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1" name="Oval 44">
              <a:extLst>
                <a:ext uri="{FF2B5EF4-FFF2-40B4-BE49-F238E27FC236}">
                  <a16:creationId xmlns:a16="http://schemas.microsoft.com/office/drawing/2014/main" id="{B53CF89F-3C70-94C8-1F29-141D6AA2B7A7}"/>
                </a:ext>
              </a:extLst>
            </p:cNvPr>
            <p:cNvSpPr>
              <a:spLocks noChangeArrowheads="1"/>
            </p:cNvSpPr>
            <p:nvPr/>
          </p:nvSpPr>
          <p:spPr bwMode="auto">
            <a:xfrm>
              <a:off x="3557588" y="29194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2" name="Text Box 45">
              <a:extLst>
                <a:ext uri="{FF2B5EF4-FFF2-40B4-BE49-F238E27FC236}">
                  <a16:creationId xmlns:a16="http://schemas.microsoft.com/office/drawing/2014/main" id="{692ED148-8481-8FCE-3CCC-A0D2719E7F3F}"/>
                </a:ext>
              </a:extLst>
            </p:cNvPr>
            <p:cNvSpPr txBox="1">
              <a:spLocks noChangeArrowheads="1"/>
            </p:cNvSpPr>
            <p:nvPr/>
          </p:nvSpPr>
          <p:spPr bwMode="auto">
            <a:xfrm>
              <a:off x="3413125" y="3117850"/>
              <a:ext cx="944563"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0.01</a:t>
              </a:r>
            </a:p>
          </p:txBody>
        </p:sp>
        <p:sp>
          <p:nvSpPr>
            <p:cNvPr id="143" name="Text Box 46">
              <a:extLst>
                <a:ext uri="{FF2B5EF4-FFF2-40B4-BE49-F238E27FC236}">
                  <a16:creationId xmlns:a16="http://schemas.microsoft.com/office/drawing/2014/main" id="{B7EE6833-005D-5BD6-0BCC-001488ED65B3}"/>
                </a:ext>
              </a:extLst>
            </p:cNvPr>
            <p:cNvSpPr txBox="1">
              <a:spLocks noChangeArrowheads="1"/>
            </p:cNvSpPr>
            <p:nvPr/>
          </p:nvSpPr>
          <p:spPr bwMode="auto">
            <a:xfrm>
              <a:off x="1830388" y="3717925"/>
              <a:ext cx="10620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0.5</a:t>
              </a:r>
            </a:p>
          </p:txBody>
        </p:sp>
        <p:sp>
          <p:nvSpPr>
            <p:cNvPr id="144" name="Text Box 84">
              <a:extLst>
                <a:ext uri="{FF2B5EF4-FFF2-40B4-BE49-F238E27FC236}">
                  <a16:creationId xmlns:a16="http://schemas.microsoft.com/office/drawing/2014/main" id="{AFB6408E-10BA-3561-6377-E4EF3A0EF703}"/>
                </a:ext>
              </a:extLst>
            </p:cNvPr>
            <p:cNvSpPr txBox="1">
              <a:spLocks noChangeArrowheads="1"/>
            </p:cNvSpPr>
            <p:nvPr/>
          </p:nvSpPr>
          <p:spPr bwMode="auto">
            <a:xfrm>
              <a:off x="2698750" y="3443288"/>
              <a:ext cx="10620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0.1</a:t>
              </a:r>
            </a:p>
          </p:txBody>
        </p:sp>
      </p:grpSp>
      <p:sp>
        <p:nvSpPr>
          <p:cNvPr id="145" name="Text Box 60">
            <a:extLst>
              <a:ext uri="{FF2B5EF4-FFF2-40B4-BE49-F238E27FC236}">
                <a16:creationId xmlns:a16="http://schemas.microsoft.com/office/drawing/2014/main" id="{53F05436-7D7C-D7DD-0774-28AAF3D07C76}"/>
              </a:ext>
            </a:extLst>
          </p:cNvPr>
          <p:cNvSpPr txBox="1">
            <a:spLocks noChangeArrowheads="1"/>
          </p:cNvSpPr>
          <p:nvPr/>
        </p:nvSpPr>
        <p:spPr bwMode="auto">
          <a:xfrm>
            <a:off x="1829021" y="5187526"/>
            <a:ext cx="4461325"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A: Tributary Flow </a:t>
            </a:r>
          </a:p>
          <a:p>
            <a:pPr eaLnBrk="1" hangingPunct="1">
              <a:spcBef>
                <a:spcPct val="50000"/>
              </a:spcBef>
            </a:pPr>
            <a:r>
              <a:rPr lang="en-US" altLang="en-US" dirty="0">
                <a:latin typeface="Calibri" panose="020F0502020204030204" pitchFamily="34" charset="0"/>
              </a:rPr>
              <a:t>Peak Flow Frequency Curve </a:t>
            </a:r>
          </a:p>
          <a:p>
            <a:pPr eaLnBrk="1" hangingPunct="1">
              <a:spcBef>
                <a:spcPct val="50000"/>
              </a:spcBef>
            </a:pPr>
            <a:r>
              <a:rPr lang="en-US" altLang="en-US" sz="1800" i="1" dirty="0">
                <a:latin typeface="Calibri" panose="020F0502020204030204" pitchFamily="34" charset="0"/>
              </a:rPr>
              <a:t>using annual extremes</a:t>
            </a:r>
          </a:p>
        </p:txBody>
      </p:sp>
      <p:sp>
        <p:nvSpPr>
          <p:cNvPr id="146" name="Rectangle 9">
            <a:extLst>
              <a:ext uri="{FF2B5EF4-FFF2-40B4-BE49-F238E27FC236}">
                <a16:creationId xmlns:a16="http://schemas.microsoft.com/office/drawing/2014/main" id="{09018D2C-E70D-9653-85A7-35A62E5FE9DB}"/>
              </a:ext>
            </a:extLst>
          </p:cNvPr>
          <p:cNvSpPr>
            <a:spLocks noChangeArrowheads="1"/>
          </p:cNvSpPr>
          <p:nvPr/>
        </p:nvSpPr>
        <p:spPr bwMode="auto">
          <a:xfrm>
            <a:off x="6846386" y="2204615"/>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47" name="Freeform 10">
            <a:extLst>
              <a:ext uri="{FF2B5EF4-FFF2-40B4-BE49-F238E27FC236}">
                <a16:creationId xmlns:a16="http://schemas.microsoft.com/office/drawing/2014/main" id="{3531C1F7-B576-85FB-2118-3A934D06EB1D}"/>
              </a:ext>
            </a:extLst>
          </p:cNvPr>
          <p:cNvSpPr>
            <a:spLocks/>
          </p:cNvSpPr>
          <p:nvPr/>
        </p:nvSpPr>
        <p:spPr bwMode="auto">
          <a:xfrm>
            <a:off x="6844799" y="2201172"/>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 name="connsiteX0" fmla="*/ 0 w 10000"/>
              <a:gd name="connsiteY0" fmla="*/ 0 h 10000"/>
              <a:gd name="connsiteX1" fmla="*/ 346 w 10000"/>
              <a:gd name="connsiteY1" fmla="*/ 3333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459 w 10000"/>
              <a:gd name="connsiteY3" fmla="*/ 4356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3691 h 10000"/>
              <a:gd name="connsiteX3" fmla="*/ 1459 w 10000"/>
              <a:gd name="connsiteY3" fmla="*/ 4356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860 w 10000"/>
              <a:gd name="connsiteY2" fmla="*/ 3691 h 10000"/>
              <a:gd name="connsiteX3" fmla="*/ 1459 w 10000"/>
              <a:gd name="connsiteY3" fmla="*/ 4356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860 w 10000"/>
              <a:gd name="connsiteY2" fmla="*/ 3691 h 10000"/>
              <a:gd name="connsiteX3" fmla="*/ 1459 w 10000"/>
              <a:gd name="connsiteY3" fmla="*/ 4595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459 w 10000"/>
              <a:gd name="connsiteY3" fmla="*/ 4595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459 w 10000"/>
              <a:gd name="connsiteY3" fmla="*/ 4595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463 w 10000"/>
              <a:gd name="connsiteY4" fmla="*/ 5071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463 w 10000"/>
              <a:gd name="connsiteY4" fmla="*/ 5071 h 10000"/>
              <a:gd name="connsiteX5" fmla="*/ 6724 w 10000"/>
              <a:gd name="connsiteY5" fmla="*/ 7335 h 10000"/>
              <a:gd name="connsiteX6" fmla="*/ 8794 w 10000"/>
              <a:gd name="connsiteY6" fmla="*/ 8663 h 10000"/>
              <a:gd name="connsiteX7" fmla="*/ 10000 w 10000"/>
              <a:gd name="connsiteY7"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00">
                <a:moveTo>
                  <a:pt x="0" y="0"/>
                </a:moveTo>
                <a:cubicBezTo>
                  <a:pt x="84" y="1280"/>
                  <a:pt x="300" y="1922"/>
                  <a:pt x="462" y="2551"/>
                </a:cubicBezTo>
                <a:cubicBezTo>
                  <a:pt x="624" y="3180"/>
                  <a:pt x="779" y="3445"/>
                  <a:pt x="972" y="3774"/>
                </a:cubicBezTo>
                <a:cubicBezTo>
                  <a:pt x="1165" y="4103"/>
                  <a:pt x="1393" y="4279"/>
                  <a:pt x="1623" y="4528"/>
                </a:cubicBezTo>
                <a:cubicBezTo>
                  <a:pt x="2470" y="5139"/>
                  <a:pt x="1613" y="4603"/>
                  <a:pt x="2463" y="5071"/>
                </a:cubicBezTo>
                <a:cubicBezTo>
                  <a:pt x="3313" y="5539"/>
                  <a:pt x="5669" y="6736"/>
                  <a:pt x="6724" y="7335"/>
                </a:cubicBezTo>
                <a:cubicBezTo>
                  <a:pt x="7779" y="7934"/>
                  <a:pt x="8246" y="8214"/>
                  <a:pt x="8794" y="8663"/>
                </a:cubicBezTo>
                <a:cubicBezTo>
                  <a:pt x="9343" y="9112"/>
                  <a:pt x="9748" y="9723"/>
                  <a:pt x="10000" y="10000"/>
                </a:cubicBezTo>
              </a:path>
            </a:pathLst>
          </a:custGeom>
          <a:noFill/>
          <a:ln w="22225">
            <a:solidFill>
              <a:srgbClr val="DB29DB"/>
            </a:solidFill>
            <a:round/>
            <a:headEnd/>
            <a:tailEnd/>
          </a:ln>
        </p:spPr>
        <p:txBody>
          <a:bodyPr/>
          <a:lstStyle/>
          <a:p>
            <a:pPr>
              <a:defRPr/>
            </a:pPr>
            <a:endParaRPr lang="en-US"/>
          </a:p>
        </p:txBody>
      </p:sp>
      <p:sp>
        <p:nvSpPr>
          <p:cNvPr id="148" name="Text Box 11">
            <a:extLst>
              <a:ext uri="{FF2B5EF4-FFF2-40B4-BE49-F238E27FC236}">
                <a16:creationId xmlns:a16="http://schemas.microsoft.com/office/drawing/2014/main" id="{DCB1E631-A96C-5AD5-6A30-F807D6B3469E}"/>
              </a:ext>
            </a:extLst>
          </p:cNvPr>
          <p:cNvSpPr txBox="1">
            <a:spLocks noChangeArrowheads="1"/>
          </p:cNvSpPr>
          <p:nvPr/>
        </p:nvSpPr>
        <p:spPr bwMode="auto">
          <a:xfrm>
            <a:off x="6808740" y="4870026"/>
            <a:ext cx="33644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1600" b="1" dirty="0">
                <a:solidFill>
                  <a:srgbClr val="DB29DB"/>
                </a:solidFill>
                <a:latin typeface="Calibri" panose="020F0502020204030204" pitchFamily="34" charset="0"/>
              </a:rPr>
              <a:t>AEP</a:t>
            </a:r>
            <a:r>
              <a:rPr lang="en-US" altLang="en-US" sz="1600" b="1" dirty="0">
                <a:solidFill>
                  <a:schemeClr val="accent4">
                    <a:lumMod val="60000"/>
                    <a:lumOff val="40000"/>
                  </a:schemeClr>
                </a:solidFill>
                <a:latin typeface="Calibri" panose="020F0502020204030204" pitchFamily="34" charset="0"/>
              </a:rPr>
              <a:t> </a:t>
            </a:r>
            <a:endParaRPr lang="en-US" altLang="en-US" sz="1600" dirty="0">
              <a:solidFill>
                <a:schemeClr val="accent4">
                  <a:lumMod val="60000"/>
                  <a:lumOff val="40000"/>
                </a:schemeClr>
              </a:solidFill>
              <a:latin typeface="Calibri" panose="020F0502020204030204" pitchFamily="34" charset="0"/>
            </a:endParaRPr>
          </a:p>
        </p:txBody>
      </p:sp>
      <p:sp>
        <p:nvSpPr>
          <p:cNvPr id="149" name="Line 15">
            <a:extLst>
              <a:ext uri="{FF2B5EF4-FFF2-40B4-BE49-F238E27FC236}">
                <a16:creationId xmlns:a16="http://schemas.microsoft.com/office/drawing/2014/main" id="{CAB2A687-4942-BD1A-D084-B2CDC5A2DF82}"/>
              </a:ext>
            </a:extLst>
          </p:cNvPr>
          <p:cNvSpPr>
            <a:spLocks noChangeShapeType="1"/>
          </p:cNvSpPr>
          <p:nvPr/>
        </p:nvSpPr>
        <p:spPr bwMode="auto">
          <a:xfrm flipV="1">
            <a:off x="7121024" y="2195090"/>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50" name="Line 16">
            <a:extLst>
              <a:ext uri="{FF2B5EF4-FFF2-40B4-BE49-F238E27FC236}">
                <a16:creationId xmlns:a16="http://schemas.microsoft.com/office/drawing/2014/main" id="{D1AE0DA5-F288-4F5F-4392-76C031D29345}"/>
              </a:ext>
            </a:extLst>
          </p:cNvPr>
          <p:cNvSpPr>
            <a:spLocks noChangeShapeType="1"/>
          </p:cNvSpPr>
          <p:nvPr/>
        </p:nvSpPr>
        <p:spPr bwMode="auto">
          <a:xfrm flipV="1">
            <a:off x="7744911" y="2195090"/>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51" name="Line 18">
            <a:extLst>
              <a:ext uri="{FF2B5EF4-FFF2-40B4-BE49-F238E27FC236}">
                <a16:creationId xmlns:a16="http://schemas.microsoft.com/office/drawing/2014/main" id="{1DF49D2C-550E-8A89-63FE-A7FF9816C916}"/>
              </a:ext>
            </a:extLst>
          </p:cNvPr>
          <p:cNvSpPr>
            <a:spLocks noChangeShapeType="1"/>
          </p:cNvSpPr>
          <p:nvPr/>
        </p:nvSpPr>
        <p:spPr bwMode="auto">
          <a:xfrm flipV="1">
            <a:off x="9116511" y="2195090"/>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52" name="Line 19">
            <a:extLst>
              <a:ext uri="{FF2B5EF4-FFF2-40B4-BE49-F238E27FC236}">
                <a16:creationId xmlns:a16="http://schemas.microsoft.com/office/drawing/2014/main" id="{3CF28AE7-5558-5D1E-54ED-C242F6D8ACA8}"/>
              </a:ext>
            </a:extLst>
          </p:cNvPr>
          <p:cNvSpPr>
            <a:spLocks noChangeShapeType="1"/>
          </p:cNvSpPr>
          <p:nvPr/>
        </p:nvSpPr>
        <p:spPr bwMode="auto">
          <a:xfrm flipV="1">
            <a:off x="9754686" y="2195090"/>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53" name="Text Box 56">
            <a:extLst>
              <a:ext uri="{FF2B5EF4-FFF2-40B4-BE49-F238E27FC236}">
                <a16:creationId xmlns:a16="http://schemas.microsoft.com/office/drawing/2014/main" id="{49F6D43F-4E4A-54BC-9FFF-4E8ABEAEDE62}"/>
              </a:ext>
            </a:extLst>
          </p:cNvPr>
          <p:cNvSpPr txBox="1">
            <a:spLocks noChangeArrowheads="1"/>
          </p:cNvSpPr>
          <p:nvPr/>
        </p:nvSpPr>
        <p:spPr bwMode="auto">
          <a:xfrm>
            <a:off x="8787899" y="2271290"/>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B</a:t>
            </a:r>
            <a:r>
              <a:rPr lang="en-US" altLang="en-US" sz="3000" dirty="0">
                <a:latin typeface="Calibri" panose="020F0502020204030204" pitchFamily="34" charset="0"/>
              </a:rPr>
              <a:t>)</a:t>
            </a:r>
          </a:p>
        </p:txBody>
      </p:sp>
      <p:sp>
        <p:nvSpPr>
          <p:cNvPr id="154" name="Text Box 57">
            <a:extLst>
              <a:ext uri="{FF2B5EF4-FFF2-40B4-BE49-F238E27FC236}">
                <a16:creationId xmlns:a16="http://schemas.microsoft.com/office/drawing/2014/main" id="{A1618DA8-A69D-069C-7DD0-812A3C54531B}"/>
              </a:ext>
            </a:extLst>
          </p:cNvPr>
          <p:cNvSpPr txBox="1">
            <a:spLocks noChangeArrowheads="1"/>
          </p:cNvSpPr>
          <p:nvPr/>
        </p:nvSpPr>
        <p:spPr bwMode="auto">
          <a:xfrm>
            <a:off x="6917825" y="4649365"/>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0.10        0.30         0.50         0.70        0.90</a:t>
            </a:r>
          </a:p>
        </p:txBody>
      </p:sp>
      <p:sp>
        <p:nvSpPr>
          <p:cNvPr id="155" name="Text Box 61">
            <a:extLst>
              <a:ext uri="{FF2B5EF4-FFF2-40B4-BE49-F238E27FC236}">
                <a16:creationId xmlns:a16="http://schemas.microsoft.com/office/drawing/2014/main" id="{1218BFCB-9763-EC4D-7854-EF058DFDFC07}"/>
              </a:ext>
            </a:extLst>
          </p:cNvPr>
          <p:cNvSpPr txBox="1">
            <a:spLocks noChangeArrowheads="1"/>
          </p:cNvSpPr>
          <p:nvPr/>
        </p:nvSpPr>
        <p:spPr bwMode="auto">
          <a:xfrm>
            <a:off x="6550447" y="5151817"/>
            <a:ext cx="425767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B: Mainstem Stage </a:t>
            </a:r>
          </a:p>
          <a:p>
            <a:pPr eaLnBrk="1" hangingPunct="1">
              <a:spcBef>
                <a:spcPct val="50000"/>
              </a:spcBef>
            </a:pPr>
            <a:r>
              <a:rPr lang="en-US" altLang="en-US" b="1" u="sng" dirty="0">
                <a:solidFill>
                  <a:srgbClr val="DB29DB"/>
                </a:solidFill>
                <a:latin typeface="Calibri" panose="020F0502020204030204" pitchFamily="34" charset="0"/>
              </a:rPr>
              <a:t>Frequency Curve</a:t>
            </a:r>
          </a:p>
          <a:p>
            <a:pPr eaLnBrk="1" hangingPunct="1"/>
            <a:r>
              <a:rPr lang="en-US" altLang="en-US" sz="1800" i="1" dirty="0">
                <a:latin typeface="Calibri" panose="020F0502020204030204" pitchFamily="34" charset="0"/>
              </a:rPr>
              <a:t>Annual maximum frequency curve </a:t>
            </a:r>
            <a:r>
              <a:rPr lang="en-US" altLang="en-US" sz="1800" b="1" i="1" dirty="0">
                <a:latin typeface="Calibri" panose="020F0502020204030204" pitchFamily="34" charset="0"/>
              </a:rPr>
              <a:t>or</a:t>
            </a:r>
            <a:endParaRPr lang="en-US" altLang="en-US" sz="1800" i="1" dirty="0">
              <a:latin typeface="Calibri" panose="020F0502020204030204" pitchFamily="34" charset="0"/>
            </a:endParaRPr>
          </a:p>
          <a:p>
            <a:pPr eaLnBrk="1" hangingPunct="1"/>
            <a:r>
              <a:rPr lang="en-US" altLang="en-US" sz="1800" i="1" dirty="0">
                <a:latin typeface="Calibri" panose="020F0502020204030204" pitchFamily="34" charset="0"/>
              </a:rPr>
              <a:t>Coincident event frequency curve</a:t>
            </a:r>
          </a:p>
        </p:txBody>
      </p:sp>
      <p:sp>
        <p:nvSpPr>
          <p:cNvPr id="156" name="Text Box 62">
            <a:extLst>
              <a:ext uri="{FF2B5EF4-FFF2-40B4-BE49-F238E27FC236}">
                <a16:creationId xmlns:a16="http://schemas.microsoft.com/office/drawing/2014/main" id="{3CD88647-7E79-DD78-DB04-E747699806EC}"/>
              </a:ext>
            </a:extLst>
          </p:cNvPr>
          <p:cNvSpPr txBox="1">
            <a:spLocks noChangeArrowheads="1"/>
          </p:cNvSpPr>
          <p:nvPr/>
        </p:nvSpPr>
        <p:spPr bwMode="auto">
          <a:xfrm>
            <a:off x="7463925" y="1796627"/>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latin typeface="Calibri" panose="020F0502020204030204" pitchFamily="34" charset="0"/>
              </a:rPr>
              <a:t>less influential</a:t>
            </a:r>
          </a:p>
        </p:txBody>
      </p:sp>
      <p:sp>
        <p:nvSpPr>
          <p:cNvPr id="157" name="Text Box 83">
            <a:extLst>
              <a:ext uri="{FF2B5EF4-FFF2-40B4-BE49-F238E27FC236}">
                <a16:creationId xmlns:a16="http://schemas.microsoft.com/office/drawing/2014/main" id="{306B3C8F-6B50-128A-D751-2F6FD94396B7}"/>
              </a:ext>
            </a:extLst>
          </p:cNvPr>
          <p:cNvSpPr txBox="1">
            <a:spLocks noChangeArrowheads="1"/>
          </p:cNvSpPr>
          <p:nvPr/>
        </p:nvSpPr>
        <p:spPr bwMode="auto">
          <a:xfrm rot="-5400000">
            <a:off x="5518443" y="3162670"/>
            <a:ext cx="1820862"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Mainstem Stage</a:t>
            </a:r>
          </a:p>
        </p:txBody>
      </p:sp>
      <p:grpSp>
        <p:nvGrpSpPr>
          <p:cNvPr id="158" name="Group 157">
            <a:extLst>
              <a:ext uri="{FF2B5EF4-FFF2-40B4-BE49-F238E27FC236}">
                <a16:creationId xmlns:a16="http://schemas.microsoft.com/office/drawing/2014/main" id="{7B985D14-ED04-5956-CB04-94300AD937F0}"/>
              </a:ext>
            </a:extLst>
          </p:cNvPr>
          <p:cNvGrpSpPr/>
          <p:nvPr/>
        </p:nvGrpSpPr>
        <p:grpSpPr>
          <a:xfrm>
            <a:off x="6590800" y="2285310"/>
            <a:ext cx="3810000" cy="2238642"/>
            <a:chOff x="4884738" y="2006333"/>
            <a:chExt cx="3810000" cy="2238642"/>
          </a:xfrm>
        </p:grpSpPr>
        <p:sp>
          <p:nvSpPr>
            <p:cNvPr id="159" name="Line 58">
              <a:extLst>
                <a:ext uri="{FF2B5EF4-FFF2-40B4-BE49-F238E27FC236}">
                  <a16:creationId xmlns:a16="http://schemas.microsoft.com/office/drawing/2014/main" id="{E8A05E4F-5FF3-9A1E-9155-AE755E008F9D}"/>
                </a:ext>
              </a:extLst>
            </p:cNvPr>
            <p:cNvSpPr>
              <a:spLocks noChangeShapeType="1"/>
            </p:cNvSpPr>
            <p:nvPr/>
          </p:nvSpPr>
          <p:spPr bwMode="auto">
            <a:xfrm>
              <a:off x="5429250" y="2704598"/>
              <a:ext cx="609600" cy="0"/>
            </a:xfrm>
            <a:prstGeom prst="line">
              <a:avLst/>
            </a:prstGeom>
            <a:noFill/>
            <a:ln w="19050">
              <a:solidFill>
                <a:schemeClr val="tx1"/>
              </a:solidFill>
              <a:round/>
              <a:headEnd/>
              <a:tailEnd/>
            </a:ln>
          </p:spPr>
          <p:txBody>
            <a:bodyPr/>
            <a:lstStyle/>
            <a:p>
              <a:pPr>
                <a:defRPr/>
              </a:pPr>
              <a:endParaRPr lang="en-US"/>
            </a:p>
          </p:txBody>
        </p:sp>
        <p:sp>
          <p:nvSpPr>
            <p:cNvPr id="160" name="Line 60">
              <a:extLst>
                <a:ext uri="{FF2B5EF4-FFF2-40B4-BE49-F238E27FC236}">
                  <a16:creationId xmlns:a16="http://schemas.microsoft.com/office/drawing/2014/main" id="{68E41B6D-9A4A-5A02-CE11-6871FCBF7203}"/>
                </a:ext>
              </a:extLst>
            </p:cNvPr>
            <p:cNvSpPr>
              <a:spLocks noChangeShapeType="1"/>
            </p:cNvSpPr>
            <p:nvPr/>
          </p:nvSpPr>
          <p:spPr bwMode="auto">
            <a:xfrm>
              <a:off x="6053138" y="2978754"/>
              <a:ext cx="1373187" cy="0"/>
            </a:xfrm>
            <a:prstGeom prst="line">
              <a:avLst/>
            </a:prstGeom>
            <a:noFill/>
            <a:ln w="19050">
              <a:solidFill>
                <a:schemeClr val="tx1"/>
              </a:solidFill>
              <a:round/>
              <a:headEnd/>
              <a:tailEnd/>
            </a:ln>
          </p:spPr>
          <p:txBody>
            <a:bodyPr/>
            <a:lstStyle/>
            <a:p>
              <a:pPr>
                <a:defRPr/>
              </a:pPr>
              <a:endParaRPr lang="en-US"/>
            </a:p>
          </p:txBody>
        </p:sp>
        <p:sp>
          <p:nvSpPr>
            <p:cNvPr id="161" name="Line 61">
              <a:extLst>
                <a:ext uri="{FF2B5EF4-FFF2-40B4-BE49-F238E27FC236}">
                  <a16:creationId xmlns:a16="http://schemas.microsoft.com/office/drawing/2014/main" id="{FF04CC3A-C9DF-2ACD-158C-001A5B9BE82A}"/>
                </a:ext>
              </a:extLst>
            </p:cNvPr>
            <p:cNvSpPr>
              <a:spLocks noChangeShapeType="1"/>
            </p:cNvSpPr>
            <p:nvPr/>
          </p:nvSpPr>
          <p:spPr bwMode="auto">
            <a:xfrm>
              <a:off x="7439025" y="3266808"/>
              <a:ext cx="609600" cy="0"/>
            </a:xfrm>
            <a:prstGeom prst="line">
              <a:avLst/>
            </a:prstGeom>
            <a:noFill/>
            <a:ln w="19050">
              <a:solidFill>
                <a:schemeClr val="tx1"/>
              </a:solidFill>
              <a:round/>
              <a:headEnd/>
              <a:tailEnd/>
            </a:ln>
          </p:spPr>
          <p:txBody>
            <a:bodyPr/>
            <a:lstStyle/>
            <a:p>
              <a:pPr>
                <a:defRPr/>
              </a:pPr>
              <a:endParaRPr lang="en-US"/>
            </a:p>
          </p:txBody>
        </p:sp>
        <p:sp>
          <p:nvSpPr>
            <p:cNvPr id="162" name="Line 62">
              <a:extLst>
                <a:ext uri="{FF2B5EF4-FFF2-40B4-BE49-F238E27FC236}">
                  <a16:creationId xmlns:a16="http://schemas.microsoft.com/office/drawing/2014/main" id="{FC5D3F11-1387-EA35-A6DC-DEAF9181C7BF}"/>
                </a:ext>
              </a:extLst>
            </p:cNvPr>
            <p:cNvSpPr>
              <a:spLocks noChangeShapeType="1"/>
            </p:cNvSpPr>
            <p:nvPr/>
          </p:nvSpPr>
          <p:spPr bwMode="auto">
            <a:xfrm>
              <a:off x="8075613" y="3476358"/>
              <a:ext cx="276225" cy="0"/>
            </a:xfrm>
            <a:prstGeom prst="line">
              <a:avLst/>
            </a:prstGeom>
            <a:noFill/>
            <a:ln w="19050">
              <a:solidFill>
                <a:schemeClr val="tx1"/>
              </a:solidFill>
              <a:round/>
              <a:headEnd/>
              <a:tailEnd/>
            </a:ln>
          </p:spPr>
          <p:txBody>
            <a:bodyPr/>
            <a:lstStyle/>
            <a:p>
              <a:pPr>
                <a:defRPr/>
              </a:pPr>
              <a:endParaRPr lang="en-US"/>
            </a:p>
          </p:txBody>
        </p:sp>
        <p:sp>
          <p:nvSpPr>
            <p:cNvPr id="163" name="Text Box 63">
              <a:extLst>
                <a:ext uri="{FF2B5EF4-FFF2-40B4-BE49-F238E27FC236}">
                  <a16:creationId xmlns:a16="http://schemas.microsoft.com/office/drawing/2014/main" id="{52E79AB4-E6CA-CB49-CB19-6C202FACD416}"/>
                </a:ext>
              </a:extLst>
            </p:cNvPr>
            <p:cNvSpPr txBox="1">
              <a:spLocks noChangeArrowheads="1"/>
            </p:cNvSpPr>
            <p:nvPr/>
          </p:nvSpPr>
          <p:spPr bwMode="auto">
            <a:xfrm>
              <a:off x="5551488"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164" name="Text Box 64">
              <a:extLst>
                <a:ext uri="{FF2B5EF4-FFF2-40B4-BE49-F238E27FC236}">
                  <a16:creationId xmlns:a16="http://schemas.microsoft.com/office/drawing/2014/main" id="{F4E5FE27-226C-64DB-117D-96812ED695E6}"/>
                </a:ext>
              </a:extLst>
            </p:cNvPr>
            <p:cNvSpPr txBox="1">
              <a:spLocks noChangeArrowheads="1"/>
            </p:cNvSpPr>
            <p:nvPr/>
          </p:nvSpPr>
          <p:spPr bwMode="auto">
            <a:xfrm>
              <a:off x="6449699" y="3938588"/>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40%</a:t>
              </a:r>
              <a:endParaRPr lang="en-US" sz="1400" baseline="-25000" dirty="0">
                <a:latin typeface="Calibri" panose="020F0502020204030204" pitchFamily="34" charset="0"/>
              </a:endParaRPr>
            </a:p>
          </p:txBody>
        </p:sp>
        <p:sp>
          <p:nvSpPr>
            <p:cNvPr id="165" name="Text Box 66">
              <a:extLst>
                <a:ext uri="{FF2B5EF4-FFF2-40B4-BE49-F238E27FC236}">
                  <a16:creationId xmlns:a16="http://schemas.microsoft.com/office/drawing/2014/main" id="{5D3A6842-AD9A-88CC-4918-314A22832BFC}"/>
                </a:ext>
              </a:extLst>
            </p:cNvPr>
            <p:cNvSpPr txBox="1">
              <a:spLocks noChangeArrowheads="1"/>
            </p:cNvSpPr>
            <p:nvPr/>
          </p:nvSpPr>
          <p:spPr bwMode="auto">
            <a:xfrm>
              <a:off x="7518400" y="3938588"/>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166" name="Text Box 67">
              <a:extLst>
                <a:ext uri="{FF2B5EF4-FFF2-40B4-BE49-F238E27FC236}">
                  <a16:creationId xmlns:a16="http://schemas.microsoft.com/office/drawing/2014/main" id="{BB3213AC-80DA-A09A-BC19-94FA399BC9E5}"/>
                </a:ext>
              </a:extLst>
            </p:cNvPr>
            <p:cNvSpPr txBox="1">
              <a:spLocks noChangeArrowheads="1"/>
            </p:cNvSpPr>
            <p:nvPr/>
          </p:nvSpPr>
          <p:spPr bwMode="auto">
            <a:xfrm>
              <a:off x="8047038"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10%</a:t>
              </a:r>
              <a:endParaRPr lang="en-US" sz="1400" baseline="-25000" dirty="0">
                <a:latin typeface="Calibri" panose="020F0502020204030204" pitchFamily="34" charset="0"/>
              </a:endParaRPr>
            </a:p>
          </p:txBody>
        </p:sp>
        <p:sp>
          <p:nvSpPr>
            <p:cNvPr id="167" name="Text Box 68">
              <a:extLst>
                <a:ext uri="{FF2B5EF4-FFF2-40B4-BE49-F238E27FC236}">
                  <a16:creationId xmlns:a16="http://schemas.microsoft.com/office/drawing/2014/main" id="{5B68E973-B49A-FF78-479E-9E2FE389BCC8}"/>
                </a:ext>
              </a:extLst>
            </p:cNvPr>
            <p:cNvSpPr txBox="1">
              <a:spLocks noChangeArrowheads="1"/>
            </p:cNvSpPr>
            <p:nvPr/>
          </p:nvSpPr>
          <p:spPr bwMode="auto">
            <a:xfrm>
              <a:off x="5161915" y="3940175"/>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7%</a:t>
              </a:r>
              <a:endParaRPr lang="en-US" sz="1400" baseline="-25000" dirty="0">
                <a:latin typeface="Calibri" panose="020F0502020204030204" pitchFamily="34" charset="0"/>
              </a:endParaRPr>
            </a:p>
          </p:txBody>
        </p:sp>
        <p:sp>
          <p:nvSpPr>
            <p:cNvPr id="168" name="Text Box 69">
              <a:extLst>
                <a:ext uri="{FF2B5EF4-FFF2-40B4-BE49-F238E27FC236}">
                  <a16:creationId xmlns:a16="http://schemas.microsoft.com/office/drawing/2014/main" id="{6995F551-5BB0-EE14-9ED3-54F138433582}"/>
                </a:ext>
              </a:extLst>
            </p:cNvPr>
            <p:cNvSpPr txBox="1">
              <a:spLocks noChangeArrowheads="1"/>
            </p:cNvSpPr>
            <p:nvPr/>
          </p:nvSpPr>
          <p:spPr bwMode="auto">
            <a:xfrm>
              <a:off x="4892675" y="2482335"/>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3</a:t>
              </a:r>
            </a:p>
          </p:txBody>
        </p:sp>
        <p:sp>
          <p:nvSpPr>
            <p:cNvPr id="169" name="Line 71">
              <a:extLst>
                <a:ext uri="{FF2B5EF4-FFF2-40B4-BE49-F238E27FC236}">
                  <a16:creationId xmlns:a16="http://schemas.microsoft.com/office/drawing/2014/main" id="{4899BCFD-5F55-8805-EBC0-04622C0D26E3}"/>
                </a:ext>
              </a:extLst>
            </p:cNvPr>
            <p:cNvSpPr>
              <a:spLocks noChangeShapeType="1"/>
            </p:cNvSpPr>
            <p:nvPr/>
          </p:nvSpPr>
          <p:spPr bwMode="auto">
            <a:xfrm>
              <a:off x="5211763" y="2442260"/>
              <a:ext cx="217487" cy="0"/>
            </a:xfrm>
            <a:prstGeom prst="line">
              <a:avLst/>
            </a:prstGeom>
            <a:noFill/>
            <a:ln w="19050">
              <a:solidFill>
                <a:schemeClr val="tx1"/>
              </a:solidFill>
              <a:round/>
              <a:headEnd/>
              <a:tailEnd/>
            </a:ln>
          </p:spPr>
          <p:txBody>
            <a:bodyPr/>
            <a:lstStyle/>
            <a:p>
              <a:pPr>
                <a:defRPr/>
              </a:pPr>
              <a:endParaRPr lang="en-US"/>
            </a:p>
          </p:txBody>
        </p:sp>
        <p:sp>
          <p:nvSpPr>
            <p:cNvPr id="170" name="Text Box 72">
              <a:extLst>
                <a:ext uri="{FF2B5EF4-FFF2-40B4-BE49-F238E27FC236}">
                  <a16:creationId xmlns:a16="http://schemas.microsoft.com/office/drawing/2014/main" id="{A3818CE5-7A18-9393-2F3D-AADD63213E91}"/>
                </a:ext>
              </a:extLst>
            </p:cNvPr>
            <p:cNvSpPr txBox="1">
              <a:spLocks noChangeArrowheads="1"/>
            </p:cNvSpPr>
            <p:nvPr/>
          </p:nvSpPr>
          <p:spPr bwMode="auto">
            <a:xfrm>
              <a:off x="4884738" y="2006333"/>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1</a:t>
              </a:r>
            </a:p>
          </p:txBody>
        </p:sp>
        <p:sp>
          <p:nvSpPr>
            <p:cNvPr id="171" name="Text Box 74">
              <a:extLst>
                <a:ext uri="{FF2B5EF4-FFF2-40B4-BE49-F238E27FC236}">
                  <a16:creationId xmlns:a16="http://schemas.microsoft.com/office/drawing/2014/main" id="{FE49D46C-AE63-4230-2E87-AC1491C2A0C7}"/>
                </a:ext>
              </a:extLst>
            </p:cNvPr>
            <p:cNvSpPr txBox="1">
              <a:spLocks noChangeArrowheads="1"/>
            </p:cNvSpPr>
            <p:nvPr/>
          </p:nvSpPr>
          <p:spPr bwMode="auto">
            <a:xfrm>
              <a:off x="4892675" y="2763807"/>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4</a:t>
              </a:r>
            </a:p>
          </p:txBody>
        </p:sp>
        <p:sp>
          <p:nvSpPr>
            <p:cNvPr id="172" name="Text Box 75">
              <a:extLst>
                <a:ext uri="{FF2B5EF4-FFF2-40B4-BE49-F238E27FC236}">
                  <a16:creationId xmlns:a16="http://schemas.microsoft.com/office/drawing/2014/main" id="{2BD9B4BA-B109-08F1-BE39-89A77B3E0DBB}"/>
                </a:ext>
              </a:extLst>
            </p:cNvPr>
            <p:cNvSpPr txBox="1">
              <a:spLocks noChangeArrowheads="1"/>
            </p:cNvSpPr>
            <p:nvPr/>
          </p:nvSpPr>
          <p:spPr bwMode="auto">
            <a:xfrm>
              <a:off x="4891088" y="3100120"/>
              <a:ext cx="4016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5</a:t>
              </a:r>
            </a:p>
          </p:txBody>
        </p:sp>
        <p:sp>
          <p:nvSpPr>
            <p:cNvPr id="173" name="Text Box 76">
              <a:extLst>
                <a:ext uri="{FF2B5EF4-FFF2-40B4-BE49-F238E27FC236}">
                  <a16:creationId xmlns:a16="http://schemas.microsoft.com/office/drawing/2014/main" id="{23F011AD-8030-4660-237B-5F8D2EC4720A}"/>
                </a:ext>
              </a:extLst>
            </p:cNvPr>
            <p:cNvSpPr txBox="1">
              <a:spLocks noChangeArrowheads="1"/>
            </p:cNvSpPr>
            <p:nvPr/>
          </p:nvSpPr>
          <p:spPr bwMode="auto">
            <a:xfrm>
              <a:off x="4892675" y="3274745"/>
              <a:ext cx="390525"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6</a:t>
              </a:r>
            </a:p>
          </p:txBody>
        </p:sp>
        <p:sp>
          <p:nvSpPr>
            <p:cNvPr id="174" name="Line 77">
              <a:extLst>
                <a:ext uri="{FF2B5EF4-FFF2-40B4-BE49-F238E27FC236}">
                  <a16:creationId xmlns:a16="http://schemas.microsoft.com/office/drawing/2014/main" id="{122EFE8F-F771-0DB1-2564-EEF14A60888E}"/>
                </a:ext>
              </a:extLst>
            </p:cNvPr>
            <p:cNvSpPr>
              <a:spLocks noChangeShapeType="1"/>
            </p:cNvSpPr>
            <p:nvPr/>
          </p:nvSpPr>
          <p:spPr bwMode="auto">
            <a:xfrm flipH="1">
              <a:off x="5164138" y="2970817"/>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75" name="Line 79">
              <a:extLst>
                <a:ext uri="{FF2B5EF4-FFF2-40B4-BE49-F238E27FC236}">
                  <a16:creationId xmlns:a16="http://schemas.microsoft.com/office/drawing/2014/main" id="{BAC0B44D-1C05-733E-1298-1A749C7361E9}"/>
                </a:ext>
              </a:extLst>
            </p:cNvPr>
            <p:cNvSpPr>
              <a:spLocks noChangeShapeType="1"/>
            </p:cNvSpPr>
            <p:nvPr/>
          </p:nvSpPr>
          <p:spPr bwMode="auto">
            <a:xfrm flipH="1">
              <a:off x="5157788" y="3263633"/>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76" name="Line 80">
              <a:extLst>
                <a:ext uri="{FF2B5EF4-FFF2-40B4-BE49-F238E27FC236}">
                  <a16:creationId xmlns:a16="http://schemas.microsoft.com/office/drawing/2014/main" id="{5A11D624-F9EC-F357-EC22-B049BD5C9F5B}"/>
                </a:ext>
              </a:extLst>
            </p:cNvPr>
            <p:cNvSpPr>
              <a:spLocks noChangeShapeType="1"/>
            </p:cNvSpPr>
            <p:nvPr/>
          </p:nvSpPr>
          <p:spPr bwMode="auto">
            <a:xfrm flipH="1">
              <a:off x="5157788" y="3473183"/>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77" name="Line 81">
              <a:extLst>
                <a:ext uri="{FF2B5EF4-FFF2-40B4-BE49-F238E27FC236}">
                  <a16:creationId xmlns:a16="http://schemas.microsoft.com/office/drawing/2014/main" id="{38A49613-EA1F-A539-BC5A-E9F0390BB23B}"/>
                </a:ext>
              </a:extLst>
            </p:cNvPr>
            <p:cNvSpPr>
              <a:spLocks noChangeShapeType="1"/>
            </p:cNvSpPr>
            <p:nvPr/>
          </p:nvSpPr>
          <p:spPr bwMode="auto">
            <a:xfrm flipH="1">
              <a:off x="5173663" y="2702997"/>
              <a:ext cx="260350" cy="0"/>
            </a:xfrm>
            <a:prstGeom prst="line">
              <a:avLst/>
            </a:prstGeom>
            <a:noFill/>
            <a:ln w="9525">
              <a:solidFill>
                <a:schemeClr val="tx1"/>
              </a:solidFill>
              <a:prstDash val="sysDot"/>
              <a:round/>
              <a:headEnd/>
              <a:tailEnd type="arrow" w="sm" len="sm"/>
            </a:ln>
          </p:spPr>
          <p:txBody>
            <a:bodyPr/>
            <a:lstStyle/>
            <a:p>
              <a:pPr>
                <a:defRPr/>
              </a:pPr>
              <a:endParaRPr lang="en-US" dirty="0"/>
            </a:p>
          </p:txBody>
        </p:sp>
        <p:sp>
          <p:nvSpPr>
            <p:cNvPr id="178" name="Text Box 88">
              <a:extLst>
                <a:ext uri="{FF2B5EF4-FFF2-40B4-BE49-F238E27FC236}">
                  <a16:creationId xmlns:a16="http://schemas.microsoft.com/office/drawing/2014/main" id="{BE9E8DC6-96A9-59FC-831F-BE9FA9FE42F1}"/>
                </a:ext>
              </a:extLst>
            </p:cNvPr>
            <p:cNvSpPr txBox="1">
              <a:spLocks noChangeArrowheads="1"/>
            </p:cNvSpPr>
            <p:nvPr/>
          </p:nvSpPr>
          <p:spPr bwMode="auto">
            <a:xfrm>
              <a:off x="7461250" y="3201720"/>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5</a:t>
              </a:r>
              <a:r>
                <a:rPr lang="en-US" sz="1400" dirty="0">
                  <a:latin typeface="Calibri" panose="020F0502020204030204" pitchFamily="34" charset="0"/>
                </a:rPr>
                <a:t>)=0.2</a:t>
              </a:r>
              <a:endParaRPr lang="en-US" sz="1400" baseline="-25000" dirty="0">
                <a:latin typeface="Calibri" panose="020F0502020204030204" pitchFamily="34" charset="0"/>
              </a:endParaRPr>
            </a:p>
          </p:txBody>
        </p:sp>
        <p:sp>
          <p:nvSpPr>
            <p:cNvPr id="179" name="Text Box 89">
              <a:extLst>
                <a:ext uri="{FF2B5EF4-FFF2-40B4-BE49-F238E27FC236}">
                  <a16:creationId xmlns:a16="http://schemas.microsoft.com/office/drawing/2014/main" id="{16C9F090-D68F-FD94-648A-8CB4447D1F90}"/>
                </a:ext>
              </a:extLst>
            </p:cNvPr>
            <p:cNvSpPr txBox="1">
              <a:spLocks noChangeArrowheads="1"/>
            </p:cNvSpPr>
            <p:nvPr/>
          </p:nvSpPr>
          <p:spPr bwMode="auto">
            <a:xfrm>
              <a:off x="5546137" y="2386517"/>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3</a:t>
              </a:r>
              <a:r>
                <a:rPr lang="en-US" sz="1400" dirty="0">
                  <a:latin typeface="Calibri" panose="020F0502020204030204" pitchFamily="34" charset="0"/>
                </a:rPr>
                <a:t>)=0.2</a:t>
              </a:r>
              <a:endParaRPr lang="en-US" sz="1400" baseline="-25000" dirty="0">
                <a:latin typeface="Calibri" panose="020F0502020204030204" pitchFamily="34" charset="0"/>
              </a:endParaRPr>
            </a:p>
          </p:txBody>
        </p:sp>
      </p:grpSp>
      <p:sp>
        <p:nvSpPr>
          <p:cNvPr id="180" name="Freeform 10">
            <a:extLst>
              <a:ext uri="{FF2B5EF4-FFF2-40B4-BE49-F238E27FC236}">
                <a16:creationId xmlns:a16="http://schemas.microsoft.com/office/drawing/2014/main" id="{0BFC1295-6286-9E10-28D9-128756F01271}"/>
              </a:ext>
            </a:extLst>
          </p:cNvPr>
          <p:cNvSpPr>
            <a:spLocks/>
          </p:cNvSpPr>
          <p:nvPr/>
        </p:nvSpPr>
        <p:spPr bwMode="auto">
          <a:xfrm>
            <a:off x="6844799" y="2431627"/>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DB29DB"/>
            </a:solidFill>
            <a:prstDash val="sysDash"/>
            <a:round/>
            <a:headEnd/>
            <a:tailEnd/>
          </a:ln>
        </p:spPr>
        <p:txBody>
          <a:bodyPr/>
          <a:lstStyle/>
          <a:p>
            <a:pPr>
              <a:defRPr/>
            </a:pPr>
            <a:endParaRPr lang="en-US"/>
          </a:p>
        </p:txBody>
      </p:sp>
      <p:sp>
        <p:nvSpPr>
          <p:cNvPr id="181" name="Line 15">
            <a:extLst>
              <a:ext uri="{FF2B5EF4-FFF2-40B4-BE49-F238E27FC236}">
                <a16:creationId xmlns:a16="http://schemas.microsoft.com/office/drawing/2014/main" id="{8B274AA7-CAC0-12B6-AA59-E673B17D4A11}"/>
              </a:ext>
            </a:extLst>
          </p:cNvPr>
          <p:cNvSpPr>
            <a:spLocks noChangeShapeType="1"/>
          </p:cNvSpPr>
          <p:nvPr/>
        </p:nvSpPr>
        <p:spPr bwMode="auto">
          <a:xfrm flipV="1">
            <a:off x="6928620" y="2203871"/>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82" name="Group 181">
            <a:extLst>
              <a:ext uri="{FF2B5EF4-FFF2-40B4-BE49-F238E27FC236}">
                <a16:creationId xmlns:a16="http://schemas.microsoft.com/office/drawing/2014/main" id="{D49AAA74-35AC-8A71-E12F-4A2036D726C3}"/>
              </a:ext>
            </a:extLst>
          </p:cNvPr>
          <p:cNvGrpSpPr/>
          <p:nvPr/>
        </p:nvGrpSpPr>
        <p:grpSpPr>
          <a:xfrm>
            <a:off x="6577463" y="2435488"/>
            <a:ext cx="611188" cy="2088563"/>
            <a:chOff x="6629082" y="2156512"/>
            <a:chExt cx="611188" cy="2088563"/>
          </a:xfrm>
        </p:grpSpPr>
        <p:sp>
          <p:nvSpPr>
            <p:cNvPr id="183" name="Text Box 68">
              <a:extLst>
                <a:ext uri="{FF2B5EF4-FFF2-40B4-BE49-F238E27FC236}">
                  <a16:creationId xmlns:a16="http://schemas.microsoft.com/office/drawing/2014/main" id="{BB7A024B-0944-E4BC-22AF-C9E5B9232377}"/>
                </a:ext>
              </a:extLst>
            </p:cNvPr>
            <p:cNvSpPr txBox="1">
              <a:spLocks noChangeArrowheads="1"/>
            </p:cNvSpPr>
            <p:nvPr/>
          </p:nvSpPr>
          <p:spPr bwMode="auto">
            <a:xfrm>
              <a:off x="6629082" y="3940275"/>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3%</a:t>
              </a:r>
              <a:endParaRPr lang="en-US" sz="1400" baseline="-25000" dirty="0">
                <a:latin typeface="Calibri" panose="020F0502020204030204" pitchFamily="34" charset="0"/>
              </a:endParaRPr>
            </a:p>
          </p:txBody>
        </p:sp>
        <p:sp>
          <p:nvSpPr>
            <p:cNvPr id="184" name="Text Box 72">
              <a:extLst>
                <a:ext uri="{FF2B5EF4-FFF2-40B4-BE49-F238E27FC236}">
                  <a16:creationId xmlns:a16="http://schemas.microsoft.com/office/drawing/2014/main" id="{F8ACB95D-2233-36AA-B077-478164896E01}"/>
                </a:ext>
              </a:extLst>
            </p:cNvPr>
            <p:cNvSpPr txBox="1">
              <a:spLocks noChangeArrowheads="1"/>
            </p:cNvSpPr>
            <p:nvPr/>
          </p:nvSpPr>
          <p:spPr bwMode="auto">
            <a:xfrm>
              <a:off x="6650039" y="2280654"/>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2</a:t>
              </a:r>
            </a:p>
          </p:txBody>
        </p:sp>
        <p:sp>
          <p:nvSpPr>
            <p:cNvPr id="185" name="Line 71">
              <a:extLst>
                <a:ext uri="{FF2B5EF4-FFF2-40B4-BE49-F238E27FC236}">
                  <a16:creationId xmlns:a16="http://schemas.microsoft.com/office/drawing/2014/main" id="{66CEB245-4CA7-5338-0332-E17F13587A2B}"/>
                </a:ext>
              </a:extLst>
            </p:cNvPr>
            <p:cNvSpPr>
              <a:spLocks noChangeShapeType="1"/>
            </p:cNvSpPr>
            <p:nvPr/>
          </p:nvSpPr>
          <p:spPr bwMode="auto">
            <a:xfrm>
              <a:off x="6885625" y="2156512"/>
              <a:ext cx="115251" cy="0"/>
            </a:xfrm>
            <a:prstGeom prst="line">
              <a:avLst/>
            </a:prstGeom>
            <a:noFill/>
            <a:ln w="19050">
              <a:solidFill>
                <a:schemeClr val="tx1"/>
              </a:solidFill>
              <a:round/>
              <a:headEnd/>
              <a:tailEnd/>
            </a:ln>
          </p:spPr>
          <p:txBody>
            <a:bodyPr/>
            <a:lstStyle/>
            <a:p>
              <a:pPr>
                <a:defRPr/>
              </a:pPr>
              <a:endParaRPr lang="en-US"/>
            </a:p>
          </p:txBody>
        </p:sp>
      </p:grpSp>
      <p:cxnSp>
        <p:nvCxnSpPr>
          <p:cNvPr id="186" name="Straight Arrow Connector 185">
            <a:extLst>
              <a:ext uri="{FF2B5EF4-FFF2-40B4-BE49-F238E27FC236}">
                <a16:creationId xmlns:a16="http://schemas.microsoft.com/office/drawing/2014/main" id="{5E83B9C3-AA62-E16B-AA01-260815591469}"/>
              </a:ext>
            </a:extLst>
          </p:cNvPr>
          <p:cNvCxnSpPr>
            <a:cxnSpLocks/>
          </p:cNvCxnSpPr>
          <p:nvPr/>
        </p:nvCxnSpPr>
        <p:spPr>
          <a:xfrm>
            <a:off x="7515654" y="3347584"/>
            <a:ext cx="1059997" cy="0"/>
          </a:xfrm>
          <a:prstGeom prst="straightConnector1">
            <a:avLst/>
          </a:prstGeom>
          <a:ln w="1905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9" name="Text Box 62">
            <a:extLst>
              <a:ext uri="{FF2B5EF4-FFF2-40B4-BE49-F238E27FC236}">
                <a16:creationId xmlns:a16="http://schemas.microsoft.com/office/drawing/2014/main" id="{A2D364BC-3A2A-CB62-0FF3-AE8A59C5EFEB}"/>
              </a:ext>
            </a:extLst>
          </p:cNvPr>
          <p:cNvSpPr txBox="1">
            <a:spLocks noChangeArrowheads="1"/>
          </p:cNvSpPr>
          <p:nvPr/>
        </p:nvSpPr>
        <p:spPr bwMode="auto">
          <a:xfrm>
            <a:off x="902393" y="1385172"/>
            <a:ext cx="681719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dirty="0">
                <a:latin typeface="Calibri" panose="020F0502020204030204" pitchFamily="34" charset="0"/>
              </a:rPr>
              <a:t>Case 4: No correlation, usually coincident</a:t>
            </a:r>
          </a:p>
        </p:txBody>
      </p:sp>
    </p:spTree>
    <p:extLst>
      <p:ext uri="{BB962C8B-B14F-4D97-AF65-F5344CB8AC3E}">
        <p14:creationId xmlns:p14="http://schemas.microsoft.com/office/powerpoint/2010/main" val="4205778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p:bldP spid="149" grpId="0" animBg="1"/>
      <p:bldP spid="150" grpId="0" animBg="1"/>
      <p:bldP spid="151" grpId="0" animBg="1"/>
      <p:bldP spid="152" grpId="0" animBg="1"/>
      <p:bldP spid="153" grpId="0"/>
      <p:bldP spid="154" grpId="0"/>
      <p:bldP spid="155" grpId="0"/>
      <p:bldP spid="156" grpId="0"/>
      <p:bldP spid="157" grpId="0"/>
      <p:bldP spid="180" grpId="0" animBg="1"/>
      <p:bldP spid="18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C8205-20AB-3035-22AC-BE16D94D67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E5F9CB-D48C-9A85-901C-73049AF29ABF}"/>
              </a:ext>
            </a:extLst>
          </p:cNvPr>
          <p:cNvSpPr>
            <a:spLocks noGrp="1"/>
          </p:cNvSpPr>
          <p:nvPr>
            <p:ph type="title"/>
          </p:nvPr>
        </p:nvSpPr>
        <p:spPr>
          <a:xfrm>
            <a:off x="838200" y="365125"/>
            <a:ext cx="10515600" cy="1325563"/>
          </a:xfrm>
        </p:spPr>
        <p:txBody>
          <a:bodyPr/>
          <a:lstStyle/>
          <a:p>
            <a:r>
              <a:rPr lang="en-US" dirty="0"/>
              <a:t>Input Probability Distributions (Case 5)</a:t>
            </a:r>
          </a:p>
        </p:txBody>
      </p:sp>
      <p:sp>
        <p:nvSpPr>
          <p:cNvPr id="12" name="Slide Number Placeholder 11">
            <a:extLst>
              <a:ext uri="{FF2B5EF4-FFF2-40B4-BE49-F238E27FC236}">
                <a16:creationId xmlns:a16="http://schemas.microsoft.com/office/drawing/2014/main" id="{89598BCC-057D-64BC-0AB7-78CF305C2E53}"/>
              </a:ext>
            </a:extLst>
          </p:cNvPr>
          <p:cNvSpPr>
            <a:spLocks noGrp="1"/>
          </p:cNvSpPr>
          <p:nvPr>
            <p:ph type="sldNum" sz="quarter" idx="12"/>
          </p:nvPr>
        </p:nvSpPr>
        <p:spPr/>
        <p:txBody>
          <a:bodyPr/>
          <a:lstStyle/>
          <a:p>
            <a:fld id="{75FF2DE0-F630-4680-9872-E679E07CC29A}" type="slidenum">
              <a:rPr lang="en-US" smtClean="0"/>
              <a:t>28</a:t>
            </a:fld>
            <a:endParaRPr lang="en-US"/>
          </a:p>
        </p:txBody>
      </p:sp>
      <p:sp>
        <p:nvSpPr>
          <p:cNvPr id="3" name="Text Box 57">
            <a:extLst>
              <a:ext uri="{FF2B5EF4-FFF2-40B4-BE49-F238E27FC236}">
                <a16:creationId xmlns:a16="http://schemas.microsoft.com/office/drawing/2014/main" id="{BCCCAA1E-6FC9-50A8-A2A8-47BCFF4D3142}"/>
              </a:ext>
            </a:extLst>
          </p:cNvPr>
          <p:cNvSpPr txBox="1">
            <a:spLocks noChangeArrowheads="1"/>
          </p:cNvSpPr>
          <p:nvPr/>
        </p:nvSpPr>
        <p:spPr bwMode="auto">
          <a:xfrm>
            <a:off x="1218038" y="2005109"/>
            <a:ext cx="39639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u="sng" dirty="0">
                <a:solidFill>
                  <a:srgbClr val="00B0F0"/>
                </a:solidFill>
                <a:latin typeface="Calibri" panose="020F0502020204030204" pitchFamily="34" charset="0"/>
              </a:rPr>
              <a:t>Joint</a:t>
            </a:r>
            <a:r>
              <a:rPr lang="en-US" altLang="en-US" dirty="0">
                <a:solidFill>
                  <a:srgbClr val="C00000"/>
                </a:solidFill>
                <a:latin typeface="Calibri" panose="020F0502020204030204" pitchFamily="34" charset="0"/>
              </a:rPr>
              <a:t> </a:t>
            </a:r>
            <a:r>
              <a:rPr lang="en-US" altLang="en-US" dirty="0">
                <a:latin typeface="Calibri" panose="020F0502020204030204" pitchFamily="34" charset="0"/>
              </a:rPr>
              <a:t>(or </a:t>
            </a:r>
            <a:r>
              <a:rPr lang="en-US" altLang="en-US" u="sng" dirty="0">
                <a:solidFill>
                  <a:srgbClr val="00B0F0"/>
                </a:solidFill>
                <a:latin typeface="Calibri" panose="020F0502020204030204" pitchFamily="34" charset="0"/>
              </a:rPr>
              <a:t>conditional</a:t>
            </a:r>
            <a:r>
              <a:rPr lang="en-US" altLang="en-US" dirty="0">
                <a:latin typeface="Calibri" panose="020F0502020204030204" pitchFamily="34" charset="0"/>
              </a:rPr>
              <a:t>) probability of A and B</a:t>
            </a:r>
            <a:endParaRPr lang="en-US" altLang="en-US" sz="1800" i="1" dirty="0">
              <a:latin typeface="Calibri" panose="020F0502020204030204" pitchFamily="34" charset="0"/>
            </a:endParaRPr>
          </a:p>
        </p:txBody>
      </p:sp>
      <p:grpSp>
        <p:nvGrpSpPr>
          <p:cNvPr id="4" name="Group 3">
            <a:extLst>
              <a:ext uri="{FF2B5EF4-FFF2-40B4-BE49-F238E27FC236}">
                <a16:creationId xmlns:a16="http://schemas.microsoft.com/office/drawing/2014/main" id="{1AB22C32-7312-98F2-DED4-CF2C0F284446}"/>
              </a:ext>
            </a:extLst>
          </p:cNvPr>
          <p:cNvGrpSpPr/>
          <p:nvPr/>
        </p:nvGrpSpPr>
        <p:grpSpPr>
          <a:xfrm>
            <a:off x="1171207" y="2971411"/>
            <a:ext cx="4264025" cy="2732087"/>
            <a:chOff x="4683125" y="2586038"/>
            <a:chExt cx="4264025" cy="2732087"/>
          </a:xfrm>
        </p:grpSpPr>
        <p:sp>
          <p:nvSpPr>
            <p:cNvPr id="5" name="Rectangle 3">
              <a:extLst>
                <a:ext uri="{FF2B5EF4-FFF2-40B4-BE49-F238E27FC236}">
                  <a16:creationId xmlns:a16="http://schemas.microsoft.com/office/drawing/2014/main" id="{B16DC561-9936-0286-1E2E-A3C10BE5D1B2}"/>
                </a:ext>
              </a:extLst>
            </p:cNvPr>
            <p:cNvSpPr>
              <a:spLocks noChangeArrowheads="1"/>
            </p:cNvSpPr>
            <p:nvPr/>
          </p:nvSpPr>
          <p:spPr bwMode="auto">
            <a:xfrm>
              <a:off x="5051425" y="2605088"/>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 name="Freeform 4">
              <a:extLst>
                <a:ext uri="{FF2B5EF4-FFF2-40B4-BE49-F238E27FC236}">
                  <a16:creationId xmlns:a16="http://schemas.microsoft.com/office/drawing/2014/main" id="{67A9F4C0-9BFF-AB04-FBB8-FB2F3E3F6F63}"/>
                </a:ext>
              </a:extLst>
            </p:cNvPr>
            <p:cNvSpPr>
              <a:spLocks/>
            </p:cNvSpPr>
            <p:nvPr/>
          </p:nvSpPr>
          <p:spPr bwMode="auto">
            <a:xfrm>
              <a:off x="5368925" y="3630613"/>
              <a:ext cx="2716213" cy="944562"/>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 name="Freeform 5">
              <a:extLst>
                <a:ext uri="{FF2B5EF4-FFF2-40B4-BE49-F238E27FC236}">
                  <a16:creationId xmlns:a16="http://schemas.microsoft.com/office/drawing/2014/main" id="{8305AEC3-9FB2-AE10-6492-3B47878E4A82}"/>
                </a:ext>
              </a:extLst>
            </p:cNvPr>
            <p:cNvSpPr>
              <a:spLocks/>
            </p:cNvSpPr>
            <p:nvPr/>
          </p:nvSpPr>
          <p:spPr bwMode="auto">
            <a:xfrm>
              <a:off x="5392738" y="3854450"/>
              <a:ext cx="2716212" cy="887413"/>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 name="Freeform 6">
              <a:extLst>
                <a:ext uri="{FF2B5EF4-FFF2-40B4-BE49-F238E27FC236}">
                  <a16:creationId xmlns:a16="http://schemas.microsoft.com/office/drawing/2014/main" id="{5D84BCA7-F167-73B9-7E35-5057F92E0DAA}"/>
                </a:ext>
              </a:extLst>
            </p:cNvPr>
            <p:cNvSpPr>
              <a:spLocks/>
            </p:cNvSpPr>
            <p:nvPr/>
          </p:nvSpPr>
          <p:spPr bwMode="auto">
            <a:xfrm>
              <a:off x="5314950" y="3424238"/>
              <a:ext cx="2716213" cy="9413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Freeform 7">
              <a:extLst>
                <a:ext uri="{FF2B5EF4-FFF2-40B4-BE49-F238E27FC236}">
                  <a16:creationId xmlns:a16="http://schemas.microsoft.com/office/drawing/2014/main" id="{64E16E47-C295-383E-555C-C92AA0B7A314}"/>
                </a:ext>
              </a:extLst>
            </p:cNvPr>
            <p:cNvSpPr>
              <a:spLocks/>
            </p:cNvSpPr>
            <p:nvPr/>
          </p:nvSpPr>
          <p:spPr bwMode="auto">
            <a:xfrm>
              <a:off x="5302250" y="3171825"/>
              <a:ext cx="2716213" cy="99853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Freeform 8">
              <a:extLst>
                <a:ext uri="{FF2B5EF4-FFF2-40B4-BE49-F238E27FC236}">
                  <a16:creationId xmlns:a16="http://schemas.microsoft.com/office/drawing/2014/main" id="{3453AAD0-5BD7-159E-9FA3-A6F2829D70AC}"/>
                </a:ext>
              </a:extLst>
            </p:cNvPr>
            <p:cNvSpPr>
              <a:spLocks/>
            </p:cNvSpPr>
            <p:nvPr/>
          </p:nvSpPr>
          <p:spPr bwMode="auto">
            <a:xfrm>
              <a:off x="5260975" y="2992438"/>
              <a:ext cx="2716213" cy="99853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 name="Text Box 10">
              <a:extLst>
                <a:ext uri="{FF2B5EF4-FFF2-40B4-BE49-F238E27FC236}">
                  <a16:creationId xmlns:a16="http://schemas.microsoft.com/office/drawing/2014/main" id="{F37CD409-F765-1C22-C28E-4AE049AA21FC}"/>
                </a:ext>
              </a:extLst>
            </p:cNvPr>
            <p:cNvSpPr txBox="1">
              <a:spLocks noChangeArrowheads="1"/>
            </p:cNvSpPr>
            <p:nvPr/>
          </p:nvSpPr>
          <p:spPr bwMode="auto">
            <a:xfrm>
              <a:off x="4938713" y="5043488"/>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13" name="Text Box 12">
              <a:extLst>
                <a:ext uri="{FF2B5EF4-FFF2-40B4-BE49-F238E27FC236}">
                  <a16:creationId xmlns:a16="http://schemas.microsoft.com/office/drawing/2014/main" id="{328C3F80-6D5D-4C4F-A47B-5462DD1385A5}"/>
                </a:ext>
              </a:extLst>
            </p:cNvPr>
            <p:cNvSpPr txBox="1">
              <a:spLocks noChangeArrowheads="1"/>
            </p:cNvSpPr>
            <p:nvPr/>
          </p:nvSpPr>
          <p:spPr bwMode="auto">
            <a:xfrm>
              <a:off x="7894638" y="260985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1</a:t>
              </a:r>
            </a:p>
          </p:txBody>
        </p:sp>
        <p:sp>
          <p:nvSpPr>
            <p:cNvPr id="14" name="Line 13">
              <a:extLst>
                <a:ext uri="{FF2B5EF4-FFF2-40B4-BE49-F238E27FC236}">
                  <a16:creationId xmlns:a16="http://schemas.microsoft.com/office/drawing/2014/main" id="{D924B34F-175B-42E4-E326-3AC55ADED9F1}"/>
                </a:ext>
              </a:extLst>
            </p:cNvPr>
            <p:cNvSpPr>
              <a:spLocks noChangeShapeType="1"/>
            </p:cNvSpPr>
            <p:nvPr/>
          </p:nvSpPr>
          <p:spPr bwMode="auto">
            <a:xfrm flipV="1">
              <a:off x="7142163" y="25908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14">
              <a:extLst>
                <a:ext uri="{FF2B5EF4-FFF2-40B4-BE49-F238E27FC236}">
                  <a16:creationId xmlns:a16="http://schemas.microsoft.com/office/drawing/2014/main" id="{0AF1BEF0-FF3F-42E1-302C-277C9116F93B}"/>
                </a:ext>
              </a:extLst>
            </p:cNvPr>
            <p:cNvSpPr>
              <a:spLocks noChangeShapeType="1"/>
            </p:cNvSpPr>
            <p:nvPr/>
          </p:nvSpPr>
          <p:spPr bwMode="auto">
            <a:xfrm flipV="1">
              <a:off x="6334125" y="25908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Text Box 15">
              <a:extLst>
                <a:ext uri="{FF2B5EF4-FFF2-40B4-BE49-F238E27FC236}">
                  <a16:creationId xmlns:a16="http://schemas.microsoft.com/office/drawing/2014/main" id="{47B2F5EE-29FE-A802-EF39-2FFCF66920AE}"/>
                </a:ext>
              </a:extLst>
            </p:cNvPr>
            <p:cNvSpPr txBox="1">
              <a:spLocks noChangeArrowheads="1"/>
            </p:cNvSpPr>
            <p:nvPr/>
          </p:nvSpPr>
          <p:spPr bwMode="auto">
            <a:xfrm>
              <a:off x="7916863" y="2816225"/>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2</a:t>
              </a:r>
            </a:p>
          </p:txBody>
        </p:sp>
        <p:sp>
          <p:nvSpPr>
            <p:cNvPr id="17" name="Freeform 16">
              <a:extLst>
                <a:ext uri="{FF2B5EF4-FFF2-40B4-BE49-F238E27FC236}">
                  <a16:creationId xmlns:a16="http://schemas.microsoft.com/office/drawing/2014/main" id="{FE44051F-28FC-D6DF-586A-EEF2BCA0C06C}"/>
                </a:ext>
              </a:extLst>
            </p:cNvPr>
            <p:cNvSpPr>
              <a:spLocks/>
            </p:cNvSpPr>
            <p:nvPr/>
          </p:nvSpPr>
          <p:spPr bwMode="auto">
            <a:xfrm>
              <a:off x="5213350" y="2773363"/>
              <a:ext cx="2716213" cy="10556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Line 17">
              <a:extLst>
                <a:ext uri="{FF2B5EF4-FFF2-40B4-BE49-F238E27FC236}">
                  <a16:creationId xmlns:a16="http://schemas.microsoft.com/office/drawing/2014/main" id="{C635050D-EE16-952F-6BDE-87A2571F2459}"/>
                </a:ext>
              </a:extLst>
            </p:cNvPr>
            <p:cNvSpPr>
              <a:spLocks noChangeShapeType="1"/>
            </p:cNvSpPr>
            <p:nvPr/>
          </p:nvSpPr>
          <p:spPr bwMode="auto">
            <a:xfrm flipV="1">
              <a:off x="5500688" y="260032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18">
              <a:extLst>
                <a:ext uri="{FF2B5EF4-FFF2-40B4-BE49-F238E27FC236}">
                  <a16:creationId xmlns:a16="http://schemas.microsoft.com/office/drawing/2014/main" id="{82040680-1CB5-24DF-02CC-A51A09164923}"/>
                </a:ext>
              </a:extLst>
            </p:cNvPr>
            <p:cNvSpPr>
              <a:spLocks noChangeShapeType="1"/>
            </p:cNvSpPr>
            <p:nvPr/>
          </p:nvSpPr>
          <p:spPr bwMode="auto">
            <a:xfrm flipV="1">
              <a:off x="6929438" y="258603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Oval 19">
              <a:extLst>
                <a:ext uri="{FF2B5EF4-FFF2-40B4-BE49-F238E27FC236}">
                  <a16:creationId xmlns:a16="http://schemas.microsoft.com/office/drawing/2014/main" id="{787E43DE-186C-FB1F-2708-49715A4FC058}"/>
                </a:ext>
              </a:extLst>
            </p:cNvPr>
            <p:cNvSpPr>
              <a:spLocks noChangeArrowheads="1"/>
            </p:cNvSpPr>
            <p:nvPr/>
          </p:nvSpPr>
          <p:spPr bwMode="auto">
            <a:xfrm>
              <a:off x="5453063" y="46990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 name="Oval 20">
              <a:extLst>
                <a:ext uri="{FF2B5EF4-FFF2-40B4-BE49-F238E27FC236}">
                  <a16:creationId xmlns:a16="http://schemas.microsoft.com/office/drawing/2014/main" id="{183E8087-EB09-E11B-E90C-9FCDBF465581}"/>
                </a:ext>
              </a:extLst>
            </p:cNvPr>
            <p:cNvSpPr>
              <a:spLocks noChangeArrowheads="1"/>
            </p:cNvSpPr>
            <p:nvPr/>
          </p:nvSpPr>
          <p:spPr bwMode="auto">
            <a:xfrm>
              <a:off x="6297613" y="463073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 name="Oval 21">
              <a:extLst>
                <a:ext uri="{FF2B5EF4-FFF2-40B4-BE49-F238E27FC236}">
                  <a16:creationId xmlns:a16="http://schemas.microsoft.com/office/drawing/2014/main" id="{48B6AB98-7E3C-AC9F-6183-B1092A823330}"/>
                </a:ext>
              </a:extLst>
            </p:cNvPr>
            <p:cNvSpPr>
              <a:spLocks noChangeArrowheads="1"/>
            </p:cNvSpPr>
            <p:nvPr/>
          </p:nvSpPr>
          <p:spPr bwMode="auto">
            <a:xfrm>
              <a:off x="6892925" y="449103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 name="Oval 22">
              <a:extLst>
                <a:ext uri="{FF2B5EF4-FFF2-40B4-BE49-F238E27FC236}">
                  <a16:creationId xmlns:a16="http://schemas.microsoft.com/office/drawing/2014/main" id="{3AC5D920-A5EA-B4EF-C9B1-BE9AD8D8266B}"/>
                </a:ext>
              </a:extLst>
            </p:cNvPr>
            <p:cNvSpPr>
              <a:spLocks noChangeArrowheads="1"/>
            </p:cNvSpPr>
            <p:nvPr/>
          </p:nvSpPr>
          <p:spPr bwMode="auto">
            <a:xfrm>
              <a:off x="7100888" y="44069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 name="Oval 23">
              <a:extLst>
                <a:ext uri="{FF2B5EF4-FFF2-40B4-BE49-F238E27FC236}">
                  <a16:creationId xmlns:a16="http://schemas.microsoft.com/office/drawing/2014/main" id="{93BBC058-3888-3E15-E569-70E795E7866F}"/>
                </a:ext>
              </a:extLst>
            </p:cNvPr>
            <p:cNvSpPr>
              <a:spLocks noChangeArrowheads="1"/>
            </p:cNvSpPr>
            <p:nvPr/>
          </p:nvSpPr>
          <p:spPr bwMode="auto">
            <a:xfrm>
              <a:off x="7488238" y="42418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 name="Oval 24">
              <a:extLst>
                <a:ext uri="{FF2B5EF4-FFF2-40B4-BE49-F238E27FC236}">
                  <a16:creationId xmlns:a16="http://schemas.microsoft.com/office/drawing/2014/main" id="{A637A394-F6A7-EAAD-7E45-88A4F7457F92}"/>
                </a:ext>
              </a:extLst>
            </p:cNvPr>
            <p:cNvSpPr>
              <a:spLocks noChangeArrowheads="1"/>
            </p:cNvSpPr>
            <p:nvPr/>
          </p:nvSpPr>
          <p:spPr bwMode="auto">
            <a:xfrm>
              <a:off x="7778750" y="406241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 name="Text Box 25">
              <a:extLst>
                <a:ext uri="{FF2B5EF4-FFF2-40B4-BE49-F238E27FC236}">
                  <a16:creationId xmlns:a16="http://schemas.microsoft.com/office/drawing/2014/main" id="{36CF2D39-1C4F-2EA5-156E-13D76DA9B893}"/>
                </a:ext>
              </a:extLst>
            </p:cNvPr>
            <p:cNvSpPr txBox="1">
              <a:spLocks noChangeArrowheads="1"/>
            </p:cNvSpPr>
            <p:nvPr/>
          </p:nvSpPr>
          <p:spPr bwMode="auto">
            <a:xfrm>
              <a:off x="7634288" y="4175125"/>
              <a:ext cx="11096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0.01</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27" name="Text Box 26">
              <a:extLst>
                <a:ext uri="{FF2B5EF4-FFF2-40B4-BE49-F238E27FC236}">
                  <a16:creationId xmlns:a16="http://schemas.microsoft.com/office/drawing/2014/main" id="{E932452D-FA2F-4985-4907-9BE1095F1D08}"/>
                </a:ext>
              </a:extLst>
            </p:cNvPr>
            <p:cNvSpPr txBox="1">
              <a:spLocks noChangeArrowheads="1"/>
            </p:cNvSpPr>
            <p:nvPr/>
          </p:nvSpPr>
          <p:spPr bwMode="auto">
            <a:xfrm>
              <a:off x="6076042" y="4703763"/>
              <a:ext cx="10048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0.5</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28" name="Text Box 27">
              <a:extLst>
                <a:ext uri="{FF2B5EF4-FFF2-40B4-BE49-F238E27FC236}">
                  <a16:creationId xmlns:a16="http://schemas.microsoft.com/office/drawing/2014/main" id="{C127547F-A6F4-A3E6-A5A2-8D7594E7DB71}"/>
                </a:ext>
              </a:extLst>
            </p:cNvPr>
            <p:cNvSpPr txBox="1">
              <a:spLocks noChangeArrowheads="1"/>
            </p:cNvSpPr>
            <p:nvPr/>
          </p:nvSpPr>
          <p:spPr bwMode="auto">
            <a:xfrm>
              <a:off x="5435600" y="2671763"/>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|B)</a:t>
              </a:r>
            </a:p>
          </p:txBody>
        </p:sp>
        <p:sp>
          <p:nvSpPr>
            <p:cNvPr id="29" name="Line 28">
              <a:extLst>
                <a:ext uri="{FF2B5EF4-FFF2-40B4-BE49-F238E27FC236}">
                  <a16:creationId xmlns:a16="http://schemas.microsoft.com/office/drawing/2014/main" id="{6CE275A6-0713-F653-E2B5-66C95F3C05AC}"/>
                </a:ext>
              </a:extLst>
            </p:cNvPr>
            <p:cNvSpPr>
              <a:spLocks noChangeShapeType="1"/>
            </p:cNvSpPr>
            <p:nvPr/>
          </p:nvSpPr>
          <p:spPr bwMode="auto">
            <a:xfrm flipV="1">
              <a:off x="7816850" y="260032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29">
              <a:extLst>
                <a:ext uri="{FF2B5EF4-FFF2-40B4-BE49-F238E27FC236}">
                  <a16:creationId xmlns:a16="http://schemas.microsoft.com/office/drawing/2014/main" id="{9288F492-645D-0BAF-599A-BDCED17FF0B7}"/>
                </a:ext>
              </a:extLst>
            </p:cNvPr>
            <p:cNvSpPr>
              <a:spLocks noChangeShapeType="1"/>
            </p:cNvSpPr>
            <p:nvPr/>
          </p:nvSpPr>
          <p:spPr bwMode="auto">
            <a:xfrm flipV="1">
              <a:off x="7540625" y="258603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Text Box 51">
              <a:extLst>
                <a:ext uri="{FF2B5EF4-FFF2-40B4-BE49-F238E27FC236}">
                  <a16:creationId xmlns:a16="http://schemas.microsoft.com/office/drawing/2014/main" id="{A8B68282-793C-E13C-F311-A989F4C093A0}"/>
                </a:ext>
              </a:extLst>
            </p:cNvPr>
            <p:cNvSpPr txBox="1">
              <a:spLocks noChangeArrowheads="1"/>
            </p:cNvSpPr>
            <p:nvPr/>
          </p:nvSpPr>
          <p:spPr bwMode="auto">
            <a:xfrm>
              <a:off x="7991475" y="30194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3</a:t>
              </a:r>
            </a:p>
          </p:txBody>
        </p:sp>
        <p:sp>
          <p:nvSpPr>
            <p:cNvPr id="32" name="Text Box 52">
              <a:extLst>
                <a:ext uri="{FF2B5EF4-FFF2-40B4-BE49-F238E27FC236}">
                  <a16:creationId xmlns:a16="http://schemas.microsoft.com/office/drawing/2014/main" id="{29DA80F1-3609-1954-216D-55D9C355AC53}"/>
                </a:ext>
              </a:extLst>
            </p:cNvPr>
            <p:cNvSpPr txBox="1">
              <a:spLocks noChangeArrowheads="1"/>
            </p:cNvSpPr>
            <p:nvPr/>
          </p:nvSpPr>
          <p:spPr bwMode="auto">
            <a:xfrm>
              <a:off x="8035925" y="32480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4</a:t>
              </a:r>
            </a:p>
          </p:txBody>
        </p:sp>
        <p:sp>
          <p:nvSpPr>
            <p:cNvPr id="33" name="Text Box 53">
              <a:extLst>
                <a:ext uri="{FF2B5EF4-FFF2-40B4-BE49-F238E27FC236}">
                  <a16:creationId xmlns:a16="http://schemas.microsoft.com/office/drawing/2014/main" id="{AAE37C47-22C3-6ED1-EEFF-F1D72B40154F}"/>
                </a:ext>
              </a:extLst>
            </p:cNvPr>
            <p:cNvSpPr txBox="1">
              <a:spLocks noChangeArrowheads="1"/>
            </p:cNvSpPr>
            <p:nvPr/>
          </p:nvSpPr>
          <p:spPr bwMode="auto">
            <a:xfrm>
              <a:off x="8069263" y="346233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5</a:t>
              </a:r>
            </a:p>
          </p:txBody>
        </p:sp>
        <p:sp>
          <p:nvSpPr>
            <p:cNvPr id="34" name="Text Box 54">
              <a:extLst>
                <a:ext uri="{FF2B5EF4-FFF2-40B4-BE49-F238E27FC236}">
                  <a16:creationId xmlns:a16="http://schemas.microsoft.com/office/drawing/2014/main" id="{9CBC7425-5925-6FA0-4ED0-3152EEEE1F08}"/>
                </a:ext>
              </a:extLst>
            </p:cNvPr>
            <p:cNvSpPr txBox="1">
              <a:spLocks noChangeArrowheads="1"/>
            </p:cNvSpPr>
            <p:nvPr/>
          </p:nvSpPr>
          <p:spPr bwMode="auto">
            <a:xfrm>
              <a:off x="8113713" y="370363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6</a:t>
              </a:r>
            </a:p>
          </p:txBody>
        </p:sp>
        <p:sp>
          <p:nvSpPr>
            <p:cNvPr id="35" name="Text Box 55">
              <a:extLst>
                <a:ext uri="{FF2B5EF4-FFF2-40B4-BE49-F238E27FC236}">
                  <a16:creationId xmlns:a16="http://schemas.microsoft.com/office/drawing/2014/main" id="{E15B8873-1A6E-14AD-F60C-30DD05F22D66}"/>
                </a:ext>
              </a:extLst>
            </p:cNvPr>
            <p:cNvSpPr txBox="1">
              <a:spLocks noChangeArrowheads="1"/>
            </p:cNvSpPr>
            <p:nvPr/>
          </p:nvSpPr>
          <p:spPr bwMode="auto">
            <a:xfrm>
              <a:off x="6896100" y="4518025"/>
              <a:ext cx="9445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0.1</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36" name="Text Box 58">
              <a:extLst>
                <a:ext uri="{FF2B5EF4-FFF2-40B4-BE49-F238E27FC236}">
                  <a16:creationId xmlns:a16="http://schemas.microsoft.com/office/drawing/2014/main" id="{D2172175-B7B2-4BFC-5802-59FA5EDD2427}"/>
                </a:ext>
              </a:extLst>
            </p:cNvPr>
            <p:cNvSpPr txBox="1">
              <a:spLocks noChangeArrowheads="1"/>
            </p:cNvSpPr>
            <p:nvPr/>
          </p:nvSpPr>
          <p:spPr bwMode="auto">
            <a:xfrm rot="-5400000">
              <a:off x="3777456" y="3542507"/>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grpSp>
      <p:sp>
        <p:nvSpPr>
          <p:cNvPr id="38" name="Text Box 5">
            <a:extLst>
              <a:ext uri="{FF2B5EF4-FFF2-40B4-BE49-F238E27FC236}">
                <a16:creationId xmlns:a16="http://schemas.microsoft.com/office/drawing/2014/main" id="{D9A8601B-9B4B-9723-6276-DFA0DEF2CC27}"/>
              </a:ext>
            </a:extLst>
          </p:cNvPr>
          <p:cNvSpPr txBox="1">
            <a:spLocks noChangeArrowheads="1"/>
          </p:cNvSpPr>
          <p:nvPr/>
        </p:nvSpPr>
        <p:spPr bwMode="auto">
          <a:xfrm>
            <a:off x="1509437" y="5660636"/>
            <a:ext cx="32431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1600" dirty="0">
                <a:latin typeface="Calibri" panose="020F0502020204030204" pitchFamily="34" charset="0"/>
              </a:rPr>
              <a:t>AEP</a:t>
            </a:r>
          </a:p>
        </p:txBody>
      </p:sp>
      <p:sp>
        <p:nvSpPr>
          <p:cNvPr id="39" name="Text Box 62">
            <a:extLst>
              <a:ext uri="{FF2B5EF4-FFF2-40B4-BE49-F238E27FC236}">
                <a16:creationId xmlns:a16="http://schemas.microsoft.com/office/drawing/2014/main" id="{0CFE7DE6-E9CC-3719-926A-33ABA1DB4ADA}"/>
              </a:ext>
            </a:extLst>
          </p:cNvPr>
          <p:cNvSpPr txBox="1">
            <a:spLocks noChangeArrowheads="1"/>
          </p:cNvSpPr>
          <p:nvPr/>
        </p:nvSpPr>
        <p:spPr bwMode="auto">
          <a:xfrm>
            <a:off x="902393" y="1385172"/>
            <a:ext cx="681719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dirty="0">
                <a:latin typeface="Calibri" panose="020F0502020204030204" pitchFamily="34" charset="0"/>
              </a:rPr>
              <a:t>Case 5: Some correlation and coincidence</a:t>
            </a:r>
          </a:p>
        </p:txBody>
      </p:sp>
      <p:sp>
        <p:nvSpPr>
          <p:cNvPr id="80" name="Rectangle 30">
            <a:extLst>
              <a:ext uri="{FF2B5EF4-FFF2-40B4-BE49-F238E27FC236}">
                <a16:creationId xmlns:a16="http://schemas.microsoft.com/office/drawing/2014/main" id="{8784EF42-F2B8-63FD-FAA2-667ED9BEF408}"/>
              </a:ext>
            </a:extLst>
          </p:cNvPr>
          <p:cNvSpPr>
            <a:spLocks noChangeArrowheads="1"/>
          </p:cNvSpPr>
          <p:nvPr/>
        </p:nvSpPr>
        <p:spPr bwMode="auto">
          <a:xfrm>
            <a:off x="6959176" y="2915846"/>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81" name="Text Box 31">
            <a:extLst>
              <a:ext uri="{FF2B5EF4-FFF2-40B4-BE49-F238E27FC236}">
                <a16:creationId xmlns:a16="http://schemas.microsoft.com/office/drawing/2014/main" id="{A7CBF617-D7A9-7E50-2990-D259CE65F0A3}"/>
              </a:ext>
            </a:extLst>
          </p:cNvPr>
          <p:cNvSpPr txBox="1">
            <a:spLocks noChangeArrowheads="1"/>
          </p:cNvSpPr>
          <p:nvPr/>
        </p:nvSpPr>
        <p:spPr bwMode="auto">
          <a:xfrm>
            <a:off x="6846465" y="5354246"/>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82" name="Line 32">
            <a:extLst>
              <a:ext uri="{FF2B5EF4-FFF2-40B4-BE49-F238E27FC236}">
                <a16:creationId xmlns:a16="http://schemas.microsoft.com/office/drawing/2014/main" id="{87B0AA90-CEAA-9177-B3DA-B69F072394AB}"/>
              </a:ext>
            </a:extLst>
          </p:cNvPr>
          <p:cNvSpPr>
            <a:spLocks noChangeShapeType="1"/>
          </p:cNvSpPr>
          <p:nvPr/>
        </p:nvSpPr>
        <p:spPr bwMode="auto">
          <a:xfrm flipV="1">
            <a:off x="9729364" y="2915846"/>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3" name="Text Box 34">
            <a:extLst>
              <a:ext uri="{FF2B5EF4-FFF2-40B4-BE49-F238E27FC236}">
                <a16:creationId xmlns:a16="http://schemas.microsoft.com/office/drawing/2014/main" id="{65ED4596-2150-DECA-E819-59CA06AD71C4}"/>
              </a:ext>
            </a:extLst>
          </p:cNvPr>
          <p:cNvSpPr txBox="1">
            <a:spLocks noChangeArrowheads="1"/>
          </p:cNvSpPr>
          <p:nvPr/>
        </p:nvSpPr>
        <p:spPr bwMode="auto">
          <a:xfrm>
            <a:off x="9788101" y="2920609"/>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1</a:t>
            </a:r>
          </a:p>
        </p:txBody>
      </p:sp>
      <p:sp>
        <p:nvSpPr>
          <p:cNvPr id="84" name="Text Box 35">
            <a:extLst>
              <a:ext uri="{FF2B5EF4-FFF2-40B4-BE49-F238E27FC236}">
                <a16:creationId xmlns:a16="http://schemas.microsoft.com/office/drawing/2014/main" id="{2F89A40E-ACCF-2A8F-1DF0-26786708DEE9}"/>
              </a:ext>
            </a:extLst>
          </p:cNvPr>
          <p:cNvSpPr txBox="1">
            <a:spLocks noChangeArrowheads="1"/>
          </p:cNvSpPr>
          <p:nvPr/>
        </p:nvSpPr>
        <p:spPr bwMode="auto">
          <a:xfrm>
            <a:off x="9872240" y="3290496"/>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3</a:t>
            </a:r>
          </a:p>
        </p:txBody>
      </p:sp>
      <p:sp>
        <p:nvSpPr>
          <p:cNvPr id="85" name="Text Box 36">
            <a:extLst>
              <a:ext uri="{FF2B5EF4-FFF2-40B4-BE49-F238E27FC236}">
                <a16:creationId xmlns:a16="http://schemas.microsoft.com/office/drawing/2014/main" id="{3DAF72D4-1F28-5C20-CD90-6ACCDEE587FA}"/>
              </a:ext>
            </a:extLst>
          </p:cNvPr>
          <p:cNvSpPr txBox="1">
            <a:spLocks noChangeArrowheads="1"/>
          </p:cNvSpPr>
          <p:nvPr/>
        </p:nvSpPr>
        <p:spPr bwMode="auto">
          <a:xfrm>
            <a:off x="9916690" y="3476234"/>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4</a:t>
            </a:r>
          </a:p>
        </p:txBody>
      </p:sp>
      <p:sp>
        <p:nvSpPr>
          <p:cNvPr id="86" name="Text Box 37">
            <a:extLst>
              <a:ext uri="{FF2B5EF4-FFF2-40B4-BE49-F238E27FC236}">
                <a16:creationId xmlns:a16="http://schemas.microsoft.com/office/drawing/2014/main" id="{5CA46FD1-06E9-86DC-7050-38BE577191D9}"/>
              </a:ext>
            </a:extLst>
          </p:cNvPr>
          <p:cNvSpPr txBox="1">
            <a:spLocks noChangeArrowheads="1"/>
          </p:cNvSpPr>
          <p:nvPr/>
        </p:nvSpPr>
        <p:spPr bwMode="auto">
          <a:xfrm>
            <a:off x="9950026" y="3647684"/>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5</a:t>
            </a:r>
          </a:p>
        </p:txBody>
      </p:sp>
      <p:sp>
        <p:nvSpPr>
          <p:cNvPr id="87" name="Line 38">
            <a:extLst>
              <a:ext uri="{FF2B5EF4-FFF2-40B4-BE49-F238E27FC236}">
                <a16:creationId xmlns:a16="http://schemas.microsoft.com/office/drawing/2014/main" id="{F863421B-F045-46A8-E083-465CC94BCBC7}"/>
              </a:ext>
            </a:extLst>
          </p:cNvPr>
          <p:cNvSpPr>
            <a:spLocks noChangeShapeType="1"/>
          </p:cNvSpPr>
          <p:nvPr/>
        </p:nvSpPr>
        <p:spPr bwMode="auto">
          <a:xfrm flipV="1">
            <a:off x="9438851" y="2901560"/>
            <a:ext cx="0" cy="2382837"/>
          </a:xfrm>
          <a:prstGeom prst="line">
            <a:avLst/>
          </a:prstGeom>
          <a:noFill/>
          <a:ln w="9525">
            <a:solidFill>
              <a:schemeClr val="accent1">
                <a:lumMod val="60000"/>
                <a:lumOff val="40000"/>
              </a:schemeClr>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8" name="Line 39">
            <a:extLst>
              <a:ext uri="{FF2B5EF4-FFF2-40B4-BE49-F238E27FC236}">
                <a16:creationId xmlns:a16="http://schemas.microsoft.com/office/drawing/2014/main" id="{0B824EA2-2600-6660-45FF-85AF30C670FA}"/>
              </a:ext>
            </a:extLst>
          </p:cNvPr>
          <p:cNvSpPr>
            <a:spLocks noChangeShapeType="1"/>
          </p:cNvSpPr>
          <p:nvPr/>
        </p:nvSpPr>
        <p:spPr bwMode="auto">
          <a:xfrm flipV="1">
            <a:off x="9049914" y="2901560"/>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9" name="Line 40">
            <a:extLst>
              <a:ext uri="{FF2B5EF4-FFF2-40B4-BE49-F238E27FC236}">
                <a16:creationId xmlns:a16="http://schemas.microsoft.com/office/drawing/2014/main" id="{A2FE2433-5B0C-DDD9-9390-F2A64C87110A}"/>
              </a:ext>
            </a:extLst>
          </p:cNvPr>
          <p:cNvSpPr>
            <a:spLocks noChangeShapeType="1"/>
          </p:cNvSpPr>
          <p:nvPr/>
        </p:nvSpPr>
        <p:spPr bwMode="auto">
          <a:xfrm flipV="1">
            <a:off x="8241876" y="2901560"/>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90" name="Text Box 41">
            <a:extLst>
              <a:ext uri="{FF2B5EF4-FFF2-40B4-BE49-F238E27FC236}">
                <a16:creationId xmlns:a16="http://schemas.microsoft.com/office/drawing/2014/main" id="{6C7698CD-0A24-A8FF-BB0E-1097EB0EF8D2}"/>
              </a:ext>
            </a:extLst>
          </p:cNvPr>
          <p:cNvSpPr txBox="1">
            <a:spLocks noChangeArrowheads="1"/>
          </p:cNvSpPr>
          <p:nvPr/>
        </p:nvSpPr>
        <p:spPr bwMode="auto">
          <a:xfrm>
            <a:off x="9824615" y="3098409"/>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2</a:t>
            </a:r>
          </a:p>
        </p:txBody>
      </p:sp>
      <p:sp>
        <p:nvSpPr>
          <p:cNvPr id="91" name="Line 42">
            <a:extLst>
              <a:ext uri="{FF2B5EF4-FFF2-40B4-BE49-F238E27FC236}">
                <a16:creationId xmlns:a16="http://schemas.microsoft.com/office/drawing/2014/main" id="{52DD3EBD-4A74-150B-CE2A-D22759F78148}"/>
              </a:ext>
            </a:extLst>
          </p:cNvPr>
          <p:cNvSpPr>
            <a:spLocks noChangeShapeType="1"/>
          </p:cNvSpPr>
          <p:nvPr/>
        </p:nvSpPr>
        <p:spPr bwMode="auto">
          <a:xfrm flipV="1">
            <a:off x="7408439" y="2911085"/>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92" name="Line 43">
            <a:extLst>
              <a:ext uri="{FF2B5EF4-FFF2-40B4-BE49-F238E27FC236}">
                <a16:creationId xmlns:a16="http://schemas.microsoft.com/office/drawing/2014/main" id="{4E30C732-67F5-E5FF-076B-D6E80ACE410D}"/>
              </a:ext>
            </a:extLst>
          </p:cNvPr>
          <p:cNvSpPr>
            <a:spLocks noChangeShapeType="1"/>
          </p:cNvSpPr>
          <p:nvPr/>
        </p:nvSpPr>
        <p:spPr bwMode="auto">
          <a:xfrm flipV="1">
            <a:off x="8837189" y="2896796"/>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93" name="Text Box 44">
            <a:extLst>
              <a:ext uri="{FF2B5EF4-FFF2-40B4-BE49-F238E27FC236}">
                <a16:creationId xmlns:a16="http://schemas.microsoft.com/office/drawing/2014/main" id="{7B327057-50E4-7CA6-87D6-78EF85082E36}"/>
              </a:ext>
            </a:extLst>
          </p:cNvPr>
          <p:cNvSpPr txBox="1">
            <a:spLocks noChangeArrowheads="1"/>
          </p:cNvSpPr>
          <p:nvPr/>
        </p:nvSpPr>
        <p:spPr bwMode="auto">
          <a:xfrm>
            <a:off x="9461077" y="4125521"/>
            <a:ext cx="1050925" cy="3048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chemeClr val="accent1">
                    <a:lumMod val="60000"/>
                    <a:lumOff val="40000"/>
                  </a:schemeClr>
                </a:solidFill>
                <a:latin typeface="Arial" panose="020B0604020202020204" pitchFamily="34" charset="0"/>
              </a:rPr>
              <a:t>C=c</a:t>
            </a:r>
            <a:r>
              <a:rPr lang="en-US" altLang="en-US" sz="1400" baseline="-25000" dirty="0">
                <a:solidFill>
                  <a:schemeClr val="accent1">
                    <a:lumMod val="60000"/>
                    <a:lumOff val="40000"/>
                  </a:schemeClr>
                </a:solidFill>
                <a:latin typeface="Arial" panose="020B0604020202020204" pitchFamily="34" charset="0"/>
              </a:rPr>
              <a:t>0.01</a:t>
            </a:r>
            <a:r>
              <a:rPr lang="en-US" altLang="en-US" sz="1400" dirty="0">
                <a:solidFill>
                  <a:schemeClr val="accent1">
                    <a:lumMod val="60000"/>
                    <a:lumOff val="40000"/>
                  </a:schemeClr>
                </a:solidFill>
                <a:latin typeface="Arial" panose="020B0604020202020204" pitchFamily="34" charset="0"/>
              </a:rPr>
              <a:t>|b</a:t>
            </a:r>
            <a:r>
              <a:rPr lang="en-US" altLang="en-US" sz="1400" baseline="-25000" dirty="0">
                <a:solidFill>
                  <a:schemeClr val="accent1">
                    <a:lumMod val="60000"/>
                    <a:lumOff val="40000"/>
                  </a:schemeClr>
                </a:solidFill>
                <a:latin typeface="Arial" panose="020B0604020202020204" pitchFamily="34" charset="0"/>
              </a:rPr>
              <a:t>6</a:t>
            </a:r>
          </a:p>
        </p:txBody>
      </p:sp>
      <p:sp>
        <p:nvSpPr>
          <p:cNvPr id="94" name="Text Box 45">
            <a:extLst>
              <a:ext uri="{FF2B5EF4-FFF2-40B4-BE49-F238E27FC236}">
                <a16:creationId xmlns:a16="http://schemas.microsoft.com/office/drawing/2014/main" id="{672EEE21-91AF-E14B-2205-0A041213D8CD}"/>
              </a:ext>
            </a:extLst>
          </p:cNvPr>
          <p:cNvSpPr txBox="1">
            <a:spLocks noChangeArrowheads="1"/>
          </p:cNvSpPr>
          <p:nvPr/>
        </p:nvSpPr>
        <p:spPr bwMode="auto">
          <a:xfrm>
            <a:off x="8027565" y="4652571"/>
            <a:ext cx="8905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chemeClr val="accent1">
                    <a:lumMod val="60000"/>
                    <a:lumOff val="40000"/>
                  </a:schemeClr>
                </a:solidFill>
                <a:latin typeface="Arial" panose="020B0604020202020204" pitchFamily="34" charset="0"/>
              </a:rPr>
              <a:t>C=c</a:t>
            </a:r>
            <a:r>
              <a:rPr lang="en-US" altLang="en-US" sz="1400" baseline="-25000" dirty="0">
                <a:solidFill>
                  <a:schemeClr val="accent1">
                    <a:lumMod val="60000"/>
                    <a:lumOff val="40000"/>
                  </a:schemeClr>
                </a:solidFill>
                <a:latin typeface="Arial" panose="020B0604020202020204" pitchFamily="34" charset="0"/>
              </a:rPr>
              <a:t>0.5</a:t>
            </a:r>
            <a:r>
              <a:rPr lang="en-US" altLang="en-US" sz="1400" dirty="0">
                <a:solidFill>
                  <a:schemeClr val="accent1">
                    <a:lumMod val="60000"/>
                    <a:lumOff val="40000"/>
                  </a:schemeClr>
                </a:solidFill>
                <a:latin typeface="Arial" panose="020B0604020202020204" pitchFamily="34" charset="0"/>
              </a:rPr>
              <a:t>|b</a:t>
            </a:r>
            <a:r>
              <a:rPr lang="en-US" altLang="en-US" sz="1400" baseline="-25000" dirty="0">
                <a:solidFill>
                  <a:schemeClr val="accent1">
                    <a:lumMod val="60000"/>
                    <a:lumOff val="40000"/>
                  </a:schemeClr>
                </a:solidFill>
                <a:latin typeface="Arial" panose="020B0604020202020204" pitchFamily="34" charset="0"/>
              </a:rPr>
              <a:t>6</a:t>
            </a:r>
          </a:p>
        </p:txBody>
      </p:sp>
      <p:sp>
        <p:nvSpPr>
          <p:cNvPr id="95" name="Freeform 46">
            <a:extLst>
              <a:ext uri="{FF2B5EF4-FFF2-40B4-BE49-F238E27FC236}">
                <a16:creationId xmlns:a16="http://schemas.microsoft.com/office/drawing/2014/main" id="{CC097ECA-E692-51F3-581A-16AA3FFBA6FD}"/>
              </a:ext>
            </a:extLst>
          </p:cNvPr>
          <p:cNvSpPr>
            <a:spLocks/>
          </p:cNvSpPr>
          <p:nvPr/>
        </p:nvSpPr>
        <p:spPr bwMode="auto">
          <a:xfrm>
            <a:off x="7198889" y="3128571"/>
            <a:ext cx="2603500" cy="998538"/>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 name="Freeform 47">
            <a:extLst>
              <a:ext uri="{FF2B5EF4-FFF2-40B4-BE49-F238E27FC236}">
                <a16:creationId xmlns:a16="http://schemas.microsoft.com/office/drawing/2014/main" id="{D92FA5AF-9860-AF70-092A-D8D65EAB85F2}"/>
              </a:ext>
            </a:extLst>
          </p:cNvPr>
          <p:cNvSpPr>
            <a:spLocks/>
          </p:cNvSpPr>
          <p:nvPr/>
        </p:nvSpPr>
        <p:spPr bwMode="auto">
          <a:xfrm>
            <a:off x="7227464" y="3279384"/>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 name="Freeform 48">
            <a:extLst>
              <a:ext uri="{FF2B5EF4-FFF2-40B4-BE49-F238E27FC236}">
                <a16:creationId xmlns:a16="http://schemas.microsoft.com/office/drawing/2014/main" id="{68AA6F2A-29A7-C775-5D12-B41579BA49BE}"/>
              </a:ext>
            </a:extLst>
          </p:cNvPr>
          <p:cNvSpPr>
            <a:spLocks/>
          </p:cNvSpPr>
          <p:nvPr/>
        </p:nvSpPr>
        <p:spPr bwMode="auto">
          <a:xfrm>
            <a:off x="7300489" y="3446071"/>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 name="Freeform 49">
            <a:extLst>
              <a:ext uri="{FF2B5EF4-FFF2-40B4-BE49-F238E27FC236}">
                <a16:creationId xmlns:a16="http://schemas.microsoft.com/office/drawing/2014/main" id="{4B6DE81D-159A-720A-E5E6-784D19B0924F}"/>
              </a:ext>
            </a:extLst>
          </p:cNvPr>
          <p:cNvSpPr>
            <a:spLocks/>
          </p:cNvSpPr>
          <p:nvPr/>
        </p:nvSpPr>
        <p:spPr bwMode="auto">
          <a:xfrm>
            <a:off x="7268739" y="3614347"/>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 name="Freeform 50">
            <a:extLst>
              <a:ext uri="{FF2B5EF4-FFF2-40B4-BE49-F238E27FC236}">
                <a16:creationId xmlns:a16="http://schemas.microsoft.com/office/drawing/2014/main" id="{87F7724B-01C9-39D8-245B-154933B4221F}"/>
              </a:ext>
            </a:extLst>
          </p:cNvPr>
          <p:cNvSpPr>
            <a:spLocks/>
          </p:cNvSpPr>
          <p:nvPr/>
        </p:nvSpPr>
        <p:spPr bwMode="auto">
          <a:xfrm>
            <a:off x="7310014" y="3766747"/>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 name="Freeform 51">
            <a:extLst>
              <a:ext uri="{FF2B5EF4-FFF2-40B4-BE49-F238E27FC236}">
                <a16:creationId xmlns:a16="http://schemas.microsoft.com/office/drawing/2014/main" id="{0963C680-3F76-9F7A-EC29-31FE1B9CFA40}"/>
              </a:ext>
            </a:extLst>
          </p:cNvPr>
          <p:cNvSpPr>
            <a:spLocks/>
          </p:cNvSpPr>
          <p:nvPr/>
        </p:nvSpPr>
        <p:spPr bwMode="auto">
          <a:xfrm>
            <a:off x="7295726" y="3973122"/>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 name="Oval 53">
            <a:extLst>
              <a:ext uri="{FF2B5EF4-FFF2-40B4-BE49-F238E27FC236}">
                <a16:creationId xmlns:a16="http://schemas.microsoft.com/office/drawing/2014/main" id="{038F4B73-590F-666E-FD33-D658649CF029}"/>
              </a:ext>
            </a:extLst>
          </p:cNvPr>
          <p:cNvSpPr>
            <a:spLocks noChangeArrowheads="1"/>
          </p:cNvSpPr>
          <p:nvPr/>
        </p:nvSpPr>
        <p:spPr bwMode="auto">
          <a:xfrm>
            <a:off x="7360814" y="5024046"/>
            <a:ext cx="88900" cy="88900"/>
          </a:xfrm>
          <a:prstGeom prst="ellipse">
            <a:avLst/>
          </a:prstGeom>
          <a:solidFill>
            <a:schemeClr val="accent1">
              <a:lumMod val="60000"/>
              <a:lumOff val="40000"/>
            </a:schemeClr>
          </a:solid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02" name="Oval 54">
            <a:extLst>
              <a:ext uri="{FF2B5EF4-FFF2-40B4-BE49-F238E27FC236}">
                <a16:creationId xmlns:a16="http://schemas.microsoft.com/office/drawing/2014/main" id="{E1DBFF78-D5CF-F463-419D-9FCE63418F2A}"/>
              </a:ext>
            </a:extLst>
          </p:cNvPr>
          <p:cNvSpPr>
            <a:spLocks noChangeArrowheads="1"/>
          </p:cNvSpPr>
          <p:nvPr/>
        </p:nvSpPr>
        <p:spPr bwMode="auto">
          <a:xfrm>
            <a:off x="8205364" y="4509696"/>
            <a:ext cx="88900" cy="88900"/>
          </a:xfrm>
          <a:prstGeom prst="ellipse">
            <a:avLst/>
          </a:prstGeom>
          <a:solidFill>
            <a:schemeClr val="accent1">
              <a:lumMod val="60000"/>
              <a:lumOff val="40000"/>
            </a:schemeClr>
          </a:solid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03" name="Oval 55">
            <a:extLst>
              <a:ext uri="{FF2B5EF4-FFF2-40B4-BE49-F238E27FC236}">
                <a16:creationId xmlns:a16="http://schemas.microsoft.com/office/drawing/2014/main" id="{CCE389FF-A960-CBEB-FE21-9F8799CF4FBC}"/>
              </a:ext>
            </a:extLst>
          </p:cNvPr>
          <p:cNvSpPr>
            <a:spLocks noChangeArrowheads="1"/>
          </p:cNvSpPr>
          <p:nvPr/>
        </p:nvSpPr>
        <p:spPr bwMode="auto">
          <a:xfrm>
            <a:off x="8786389" y="4262046"/>
            <a:ext cx="88900" cy="88900"/>
          </a:xfrm>
          <a:prstGeom prst="ellipse">
            <a:avLst/>
          </a:prstGeom>
          <a:solidFill>
            <a:schemeClr val="accent1">
              <a:lumMod val="60000"/>
              <a:lumOff val="40000"/>
            </a:schemeClr>
          </a:solid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04" name="Oval 56">
            <a:extLst>
              <a:ext uri="{FF2B5EF4-FFF2-40B4-BE49-F238E27FC236}">
                <a16:creationId xmlns:a16="http://schemas.microsoft.com/office/drawing/2014/main" id="{ACD7C6B6-1EB5-F34C-E151-930F59075702}"/>
              </a:ext>
            </a:extLst>
          </p:cNvPr>
          <p:cNvSpPr>
            <a:spLocks noChangeArrowheads="1"/>
          </p:cNvSpPr>
          <p:nvPr/>
        </p:nvSpPr>
        <p:spPr bwMode="auto">
          <a:xfrm>
            <a:off x="9008639" y="4189021"/>
            <a:ext cx="88900" cy="88900"/>
          </a:xfrm>
          <a:prstGeom prst="ellipse">
            <a:avLst/>
          </a:prstGeom>
          <a:solidFill>
            <a:schemeClr val="accent1">
              <a:lumMod val="60000"/>
              <a:lumOff val="40000"/>
            </a:schemeClr>
          </a:solid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05" name="Oval 57">
            <a:extLst>
              <a:ext uri="{FF2B5EF4-FFF2-40B4-BE49-F238E27FC236}">
                <a16:creationId xmlns:a16="http://schemas.microsoft.com/office/drawing/2014/main" id="{A5749DE7-17FC-AF6C-A5B8-C505DC101C00}"/>
              </a:ext>
            </a:extLst>
          </p:cNvPr>
          <p:cNvSpPr>
            <a:spLocks noChangeArrowheads="1"/>
          </p:cNvSpPr>
          <p:nvPr/>
        </p:nvSpPr>
        <p:spPr bwMode="auto">
          <a:xfrm>
            <a:off x="9397576" y="4066784"/>
            <a:ext cx="88900" cy="88900"/>
          </a:xfrm>
          <a:prstGeom prst="ellipse">
            <a:avLst/>
          </a:prstGeom>
          <a:solidFill>
            <a:schemeClr val="accent1">
              <a:lumMod val="60000"/>
              <a:lumOff val="40000"/>
            </a:schemeClr>
          </a:solid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06" name="Oval 58">
            <a:extLst>
              <a:ext uri="{FF2B5EF4-FFF2-40B4-BE49-F238E27FC236}">
                <a16:creationId xmlns:a16="http://schemas.microsoft.com/office/drawing/2014/main" id="{E75C408D-B551-57ED-3738-10DBE772BE61}"/>
              </a:ext>
            </a:extLst>
          </p:cNvPr>
          <p:cNvSpPr>
            <a:spLocks noChangeArrowheads="1"/>
          </p:cNvSpPr>
          <p:nvPr/>
        </p:nvSpPr>
        <p:spPr bwMode="auto">
          <a:xfrm>
            <a:off x="9686501" y="3987409"/>
            <a:ext cx="88900" cy="88900"/>
          </a:xfrm>
          <a:prstGeom prst="ellipse">
            <a:avLst/>
          </a:prstGeom>
          <a:solidFill>
            <a:schemeClr val="accent1">
              <a:lumMod val="60000"/>
              <a:lumOff val="40000"/>
            </a:schemeClr>
          </a:solidFill>
          <a:ln w="9525">
            <a:solidFill>
              <a:schemeClr val="accent1">
                <a:lumMod val="60000"/>
                <a:lumOff val="40000"/>
              </a:schemeClr>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07" name="Text Box 59">
            <a:extLst>
              <a:ext uri="{FF2B5EF4-FFF2-40B4-BE49-F238E27FC236}">
                <a16:creationId xmlns:a16="http://schemas.microsoft.com/office/drawing/2014/main" id="{4EE957BA-ACE9-71B0-A15D-783551B1E91E}"/>
              </a:ext>
            </a:extLst>
          </p:cNvPr>
          <p:cNvSpPr txBox="1">
            <a:spLocks noChangeArrowheads="1"/>
          </p:cNvSpPr>
          <p:nvPr/>
        </p:nvSpPr>
        <p:spPr bwMode="auto">
          <a:xfrm>
            <a:off x="7129040" y="5578084"/>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C</a:t>
            </a:r>
          </a:p>
        </p:txBody>
      </p:sp>
      <p:sp>
        <p:nvSpPr>
          <p:cNvPr id="108" name="Text Box 60">
            <a:extLst>
              <a:ext uri="{FF2B5EF4-FFF2-40B4-BE49-F238E27FC236}">
                <a16:creationId xmlns:a16="http://schemas.microsoft.com/office/drawing/2014/main" id="{81B715D0-6552-522B-E2D2-FCA1A5D5081E}"/>
              </a:ext>
            </a:extLst>
          </p:cNvPr>
          <p:cNvSpPr txBox="1">
            <a:spLocks noChangeArrowheads="1"/>
          </p:cNvSpPr>
          <p:nvPr/>
        </p:nvSpPr>
        <p:spPr bwMode="auto">
          <a:xfrm>
            <a:off x="9992890" y="3830246"/>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6</a:t>
            </a:r>
          </a:p>
        </p:txBody>
      </p:sp>
      <p:sp>
        <p:nvSpPr>
          <p:cNvPr id="109" name="Text Box 64">
            <a:extLst>
              <a:ext uri="{FF2B5EF4-FFF2-40B4-BE49-F238E27FC236}">
                <a16:creationId xmlns:a16="http://schemas.microsoft.com/office/drawing/2014/main" id="{6DE008F4-DA37-F97F-4008-ED2B1EECA0E7}"/>
              </a:ext>
            </a:extLst>
          </p:cNvPr>
          <p:cNvSpPr txBox="1">
            <a:spLocks noChangeArrowheads="1"/>
          </p:cNvSpPr>
          <p:nvPr/>
        </p:nvSpPr>
        <p:spPr bwMode="auto">
          <a:xfrm>
            <a:off x="7005214" y="2926960"/>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C</a:t>
            </a:r>
            <a:r>
              <a:rPr lang="en-US" altLang="en-US" sz="3000">
                <a:latin typeface="Arial" panose="020B0604020202020204" pitchFamily="34" charset="0"/>
              </a:rPr>
              <a:t>|B)</a:t>
            </a:r>
          </a:p>
        </p:txBody>
      </p:sp>
      <p:sp>
        <p:nvSpPr>
          <p:cNvPr id="110" name="Text Box 70">
            <a:extLst>
              <a:ext uri="{FF2B5EF4-FFF2-40B4-BE49-F238E27FC236}">
                <a16:creationId xmlns:a16="http://schemas.microsoft.com/office/drawing/2014/main" id="{BC91F282-9B07-F369-1C6F-76BD6909723D}"/>
              </a:ext>
            </a:extLst>
          </p:cNvPr>
          <p:cNvSpPr txBox="1">
            <a:spLocks noChangeArrowheads="1"/>
          </p:cNvSpPr>
          <p:nvPr/>
        </p:nvSpPr>
        <p:spPr bwMode="auto">
          <a:xfrm rot="-5400000">
            <a:off x="5508202" y="3949309"/>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Stage at C</a:t>
            </a:r>
          </a:p>
        </p:txBody>
      </p:sp>
    </p:spTree>
    <p:extLst>
      <p:ext uri="{BB962C8B-B14F-4D97-AF65-F5344CB8AC3E}">
        <p14:creationId xmlns:p14="http://schemas.microsoft.com/office/powerpoint/2010/main" val="15685123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A0167-6E87-FDB9-5669-0F195755F5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12A927-77F4-CB56-1800-73CD70066209}"/>
              </a:ext>
            </a:extLst>
          </p:cNvPr>
          <p:cNvSpPr>
            <a:spLocks noGrp="1"/>
          </p:cNvSpPr>
          <p:nvPr>
            <p:ph type="title"/>
          </p:nvPr>
        </p:nvSpPr>
        <p:spPr>
          <a:xfrm>
            <a:off x="838200" y="365125"/>
            <a:ext cx="10515600" cy="1325563"/>
          </a:xfrm>
        </p:spPr>
        <p:txBody>
          <a:bodyPr/>
          <a:lstStyle/>
          <a:p>
            <a:r>
              <a:rPr lang="en-US" dirty="0"/>
              <a:t>Limitations</a:t>
            </a:r>
          </a:p>
        </p:txBody>
      </p:sp>
      <p:sp>
        <p:nvSpPr>
          <p:cNvPr id="3" name="Content Placeholder 2">
            <a:extLst>
              <a:ext uri="{FF2B5EF4-FFF2-40B4-BE49-F238E27FC236}">
                <a16:creationId xmlns:a16="http://schemas.microsoft.com/office/drawing/2014/main" id="{19C5DC66-AC50-9A91-4041-B445221FD0CD}"/>
              </a:ext>
            </a:extLst>
          </p:cNvPr>
          <p:cNvSpPr>
            <a:spLocks noGrp="1"/>
          </p:cNvSpPr>
          <p:nvPr>
            <p:ph sz="half" idx="1"/>
          </p:nvPr>
        </p:nvSpPr>
        <p:spPr>
          <a:xfrm>
            <a:off x="838200" y="1825625"/>
            <a:ext cx="10515600" cy="4351339"/>
          </a:xfrm>
        </p:spPr>
        <p:txBody>
          <a:bodyPr>
            <a:normAutofit/>
          </a:bodyPr>
          <a:lstStyle/>
          <a:p>
            <a:r>
              <a:rPr lang="en-US" dirty="0"/>
              <a:t>We rarely have enough data to fully define the distinct scenarios</a:t>
            </a:r>
          </a:p>
          <a:p>
            <a:r>
              <a:rPr lang="en-US" dirty="0"/>
              <a:t>We must assume a level of dependence between the variables</a:t>
            </a:r>
          </a:p>
          <a:p>
            <a:r>
              <a:rPr lang="en-US" dirty="0"/>
              <a:t>We must identify a dominant variable</a:t>
            </a:r>
          </a:p>
          <a:p>
            <a:r>
              <a:rPr lang="en-US" dirty="0"/>
              <a:t>Does not support quantification of uncertainty</a:t>
            </a:r>
          </a:p>
        </p:txBody>
      </p:sp>
      <p:sp>
        <p:nvSpPr>
          <p:cNvPr id="12" name="Slide Number Placeholder 11">
            <a:extLst>
              <a:ext uri="{FF2B5EF4-FFF2-40B4-BE49-F238E27FC236}">
                <a16:creationId xmlns:a16="http://schemas.microsoft.com/office/drawing/2014/main" id="{898345FC-81B7-E2DE-7211-985C6AAE6EE5}"/>
              </a:ext>
            </a:extLst>
          </p:cNvPr>
          <p:cNvSpPr>
            <a:spLocks noGrp="1"/>
          </p:cNvSpPr>
          <p:nvPr>
            <p:ph type="sldNum" sz="quarter" idx="12"/>
          </p:nvPr>
        </p:nvSpPr>
        <p:spPr/>
        <p:txBody>
          <a:bodyPr/>
          <a:lstStyle/>
          <a:p>
            <a:fld id="{75FF2DE0-F630-4680-9872-E679E07CC29A}" type="slidenum">
              <a:rPr lang="en-US" smtClean="0"/>
              <a:t>29</a:t>
            </a:fld>
            <a:endParaRPr lang="en-US"/>
          </a:p>
        </p:txBody>
      </p:sp>
      <p:pic>
        <p:nvPicPr>
          <p:cNvPr id="23554" name="Picture 2" descr="90+ Cake With Slice Missing Stock Photos, Pictures &amp; Royalty-Free Images -  iStock | Cake with slice missing top view">
            <a:extLst>
              <a:ext uri="{FF2B5EF4-FFF2-40B4-BE49-F238E27FC236}">
                <a16:creationId xmlns:a16="http://schemas.microsoft.com/office/drawing/2014/main" id="{7A9D11BC-7391-E9B4-0B78-6282451CF5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4554" y="3906931"/>
            <a:ext cx="3654552" cy="2687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8437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DC96DC-3EDA-7D48-9D7B-F15198673F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7068BA-5EB0-012D-71A5-BFD28C13D341}"/>
              </a:ext>
            </a:extLst>
          </p:cNvPr>
          <p:cNvSpPr>
            <a:spLocks noGrp="1"/>
          </p:cNvSpPr>
          <p:nvPr>
            <p:ph type="title"/>
          </p:nvPr>
        </p:nvSpPr>
        <p:spPr>
          <a:xfrm>
            <a:off x="838200" y="365125"/>
            <a:ext cx="10515600" cy="1325563"/>
          </a:xfrm>
        </p:spPr>
        <p:txBody>
          <a:bodyPr/>
          <a:lstStyle/>
          <a:p>
            <a:r>
              <a:rPr lang="en-US" dirty="0"/>
              <a:t>Objectives</a:t>
            </a:r>
          </a:p>
        </p:txBody>
      </p:sp>
      <p:sp>
        <p:nvSpPr>
          <p:cNvPr id="3" name="Content Placeholder 2">
            <a:extLst>
              <a:ext uri="{FF2B5EF4-FFF2-40B4-BE49-F238E27FC236}">
                <a16:creationId xmlns:a16="http://schemas.microsoft.com/office/drawing/2014/main" id="{C176CC26-9336-93FB-1E37-5D9AD75A1A2F}"/>
              </a:ext>
            </a:extLst>
          </p:cNvPr>
          <p:cNvSpPr>
            <a:spLocks noGrp="1"/>
          </p:cNvSpPr>
          <p:nvPr>
            <p:ph sz="half" idx="1"/>
          </p:nvPr>
        </p:nvSpPr>
        <p:spPr>
          <a:xfrm>
            <a:off x="838200" y="1825625"/>
            <a:ext cx="10515600" cy="4351339"/>
          </a:xfrm>
        </p:spPr>
        <p:txBody>
          <a:bodyPr>
            <a:normAutofit/>
          </a:bodyPr>
          <a:lstStyle/>
          <a:p>
            <a:r>
              <a:rPr lang="en-US" dirty="0"/>
              <a:t>Understand multiple approaches to joint probability</a:t>
            </a:r>
          </a:p>
          <a:p>
            <a:r>
              <a:rPr lang="en-US" dirty="0"/>
              <a:t>Understand advantages of copulas over traditional coincident frequency approach</a:t>
            </a:r>
          </a:p>
        </p:txBody>
      </p:sp>
      <p:sp>
        <p:nvSpPr>
          <p:cNvPr id="12" name="Slide Number Placeholder 11">
            <a:extLst>
              <a:ext uri="{FF2B5EF4-FFF2-40B4-BE49-F238E27FC236}">
                <a16:creationId xmlns:a16="http://schemas.microsoft.com/office/drawing/2014/main" id="{8D08F18C-D98F-8BDA-2026-158553AA7205}"/>
              </a:ext>
            </a:extLst>
          </p:cNvPr>
          <p:cNvSpPr>
            <a:spLocks noGrp="1"/>
          </p:cNvSpPr>
          <p:nvPr>
            <p:ph type="sldNum" sz="quarter" idx="12"/>
          </p:nvPr>
        </p:nvSpPr>
        <p:spPr/>
        <p:txBody>
          <a:bodyPr/>
          <a:lstStyle/>
          <a:p>
            <a:fld id="{75FF2DE0-F630-4680-9872-E679E07CC29A}" type="slidenum">
              <a:rPr lang="en-US" smtClean="0"/>
              <a:t>3</a:t>
            </a:fld>
            <a:endParaRPr lang="en-US"/>
          </a:p>
        </p:txBody>
      </p:sp>
    </p:spTree>
    <p:extLst>
      <p:ext uri="{BB962C8B-B14F-4D97-AF65-F5344CB8AC3E}">
        <p14:creationId xmlns:p14="http://schemas.microsoft.com/office/powerpoint/2010/main" val="29329842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D07105-6B1E-4F1A-6EDA-7CC9C4EA1E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9D5BCE-C488-5C1D-3A85-FAB053C2BE6C}"/>
              </a:ext>
            </a:extLst>
          </p:cNvPr>
          <p:cNvSpPr>
            <a:spLocks noGrp="1"/>
          </p:cNvSpPr>
          <p:nvPr>
            <p:ph type="title"/>
          </p:nvPr>
        </p:nvSpPr>
        <p:spPr>
          <a:xfrm>
            <a:off x="838200" y="365125"/>
            <a:ext cx="10515600" cy="1325563"/>
          </a:xfrm>
        </p:spPr>
        <p:txBody>
          <a:bodyPr/>
          <a:lstStyle/>
          <a:p>
            <a:r>
              <a:rPr lang="en-US" dirty="0"/>
              <a:t>Other Methods</a:t>
            </a:r>
          </a:p>
        </p:txBody>
      </p:sp>
      <p:sp>
        <p:nvSpPr>
          <p:cNvPr id="3" name="Content Placeholder 2">
            <a:extLst>
              <a:ext uri="{FF2B5EF4-FFF2-40B4-BE49-F238E27FC236}">
                <a16:creationId xmlns:a16="http://schemas.microsoft.com/office/drawing/2014/main" id="{2443FDF2-FB34-D645-9572-5E2B792D3896}"/>
              </a:ext>
            </a:extLst>
          </p:cNvPr>
          <p:cNvSpPr>
            <a:spLocks noGrp="1"/>
          </p:cNvSpPr>
          <p:nvPr>
            <p:ph sz="half" idx="1"/>
          </p:nvPr>
        </p:nvSpPr>
        <p:spPr>
          <a:xfrm>
            <a:off x="838200" y="1825625"/>
            <a:ext cx="10515600" cy="4351339"/>
          </a:xfrm>
        </p:spPr>
        <p:txBody>
          <a:bodyPr>
            <a:normAutofit/>
          </a:bodyPr>
          <a:lstStyle/>
          <a:p>
            <a:r>
              <a:rPr lang="en-US" b="1" dirty="0">
                <a:solidFill>
                  <a:srgbClr val="DB29DB"/>
                </a:solidFill>
              </a:rPr>
              <a:t>Continuous simulation</a:t>
            </a:r>
          </a:p>
          <a:p>
            <a:r>
              <a:rPr lang="en-US" dirty="0"/>
              <a:t>Joint probability distributions</a:t>
            </a:r>
          </a:p>
          <a:p>
            <a:r>
              <a:rPr lang="en-US" dirty="0"/>
              <a:t>Copulas</a:t>
            </a:r>
          </a:p>
        </p:txBody>
      </p:sp>
      <p:sp>
        <p:nvSpPr>
          <p:cNvPr id="12" name="Slide Number Placeholder 11">
            <a:extLst>
              <a:ext uri="{FF2B5EF4-FFF2-40B4-BE49-F238E27FC236}">
                <a16:creationId xmlns:a16="http://schemas.microsoft.com/office/drawing/2014/main" id="{17B3A7F6-9328-CDBC-FDF4-025C312A59D5}"/>
              </a:ext>
            </a:extLst>
          </p:cNvPr>
          <p:cNvSpPr>
            <a:spLocks noGrp="1"/>
          </p:cNvSpPr>
          <p:nvPr>
            <p:ph type="sldNum" sz="quarter" idx="12"/>
          </p:nvPr>
        </p:nvSpPr>
        <p:spPr/>
        <p:txBody>
          <a:bodyPr/>
          <a:lstStyle/>
          <a:p>
            <a:fld id="{75FF2DE0-F630-4680-9872-E679E07CC29A}" type="slidenum">
              <a:rPr lang="en-US" smtClean="0"/>
              <a:t>30</a:t>
            </a:fld>
            <a:endParaRPr lang="en-US"/>
          </a:p>
        </p:txBody>
      </p:sp>
      <p:pic>
        <p:nvPicPr>
          <p:cNvPr id="5" name="Picture 4">
            <a:extLst>
              <a:ext uri="{FF2B5EF4-FFF2-40B4-BE49-F238E27FC236}">
                <a16:creationId xmlns:a16="http://schemas.microsoft.com/office/drawing/2014/main" id="{316A4E7C-3D25-75D8-2303-DDBEC380E960}"/>
              </a:ext>
            </a:extLst>
          </p:cNvPr>
          <p:cNvPicPr>
            <a:picLocks noChangeAspect="1"/>
          </p:cNvPicPr>
          <p:nvPr/>
        </p:nvPicPr>
        <p:blipFill>
          <a:blip r:embed="rId3"/>
          <a:stretch>
            <a:fillRect/>
          </a:stretch>
        </p:blipFill>
        <p:spPr>
          <a:xfrm>
            <a:off x="6096000" y="1870076"/>
            <a:ext cx="5593565" cy="4701947"/>
          </a:xfrm>
          <a:prstGeom prst="rect">
            <a:avLst/>
          </a:prstGeom>
        </p:spPr>
      </p:pic>
    </p:spTree>
    <p:extLst>
      <p:ext uri="{BB962C8B-B14F-4D97-AF65-F5344CB8AC3E}">
        <p14:creationId xmlns:p14="http://schemas.microsoft.com/office/powerpoint/2010/main" val="40218788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3E646-FA57-C7FE-0AC9-7B3791DBBD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E43136-522B-EFDF-D7FA-394EFAC252C2}"/>
              </a:ext>
            </a:extLst>
          </p:cNvPr>
          <p:cNvSpPr>
            <a:spLocks noGrp="1"/>
          </p:cNvSpPr>
          <p:nvPr>
            <p:ph type="title"/>
          </p:nvPr>
        </p:nvSpPr>
        <p:spPr/>
        <p:txBody>
          <a:bodyPr/>
          <a:lstStyle/>
          <a:p>
            <a:r>
              <a:rPr lang="en-US" dirty="0"/>
              <a:t>Joint Probability Distributions</a:t>
            </a:r>
          </a:p>
        </p:txBody>
      </p:sp>
      <p:sp>
        <p:nvSpPr>
          <p:cNvPr id="5" name="Text Placeholder 4">
            <a:extLst>
              <a:ext uri="{FF2B5EF4-FFF2-40B4-BE49-F238E27FC236}">
                <a16:creationId xmlns:a16="http://schemas.microsoft.com/office/drawing/2014/main" id="{AB490532-2FEE-2352-05E9-2DDA0127368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2422200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F157A-AADE-824C-DF2E-CE92BBB5AD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E56EE1-EBB0-639A-5A73-CDF630B38718}"/>
              </a:ext>
            </a:extLst>
          </p:cNvPr>
          <p:cNvSpPr>
            <a:spLocks noGrp="1"/>
          </p:cNvSpPr>
          <p:nvPr>
            <p:ph type="title"/>
          </p:nvPr>
        </p:nvSpPr>
        <p:spPr>
          <a:xfrm>
            <a:off x="838200" y="365125"/>
            <a:ext cx="10515600" cy="1325563"/>
          </a:xfrm>
        </p:spPr>
        <p:txBody>
          <a:bodyPr/>
          <a:lstStyle/>
          <a:p>
            <a:r>
              <a:rPr lang="en-US" dirty="0"/>
              <a:t>Joint Probability Distributions</a:t>
            </a:r>
          </a:p>
        </p:txBody>
      </p:sp>
      <p:sp>
        <p:nvSpPr>
          <p:cNvPr id="3" name="Content Placeholder 2">
            <a:extLst>
              <a:ext uri="{FF2B5EF4-FFF2-40B4-BE49-F238E27FC236}">
                <a16:creationId xmlns:a16="http://schemas.microsoft.com/office/drawing/2014/main" id="{1AA4B6F5-726B-0210-C083-1F378A8EC42F}"/>
              </a:ext>
            </a:extLst>
          </p:cNvPr>
          <p:cNvSpPr>
            <a:spLocks noGrp="1"/>
          </p:cNvSpPr>
          <p:nvPr>
            <p:ph sz="half" idx="1"/>
          </p:nvPr>
        </p:nvSpPr>
        <p:spPr>
          <a:xfrm>
            <a:off x="838200" y="1825625"/>
            <a:ext cx="10515600" cy="4351339"/>
          </a:xfrm>
        </p:spPr>
        <p:txBody>
          <a:bodyPr>
            <a:normAutofit/>
          </a:bodyPr>
          <a:lstStyle/>
          <a:p>
            <a:r>
              <a:rPr lang="en-US" dirty="0"/>
              <a:t>Probability distributions for multiple variables are less common</a:t>
            </a:r>
          </a:p>
          <a:p>
            <a:r>
              <a:rPr lang="en-US" dirty="0"/>
              <a:t>Only a few analytical multivariate distributions</a:t>
            </a:r>
          </a:p>
          <a:p>
            <a:pPr lvl="1"/>
            <a:r>
              <a:rPr lang="en-US" dirty="0"/>
              <a:t>Multivariate normal</a:t>
            </a:r>
          </a:p>
          <a:p>
            <a:pPr lvl="1"/>
            <a:r>
              <a:rPr lang="en-US" dirty="0"/>
              <a:t>Multivariate t</a:t>
            </a:r>
          </a:p>
          <a:p>
            <a:pPr lvl="1"/>
            <a:r>
              <a:rPr lang="en-US" dirty="0"/>
              <a:t>Dirichlet</a:t>
            </a:r>
          </a:p>
          <a:p>
            <a:pPr lvl="1"/>
            <a:r>
              <a:rPr lang="en-US" dirty="0"/>
              <a:t>Wishart</a:t>
            </a:r>
          </a:p>
        </p:txBody>
      </p:sp>
      <p:sp>
        <p:nvSpPr>
          <p:cNvPr id="12" name="Slide Number Placeholder 11">
            <a:extLst>
              <a:ext uri="{FF2B5EF4-FFF2-40B4-BE49-F238E27FC236}">
                <a16:creationId xmlns:a16="http://schemas.microsoft.com/office/drawing/2014/main" id="{238F226B-8B8B-238B-B4A9-CC4A33AF38CD}"/>
              </a:ext>
            </a:extLst>
          </p:cNvPr>
          <p:cNvSpPr>
            <a:spLocks noGrp="1"/>
          </p:cNvSpPr>
          <p:nvPr>
            <p:ph type="sldNum" sz="quarter" idx="12"/>
          </p:nvPr>
        </p:nvSpPr>
        <p:spPr/>
        <p:txBody>
          <a:bodyPr/>
          <a:lstStyle/>
          <a:p>
            <a:fld id="{75FF2DE0-F630-4680-9872-E679E07CC29A}" type="slidenum">
              <a:rPr lang="en-US" smtClean="0"/>
              <a:t>32</a:t>
            </a:fld>
            <a:endParaRPr lang="en-US"/>
          </a:p>
        </p:txBody>
      </p:sp>
      <p:sp>
        <p:nvSpPr>
          <p:cNvPr id="7" name="TextBox 6">
            <a:extLst>
              <a:ext uri="{FF2B5EF4-FFF2-40B4-BE49-F238E27FC236}">
                <a16:creationId xmlns:a16="http://schemas.microsoft.com/office/drawing/2014/main" id="{143B40BF-A66D-CB99-4DE4-E4E8FA85CD76}"/>
              </a:ext>
            </a:extLst>
          </p:cNvPr>
          <p:cNvSpPr txBox="1"/>
          <p:nvPr/>
        </p:nvSpPr>
        <p:spPr>
          <a:xfrm>
            <a:off x="3751372" y="3651155"/>
            <a:ext cx="2466711" cy="400110"/>
          </a:xfrm>
          <a:prstGeom prst="rect">
            <a:avLst/>
          </a:prstGeom>
          <a:noFill/>
        </p:spPr>
        <p:txBody>
          <a:bodyPr wrap="square" rtlCol="0">
            <a:spAutoFit/>
          </a:bodyPr>
          <a:lstStyle/>
          <a:p>
            <a:r>
              <a:rPr lang="en-US" sz="2000" dirty="0">
                <a:solidFill>
                  <a:srgbClr val="DB29DB"/>
                </a:solidFill>
                <a:effectLst>
                  <a:outerShdw blurRad="38100" dist="38100" dir="2700000" algn="tl">
                    <a:srgbClr val="000000">
                      <a:alpha val="43137"/>
                    </a:srgbClr>
                  </a:outerShdw>
                </a:effectLst>
              </a:rPr>
              <a:t>Not common</a:t>
            </a:r>
          </a:p>
        </p:txBody>
      </p:sp>
      <p:sp>
        <p:nvSpPr>
          <p:cNvPr id="8" name="Right Brace 7">
            <a:extLst>
              <a:ext uri="{FF2B5EF4-FFF2-40B4-BE49-F238E27FC236}">
                <a16:creationId xmlns:a16="http://schemas.microsoft.com/office/drawing/2014/main" id="{87A8AD1A-3038-15A8-A2CA-B7E86C04E736}"/>
              </a:ext>
            </a:extLst>
          </p:cNvPr>
          <p:cNvSpPr/>
          <p:nvPr/>
        </p:nvSpPr>
        <p:spPr>
          <a:xfrm>
            <a:off x="3500283" y="3259776"/>
            <a:ext cx="251089" cy="1182868"/>
          </a:xfrm>
          <a:prstGeom prst="rightBrace">
            <a:avLst/>
          </a:prstGeom>
          <a:ln w="19050">
            <a:solidFill>
              <a:srgbClr val="DB29D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C00000"/>
              </a:solidFill>
            </a:endParaRPr>
          </a:p>
        </p:txBody>
      </p:sp>
    </p:spTree>
    <p:extLst>
      <p:ext uri="{BB962C8B-B14F-4D97-AF65-F5344CB8AC3E}">
        <p14:creationId xmlns:p14="http://schemas.microsoft.com/office/powerpoint/2010/main" val="572152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4887D-C352-1969-E8A4-DA821BA808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CB44AC-E5EC-2835-84EF-7CE0D163B04B}"/>
              </a:ext>
            </a:extLst>
          </p:cNvPr>
          <p:cNvSpPr>
            <a:spLocks noGrp="1"/>
          </p:cNvSpPr>
          <p:nvPr>
            <p:ph type="title"/>
          </p:nvPr>
        </p:nvSpPr>
        <p:spPr/>
        <p:txBody>
          <a:bodyPr/>
          <a:lstStyle/>
          <a:p>
            <a:r>
              <a:rPr lang="en-US" dirty="0"/>
              <a:t>Multivariate Normal Distribution</a:t>
            </a:r>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B4F629B3-CB35-7846-B137-DD755A0A9171}"/>
                  </a:ext>
                </a:extLst>
              </p:cNvPr>
              <p:cNvSpPr>
                <a:spLocks noGrp="1"/>
              </p:cNvSpPr>
              <p:nvPr>
                <p:ph idx="1"/>
              </p:nvPr>
            </p:nvSpPr>
            <p:spPr>
              <a:xfrm>
                <a:off x="838200" y="1825625"/>
                <a:ext cx="10515600" cy="4351338"/>
              </a:xfrm>
            </p:spPr>
            <p:txBody>
              <a:bodyPr/>
              <a:lstStyle/>
              <a:p>
                <a:r>
                  <a:rPr lang="en-US" dirty="0"/>
                  <a:t>Univariate normal has two parameters: </a:t>
                </a:r>
                <a14:m>
                  <m:oMath xmlns:m="http://schemas.openxmlformats.org/officeDocument/2006/math">
                    <m:r>
                      <a:rPr lang="en-US" b="0" i="1" smtClean="0">
                        <a:latin typeface="Cambria Math" panose="02040503050406030204" pitchFamily="18" charset="0"/>
                      </a:rPr>
                      <m:t>𝑁</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𝜎</m:t>
                            </m:r>
                          </m:e>
                          <m:sup>
                            <m:r>
                              <a:rPr lang="en-US" b="0" i="1" smtClean="0">
                                <a:latin typeface="Cambria Math" panose="02040503050406030204" pitchFamily="18" charset="0"/>
                                <a:ea typeface="Cambria Math" panose="02040503050406030204" pitchFamily="18" charset="0"/>
                              </a:rPr>
                              <m:t>2</m:t>
                            </m:r>
                          </m:sup>
                        </m:sSup>
                      </m:e>
                    </m:d>
                  </m:oMath>
                </a14:m>
                <a:endParaRPr lang="en-US" dirty="0"/>
              </a:p>
              <a:p>
                <a:pPr lvl="1"/>
                <a:r>
                  <a:rPr lang="en-US" i="1" dirty="0"/>
                  <a:t>μ</a:t>
                </a:r>
                <a:r>
                  <a:rPr lang="en-US" dirty="0"/>
                  <a:t> is the mean</a:t>
                </a:r>
              </a:p>
              <a:p>
                <a:pPr lvl="1"/>
                <a:r>
                  <a:rPr lang="en-US" i="1" dirty="0"/>
                  <a:t>σ</a:t>
                </a:r>
                <a:r>
                  <a:rPr lang="en-US" i="1" baseline="30000" dirty="0"/>
                  <a:t>2</a:t>
                </a:r>
                <a:r>
                  <a:rPr lang="en-US" dirty="0"/>
                  <a:t> is the variance</a:t>
                </a:r>
              </a:p>
              <a:p>
                <a:r>
                  <a:rPr lang="en-US" dirty="0"/>
                  <a:t>Bivariate normal also has two parameters: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2</m:t>
                        </m:r>
                      </m:sub>
                    </m:sSub>
                    <m:d>
                      <m:dPr>
                        <m:ctrlPr>
                          <a:rPr lang="en-US" i="1" smtClean="0">
                            <a:latin typeface="Cambria Math" panose="02040503050406030204" pitchFamily="18" charset="0"/>
                          </a:rPr>
                        </m:ctrlPr>
                      </m:dPr>
                      <m:e>
                        <m:r>
                          <a:rPr lang="en-US" b="1" i="1" smtClean="0">
                            <a:latin typeface="Cambria Math" panose="02040503050406030204" pitchFamily="18" charset="0"/>
                            <a:ea typeface="Cambria Math" panose="02040503050406030204" pitchFamily="18" charset="0"/>
                          </a:rPr>
                          <m:t>𝝁</m:t>
                        </m:r>
                        <m:r>
                          <a:rPr lang="en-US" b="1" i="1" smtClean="0">
                            <a:latin typeface="Cambria Math" panose="02040503050406030204" pitchFamily="18" charset="0"/>
                            <a:ea typeface="Cambria Math" panose="02040503050406030204" pitchFamily="18" charset="0"/>
                          </a:rPr>
                          <m:t>,</m:t>
                        </m:r>
                        <m:r>
                          <a:rPr lang="el-GR" b="1" i="1" smtClean="0">
                            <a:latin typeface="Cambria Math" panose="02040503050406030204" pitchFamily="18" charset="0"/>
                            <a:ea typeface="Cambria Math" panose="02040503050406030204" pitchFamily="18" charset="0"/>
                          </a:rPr>
                          <m:t>𝜮</m:t>
                        </m:r>
                      </m:e>
                    </m:d>
                  </m:oMath>
                </a14:m>
                <a:endParaRPr lang="en-US" dirty="0"/>
              </a:p>
              <a:p>
                <a:pPr lvl="1"/>
                <a:r>
                  <a:rPr lang="en-US" b="1" dirty="0"/>
                  <a:t>μ</a:t>
                </a:r>
                <a:r>
                  <a:rPr lang="en-US" dirty="0"/>
                  <a:t> is a length-2 vector of means</a:t>
                </a:r>
              </a:p>
              <a:p>
                <a:pPr lvl="1"/>
                <a:r>
                  <a:rPr lang="en-US" b="1" dirty="0"/>
                  <a:t>Σ</a:t>
                </a:r>
                <a:r>
                  <a:rPr lang="en-US" dirty="0"/>
                  <a:t> is a 2x2 matrix called the </a:t>
                </a:r>
                <a:r>
                  <a:rPr lang="en-US" i="1" dirty="0"/>
                  <a:t>covariance matrix</a:t>
                </a:r>
                <a:endParaRPr lang="en-US" dirty="0"/>
              </a:p>
              <a:p>
                <a:r>
                  <a:rPr lang="en-US" dirty="0"/>
                  <a:t>Extension to arbitrary dimension: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𝑘</m:t>
                        </m:r>
                      </m:sub>
                    </m:sSub>
                    <m:d>
                      <m:dPr>
                        <m:ctrlPr>
                          <a:rPr lang="en-US" i="1" smtClean="0">
                            <a:latin typeface="Cambria Math" panose="02040503050406030204" pitchFamily="18" charset="0"/>
                          </a:rPr>
                        </m:ctrlPr>
                      </m:dPr>
                      <m:e>
                        <m:r>
                          <a:rPr lang="en-US" b="1" i="1">
                            <a:latin typeface="Cambria Math" panose="02040503050406030204" pitchFamily="18" charset="0"/>
                            <a:ea typeface="Cambria Math" panose="02040503050406030204" pitchFamily="18" charset="0"/>
                          </a:rPr>
                          <m:t>𝝁</m:t>
                        </m:r>
                        <m:r>
                          <a:rPr lang="en-US" b="1" i="1">
                            <a:latin typeface="Cambria Math" panose="02040503050406030204" pitchFamily="18" charset="0"/>
                            <a:ea typeface="Cambria Math" panose="02040503050406030204" pitchFamily="18" charset="0"/>
                          </a:rPr>
                          <m:t>,</m:t>
                        </m:r>
                        <m:r>
                          <a:rPr lang="el-GR" b="1" i="1">
                            <a:latin typeface="Cambria Math" panose="02040503050406030204" pitchFamily="18" charset="0"/>
                            <a:ea typeface="Cambria Math" panose="02040503050406030204" pitchFamily="18" charset="0"/>
                          </a:rPr>
                          <m:t>𝜮</m:t>
                        </m:r>
                      </m:e>
                    </m:d>
                  </m:oMath>
                </a14:m>
                <a:endParaRPr lang="en-US" dirty="0"/>
              </a:p>
            </p:txBody>
          </p:sp>
        </mc:Choice>
        <mc:Fallback xmlns="">
          <p:sp>
            <p:nvSpPr>
              <p:cNvPr id="7" name="Content Placeholder 2">
                <a:extLst>
                  <a:ext uri="{FF2B5EF4-FFF2-40B4-BE49-F238E27FC236}">
                    <a16:creationId xmlns:a16="http://schemas.microsoft.com/office/drawing/2014/main" id="{B4F629B3-CB35-7846-B137-DD755A0A9171}"/>
                  </a:ext>
                </a:extLst>
              </p:cNvPr>
              <p:cNvSpPr>
                <a:spLocks noGrp="1" noRot="1" noChangeAspect="1" noMove="1" noResize="1" noEditPoints="1" noAdjustHandles="1" noChangeArrowheads="1" noChangeShapeType="1" noTextEdit="1"/>
              </p:cNvSpPr>
              <p:nvPr>
                <p:ph idx="1"/>
              </p:nvPr>
            </p:nvSpPr>
            <p:spPr>
              <a:xfrm>
                <a:off x="838200" y="1825625"/>
                <a:ext cx="10515600" cy="4351338"/>
              </a:xfrm>
              <a:blipFill>
                <a:blip r:embed="rId2"/>
                <a:stretch>
                  <a:fillRect l="-1043" t="-2241"/>
                </a:stretch>
              </a:blipFill>
            </p:spPr>
            <p:txBody>
              <a:bodyPr/>
              <a:lstStyle/>
              <a:p>
                <a:r>
                  <a:rPr lang="en-US">
                    <a:noFill/>
                  </a:rPr>
                  <a:t> </a:t>
                </a:r>
              </a:p>
            </p:txBody>
          </p:sp>
        </mc:Fallback>
      </mc:AlternateContent>
    </p:spTree>
    <p:extLst>
      <p:ext uri="{BB962C8B-B14F-4D97-AF65-F5344CB8AC3E}">
        <p14:creationId xmlns:p14="http://schemas.microsoft.com/office/powerpoint/2010/main" val="9955393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46095-B530-AE2A-CBCF-B98803EB0F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BBA74B-35C5-FAC5-2FE9-50C41F18FFF6}"/>
              </a:ext>
            </a:extLst>
          </p:cNvPr>
          <p:cNvSpPr>
            <a:spLocks noGrp="1"/>
          </p:cNvSpPr>
          <p:nvPr>
            <p:ph type="title"/>
          </p:nvPr>
        </p:nvSpPr>
        <p:spPr/>
        <p:txBody>
          <a:bodyPr/>
          <a:lstStyle/>
          <a:p>
            <a:r>
              <a:rPr lang="en-US" dirty="0"/>
              <a:t>Bivariate Normal Distribution</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008B783-B9E5-F174-8D59-8CB3DF83EBBD}"/>
                  </a:ext>
                </a:extLst>
              </p:cNvPr>
              <p:cNvSpPr txBox="1"/>
              <p:nvPr/>
            </p:nvSpPr>
            <p:spPr>
              <a:xfrm>
                <a:off x="8305636" y="1594792"/>
                <a:ext cx="3658053"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DB29DB"/>
                          </a:solidFill>
                          <a:latin typeface="Cambria Math" panose="02040503050406030204" pitchFamily="18" charset="0"/>
                        </a:rPr>
                        <m:t>𝑐𝑜𝑣</m:t>
                      </m:r>
                      <m:d>
                        <m:dPr>
                          <m:begChr m:val="["/>
                          <m:endChr m:val="]"/>
                          <m:ctrlPr>
                            <a:rPr lang="en-US" sz="2400" i="1">
                              <a:solidFill>
                                <a:srgbClr val="DB29DB"/>
                              </a:solidFill>
                              <a:latin typeface="Cambria Math" panose="02040503050406030204" pitchFamily="18" charset="0"/>
                            </a:rPr>
                          </m:ctrlPr>
                        </m:dPr>
                        <m:e>
                          <m:sSub>
                            <m:sSubPr>
                              <m:ctrlPr>
                                <a:rPr lang="en-US" sz="2400" i="1">
                                  <a:solidFill>
                                    <a:srgbClr val="DB29DB"/>
                                  </a:solidFill>
                                  <a:latin typeface="Cambria Math" panose="02040503050406030204" pitchFamily="18" charset="0"/>
                                </a:rPr>
                              </m:ctrlPr>
                            </m:sSubPr>
                            <m:e>
                              <m:r>
                                <a:rPr lang="en-US" sz="2400" i="1">
                                  <a:solidFill>
                                    <a:srgbClr val="DB29DB"/>
                                  </a:solidFill>
                                  <a:latin typeface="Cambria Math" panose="02040503050406030204" pitchFamily="18" charset="0"/>
                                </a:rPr>
                                <m:t>𝑋</m:t>
                              </m:r>
                            </m:e>
                            <m:sub>
                              <m:r>
                                <a:rPr lang="en-US" sz="2400" i="1">
                                  <a:solidFill>
                                    <a:srgbClr val="DB29DB"/>
                                  </a:solidFill>
                                  <a:latin typeface="Cambria Math" panose="02040503050406030204" pitchFamily="18" charset="0"/>
                                </a:rPr>
                                <m:t>1</m:t>
                              </m:r>
                            </m:sub>
                          </m:sSub>
                          <m:r>
                            <a:rPr lang="en-US" sz="2400" i="1">
                              <a:solidFill>
                                <a:srgbClr val="DB29DB"/>
                              </a:solidFill>
                              <a:latin typeface="Cambria Math" panose="02040503050406030204" pitchFamily="18" charset="0"/>
                            </a:rPr>
                            <m:t>,</m:t>
                          </m:r>
                          <m:sSub>
                            <m:sSubPr>
                              <m:ctrlPr>
                                <a:rPr lang="en-US" sz="2400" i="1">
                                  <a:solidFill>
                                    <a:srgbClr val="DB29DB"/>
                                  </a:solidFill>
                                  <a:latin typeface="Cambria Math" panose="02040503050406030204" pitchFamily="18" charset="0"/>
                                </a:rPr>
                              </m:ctrlPr>
                            </m:sSubPr>
                            <m:e>
                              <m:r>
                                <a:rPr lang="en-US" sz="2400" i="1">
                                  <a:solidFill>
                                    <a:srgbClr val="DB29DB"/>
                                  </a:solidFill>
                                  <a:latin typeface="Cambria Math" panose="02040503050406030204" pitchFamily="18" charset="0"/>
                                </a:rPr>
                                <m:t>𝑋</m:t>
                              </m:r>
                            </m:e>
                            <m:sub>
                              <m:r>
                                <a:rPr lang="en-US" sz="2400" i="1">
                                  <a:solidFill>
                                    <a:srgbClr val="DB29DB"/>
                                  </a:solidFill>
                                  <a:latin typeface="Cambria Math" panose="02040503050406030204" pitchFamily="18" charset="0"/>
                                </a:rPr>
                                <m:t>2</m:t>
                              </m:r>
                            </m:sub>
                          </m:sSub>
                        </m:e>
                      </m:d>
                      <m:r>
                        <a:rPr lang="en-US" sz="2400" b="0" i="1" smtClean="0">
                          <a:solidFill>
                            <a:srgbClr val="DB29DB"/>
                          </a:solidFill>
                          <a:latin typeface="Cambria Math" panose="02040503050406030204" pitchFamily="18" charset="0"/>
                        </a:rPr>
                        <m:t>=</m:t>
                      </m:r>
                      <m:r>
                        <a:rPr lang="en-US" sz="2400" i="1">
                          <a:solidFill>
                            <a:srgbClr val="DB29DB"/>
                          </a:solidFill>
                          <a:latin typeface="Cambria Math" panose="02040503050406030204" pitchFamily="18" charset="0"/>
                        </a:rPr>
                        <m:t>𝑐𝑜𝑣</m:t>
                      </m:r>
                      <m:d>
                        <m:dPr>
                          <m:begChr m:val="["/>
                          <m:endChr m:val="]"/>
                          <m:ctrlPr>
                            <a:rPr lang="en-US" sz="2400" i="1">
                              <a:solidFill>
                                <a:srgbClr val="DB29DB"/>
                              </a:solidFill>
                              <a:latin typeface="Cambria Math" panose="02040503050406030204" pitchFamily="18" charset="0"/>
                            </a:rPr>
                          </m:ctrlPr>
                        </m:dPr>
                        <m:e>
                          <m:sSub>
                            <m:sSubPr>
                              <m:ctrlPr>
                                <a:rPr lang="en-US" sz="2400" i="1">
                                  <a:solidFill>
                                    <a:srgbClr val="DB29DB"/>
                                  </a:solidFill>
                                  <a:latin typeface="Cambria Math" panose="02040503050406030204" pitchFamily="18" charset="0"/>
                                </a:rPr>
                              </m:ctrlPr>
                            </m:sSubPr>
                            <m:e>
                              <m:r>
                                <a:rPr lang="en-US" sz="2400" i="1">
                                  <a:solidFill>
                                    <a:srgbClr val="DB29DB"/>
                                  </a:solidFill>
                                  <a:latin typeface="Cambria Math" panose="02040503050406030204" pitchFamily="18" charset="0"/>
                                </a:rPr>
                                <m:t>𝑋</m:t>
                              </m:r>
                            </m:e>
                            <m:sub>
                              <m:r>
                                <a:rPr lang="en-US" sz="2400" b="0" i="1" smtClean="0">
                                  <a:solidFill>
                                    <a:srgbClr val="DB29DB"/>
                                  </a:solidFill>
                                  <a:latin typeface="Cambria Math" panose="02040503050406030204" pitchFamily="18" charset="0"/>
                                </a:rPr>
                                <m:t>2</m:t>
                              </m:r>
                            </m:sub>
                          </m:sSub>
                          <m:r>
                            <a:rPr lang="en-US" sz="2400" i="1">
                              <a:solidFill>
                                <a:srgbClr val="DB29DB"/>
                              </a:solidFill>
                              <a:latin typeface="Cambria Math" panose="02040503050406030204" pitchFamily="18" charset="0"/>
                            </a:rPr>
                            <m:t>,</m:t>
                          </m:r>
                          <m:sSub>
                            <m:sSubPr>
                              <m:ctrlPr>
                                <a:rPr lang="en-US" sz="2400" i="1">
                                  <a:solidFill>
                                    <a:srgbClr val="DB29DB"/>
                                  </a:solidFill>
                                  <a:latin typeface="Cambria Math" panose="02040503050406030204" pitchFamily="18" charset="0"/>
                                </a:rPr>
                              </m:ctrlPr>
                            </m:sSubPr>
                            <m:e>
                              <m:r>
                                <a:rPr lang="en-US" sz="2400" i="1">
                                  <a:solidFill>
                                    <a:srgbClr val="DB29DB"/>
                                  </a:solidFill>
                                  <a:latin typeface="Cambria Math" panose="02040503050406030204" pitchFamily="18" charset="0"/>
                                </a:rPr>
                                <m:t>𝑋</m:t>
                              </m:r>
                            </m:e>
                            <m:sub>
                              <m:r>
                                <a:rPr lang="en-US" sz="2400" b="0" i="1" smtClean="0">
                                  <a:solidFill>
                                    <a:srgbClr val="DB29DB"/>
                                  </a:solidFill>
                                  <a:latin typeface="Cambria Math" panose="02040503050406030204" pitchFamily="18" charset="0"/>
                                </a:rPr>
                                <m:t>1</m:t>
                              </m:r>
                            </m:sub>
                          </m:sSub>
                        </m:e>
                      </m:d>
                    </m:oMath>
                  </m:oMathPara>
                </a14:m>
                <a:endParaRPr lang="en-US" sz="2400" dirty="0">
                  <a:solidFill>
                    <a:srgbClr val="DB29DB"/>
                  </a:solidFill>
                  <a:effectLst>
                    <a:outerShdw blurRad="38100" dist="38100" dir="2700000" algn="tl">
                      <a:srgbClr val="000000">
                        <a:alpha val="43137"/>
                      </a:srgbClr>
                    </a:outerShdw>
                  </a:effectLst>
                  <a:latin typeface="Lato" panose="020F0502020204030203" pitchFamily="34" charset="0"/>
                </a:endParaRPr>
              </a:p>
            </p:txBody>
          </p:sp>
        </mc:Choice>
        <mc:Fallback xmlns="">
          <p:sp>
            <p:nvSpPr>
              <p:cNvPr id="6" name="TextBox 5">
                <a:extLst>
                  <a:ext uri="{FF2B5EF4-FFF2-40B4-BE49-F238E27FC236}">
                    <a16:creationId xmlns:a16="http://schemas.microsoft.com/office/drawing/2014/main" id="{3008B783-B9E5-F174-8D59-8CB3DF83EBBD}"/>
                  </a:ext>
                </a:extLst>
              </p:cNvPr>
              <p:cNvSpPr txBox="1">
                <a:spLocks noRot="1" noChangeAspect="1" noMove="1" noResize="1" noEditPoints="1" noAdjustHandles="1" noChangeArrowheads="1" noChangeShapeType="1" noTextEdit="1"/>
              </p:cNvSpPr>
              <p:nvPr/>
            </p:nvSpPr>
            <p:spPr>
              <a:xfrm>
                <a:off x="8305636" y="1594792"/>
                <a:ext cx="3658053" cy="461665"/>
              </a:xfrm>
              <a:prstGeom prst="rect">
                <a:avLst/>
              </a:prstGeom>
              <a:blipFill>
                <a:blip r:embed="rId3"/>
                <a:stretch>
                  <a:fillRect b="-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Content Placeholder 2">
                <a:extLst>
                  <a:ext uri="{FF2B5EF4-FFF2-40B4-BE49-F238E27FC236}">
                    <a16:creationId xmlns:a16="http://schemas.microsoft.com/office/drawing/2014/main" id="{2C28F176-6728-DDE1-1298-72DF7FD5F7B3}"/>
                  </a:ext>
                </a:extLst>
              </p:cNvPr>
              <p:cNvSpPr>
                <a:spLocks noGrp="1"/>
              </p:cNvSpPr>
              <p:nvPr>
                <p:ph idx="1"/>
              </p:nvPr>
            </p:nvSpPr>
            <p:spPr>
              <a:xfrm>
                <a:off x="838200" y="1825625"/>
                <a:ext cx="10515600" cy="4351338"/>
              </a:xfrm>
            </p:spPr>
            <p:txBody>
              <a:bodyPr/>
              <a:lstStyle/>
              <a:p>
                <a:r>
                  <a:rPr lang="en-US" dirty="0"/>
                  <a:t>Mean vector </a:t>
                </a:r>
                <a14:m>
                  <m:oMath xmlns:m="http://schemas.openxmlformats.org/officeDocument/2006/math">
                    <m:r>
                      <a:rPr lang="en-US" b="1" i="1" smtClean="0">
                        <a:latin typeface="Cambria Math" panose="02040503050406030204" pitchFamily="18" charset="0"/>
                        <a:ea typeface="Cambria Math" panose="02040503050406030204" pitchFamily="18" charset="0"/>
                      </a:rPr>
                      <m:t>𝝁</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𝐸</m:t>
                            </m:r>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1</m:t>
                                    </m:r>
                                  </m:sub>
                                </m:sSub>
                              </m:e>
                            </m:d>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2</m:t>
                                    </m:r>
                                  </m:sub>
                                </m:sSub>
                              </m:e>
                            </m:d>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𝑘</m:t>
                                    </m:r>
                                  </m:sub>
                                </m:sSub>
                              </m:e>
                            </m:d>
                          </m:e>
                        </m:d>
                      </m:e>
                      <m:sup>
                        <m:r>
                          <a:rPr lang="en-US" b="0" i="1" smtClean="0">
                            <a:latin typeface="Cambria Math" panose="02040503050406030204" pitchFamily="18" charset="0"/>
                            <a:ea typeface="Cambria Math" panose="02040503050406030204" pitchFamily="18" charset="0"/>
                          </a:rPr>
                          <m:t>𝑇</m:t>
                        </m:r>
                      </m:sup>
                    </m:sSup>
                  </m:oMath>
                </a14:m>
                <a:endParaRPr lang="en-US" dirty="0"/>
              </a:p>
              <a:p>
                <a:r>
                  <a:rPr lang="en-US" dirty="0"/>
                  <a:t>Covariance matrix (</a:t>
                </a:r>
                <a:r>
                  <a:rPr lang="en-US" i="1" dirty="0"/>
                  <a:t>k</a:t>
                </a:r>
                <a:r>
                  <a:rPr lang="en-US" dirty="0"/>
                  <a:t> = 3)</a:t>
                </a:r>
              </a:p>
              <a:p>
                <a14:m>
                  <m:oMath xmlns:m="http://schemas.openxmlformats.org/officeDocument/2006/math">
                    <m:r>
                      <a:rPr lang="el-GR" b="1" i="1" smtClean="0">
                        <a:latin typeface="Cambria Math" panose="02040503050406030204" pitchFamily="18" charset="0"/>
                      </a:rPr>
                      <m:t>𝜮</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3"/>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
                      </m:e>
                    </m:d>
                  </m:oMath>
                </a14:m>
                <a:endParaRPr lang="en-US" dirty="0"/>
              </a:p>
              <a:p>
                <a:endParaRPr lang="en-US" dirty="0"/>
              </a:p>
              <a:p>
                <a:r>
                  <a:rPr lang="en-US" dirty="0"/>
                  <a:t>A sample is </a:t>
                </a:r>
                <a14:m>
                  <m:oMath xmlns:m="http://schemas.openxmlformats.org/officeDocument/2006/math">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𝑘</m:t>
                                </m:r>
                              </m:sub>
                            </m:sSub>
                          </m:e>
                        </m:d>
                      </m:e>
                      <m:sup>
                        <m:r>
                          <a:rPr lang="en-US" b="0" i="1" smtClean="0">
                            <a:latin typeface="Cambria Math" panose="02040503050406030204" pitchFamily="18" charset="0"/>
                          </a:rPr>
                          <m:t>𝑇</m:t>
                        </m:r>
                      </m:sup>
                    </m:sSup>
                  </m:oMath>
                </a14:m>
                <a:endParaRPr lang="en-US" dirty="0"/>
              </a:p>
              <a:p>
                <a:r>
                  <a:rPr lang="en-US" dirty="0"/>
                  <a:t>With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m:t>
                    </m:r>
                    <m:r>
                      <a:rPr lang="en-US" b="0" i="1" smtClean="0">
                        <a:latin typeface="Cambria Math" panose="02040503050406030204" pitchFamily="18" charset="0"/>
                      </a:rPr>
                      <m:t>𝑁</m:t>
                    </m:r>
                    <m:d>
                      <m:dPr>
                        <m:ctrlPr>
                          <a:rPr lang="en-US" b="0" i="1" smtClean="0">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𝑋</m:t>
                                </m:r>
                              </m:e>
                              <m:sub>
                                <m:r>
                                  <a:rPr lang="en-US" i="1">
                                    <a:latin typeface="Cambria Math" panose="02040503050406030204" pitchFamily="18" charset="0"/>
                                    <a:ea typeface="Cambria Math" panose="02040503050406030204" pitchFamily="18" charset="0"/>
                                  </a:rPr>
                                  <m:t>1</m:t>
                                </m:r>
                              </m:sub>
                            </m:sSub>
                          </m:e>
                        </m:d>
                        <m:r>
                          <a:rPr lang="en-US" b="0" i="1" smtClean="0">
                            <a:latin typeface="Cambria Math" panose="02040503050406030204" pitchFamily="18" charset="0"/>
                            <a:ea typeface="Cambria Math" panose="02040503050406030204" pitchFamily="18" charset="0"/>
                          </a:rPr>
                          <m:t>,</m:t>
                        </m:r>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e>
                        </m:d>
                      </m:e>
                    </m:d>
                  </m:oMath>
                </a14:m>
                <a:r>
                  <a:rPr lang="en-US" dirty="0"/>
                  <a:t>,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r>
                      <a:rPr lang="en-US" i="1">
                        <a:latin typeface="Cambria Math" panose="02040503050406030204" pitchFamily="18" charset="0"/>
                      </a:rPr>
                      <m:t>~</m:t>
                    </m:r>
                    <m:r>
                      <a:rPr lang="en-US" i="1">
                        <a:latin typeface="Cambria Math" panose="02040503050406030204" pitchFamily="18" charset="0"/>
                      </a:rPr>
                      <m:t>𝑁</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2</m:t>
                                </m:r>
                              </m:sub>
                            </m:sSub>
                          </m:e>
                        </m:d>
                        <m:r>
                          <a:rPr lang="en-US" i="1">
                            <a:latin typeface="Cambria Math" panose="02040503050406030204" pitchFamily="18" charset="0"/>
                            <a:ea typeface="Cambria Math" panose="02040503050406030204" pitchFamily="18" charset="0"/>
                          </a:rPr>
                          <m:t>,</m:t>
                        </m:r>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2</m:t>
                                </m:r>
                              </m:sub>
                            </m:sSub>
                          </m:e>
                        </m:d>
                      </m:e>
                    </m:d>
                  </m:oMath>
                </a14:m>
                <a:r>
                  <a:rPr lang="en-US" dirty="0"/>
                  <a:t>, etc.</a:t>
                </a:r>
              </a:p>
            </p:txBody>
          </p:sp>
        </mc:Choice>
        <mc:Fallback xmlns="">
          <p:sp>
            <p:nvSpPr>
              <p:cNvPr id="13" name="Content Placeholder 2">
                <a:extLst>
                  <a:ext uri="{FF2B5EF4-FFF2-40B4-BE49-F238E27FC236}">
                    <a16:creationId xmlns:a16="http://schemas.microsoft.com/office/drawing/2014/main" id="{2C28F176-6728-DDE1-1298-72DF7FD5F7B3}"/>
                  </a:ext>
                </a:extLst>
              </p:cNvPr>
              <p:cNvSpPr>
                <a:spLocks noGrp="1" noRot="1" noChangeAspect="1" noMove="1" noResize="1" noEditPoints="1" noAdjustHandles="1" noChangeArrowheads="1" noChangeShapeType="1" noTextEdit="1"/>
              </p:cNvSpPr>
              <p:nvPr>
                <p:ph idx="1"/>
              </p:nvPr>
            </p:nvSpPr>
            <p:spPr>
              <a:xfrm>
                <a:off x="838200" y="1825625"/>
                <a:ext cx="10515600" cy="4351338"/>
              </a:xfrm>
              <a:blipFill>
                <a:blip r:embed="rId4"/>
                <a:stretch>
                  <a:fillRect l="-1043" t="-2241"/>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56A9691A-8CEC-9006-D60D-B68231C52FEA}"/>
              </a:ext>
            </a:extLst>
          </p:cNvPr>
          <p:cNvSpPr txBox="1"/>
          <p:nvPr/>
        </p:nvSpPr>
        <p:spPr>
          <a:xfrm>
            <a:off x="7863840" y="4001294"/>
            <a:ext cx="1604927" cy="461665"/>
          </a:xfrm>
          <a:prstGeom prst="rect">
            <a:avLst/>
          </a:prstGeom>
          <a:noFill/>
        </p:spPr>
        <p:txBody>
          <a:bodyPr wrap="none" rtlCol="0">
            <a:spAutoFit/>
          </a:bodyPr>
          <a:lstStyle/>
          <a:p>
            <a:r>
              <a:rPr lang="en-US" sz="2400" dirty="0">
                <a:solidFill>
                  <a:srgbClr val="DB29DB"/>
                </a:solidFill>
                <a:effectLst>
                  <a:outerShdw blurRad="38100" dist="38100" dir="2700000" algn="tl">
                    <a:srgbClr val="000000">
                      <a:alpha val="43137"/>
                    </a:srgbClr>
                  </a:outerShdw>
                </a:effectLst>
                <a:latin typeface="Lato" panose="020F0502020204030203" pitchFamily="34" charset="0"/>
              </a:rPr>
              <a:t>symmetric</a:t>
            </a:r>
          </a:p>
        </p:txBody>
      </p:sp>
      <p:sp>
        <p:nvSpPr>
          <p:cNvPr id="16" name="Rectangle 15">
            <a:extLst>
              <a:ext uri="{FF2B5EF4-FFF2-40B4-BE49-F238E27FC236}">
                <a16:creationId xmlns:a16="http://schemas.microsoft.com/office/drawing/2014/main" id="{6442B0A6-7E53-54FF-8ED4-A4634090FFAB}"/>
              </a:ext>
            </a:extLst>
          </p:cNvPr>
          <p:cNvSpPr/>
          <p:nvPr/>
        </p:nvSpPr>
        <p:spPr>
          <a:xfrm rot="660866">
            <a:off x="2018070" y="3232010"/>
            <a:ext cx="5681079" cy="461665"/>
          </a:xfrm>
          <a:prstGeom prst="rect">
            <a:avLst/>
          </a:prstGeom>
          <a:noFill/>
          <a:ln w="28575">
            <a:solidFill>
              <a:srgbClr val="DB29D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02483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CF681-5339-F0C5-2943-C64C19D0D6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64D2AB-6042-8E07-950D-5064421BCEBC}"/>
              </a:ext>
            </a:extLst>
          </p:cNvPr>
          <p:cNvSpPr>
            <a:spLocks noGrp="1"/>
          </p:cNvSpPr>
          <p:nvPr>
            <p:ph type="title"/>
          </p:nvPr>
        </p:nvSpPr>
        <p:spPr>
          <a:xfrm>
            <a:off x="838200" y="365125"/>
            <a:ext cx="10515600" cy="1325563"/>
          </a:xfrm>
        </p:spPr>
        <p:txBody>
          <a:bodyPr/>
          <a:lstStyle/>
          <a:p>
            <a:r>
              <a:rPr lang="en-US" dirty="0"/>
              <a:t>Multivariate Normal Distribution</a:t>
            </a:r>
          </a:p>
        </p:txBody>
      </p:sp>
      <p:sp>
        <p:nvSpPr>
          <p:cNvPr id="12" name="Slide Number Placeholder 11">
            <a:extLst>
              <a:ext uri="{FF2B5EF4-FFF2-40B4-BE49-F238E27FC236}">
                <a16:creationId xmlns:a16="http://schemas.microsoft.com/office/drawing/2014/main" id="{31CEBDF8-5384-0104-A015-A1C5C08B5974}"/>
              </a:ext>
            </a:extLst>
          </p:cNvPr>
          <p:cNvSpPr>
            <a:spLocks noGrp="1"/>
          </p:cNvSpPr>
          <p:nvPr>
            <p:ph type="sldNum" sz="quarter" idx="12"/>
          </p:nvPr>
        </p:nvSpPr>
        <p:spPr/>
        <p:txBody>
          <a:bodyPr/>
          <a:lstStyle/>
          <a:p>
            <a:fld id="{75FF2DE0-F630-4680-9872-E679E07CC29A}" type="slidenum">
              <a:rPr lang="en-US" smtClean="0"/>
              <a:t>35</a:t>
            </a:fld>
            <a:endParaRPr lang="en-US"/>
          </a:p>
        </p:txBody>
      </p:sp>
      <p:pic>
        <p:nvPicPr>
          <p:cNvPr id="2050" name="Picture 2" descr="3D plot of bivariate distribution using R or Matlab - Stack Overflow">
            <a:extLst>
              <a:ext uri="{FF2B5EF4-FFF2-40B4-BE49-F238E27FC236}">
                <a16:creationId xmlns:a16="http://schemas.microsoft.com/office/drawing/2014/main" id="{6DF7B304-F8BF-4DFA-59AC-9BF611D11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5355" y="1825625"/>
            <a:ext cx="5868889" cy="4440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37388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Joint Probability Distributions</a:t>
            </a:r>
          </a:p>
        </p:txBody>
      </p:sp>
      <p:sp>
        <p:nvSpPr>
          <p:cNvPr id="3" name="Content Placeholder 2"/>
          <p:cNvSpPr>
            <a:spLocks noGrp="1"/>
          </p:cNvSpPr>
          <p:nvPr>
            <p:ph idx="1"/>
          </p:nvPr>
        </p:nvSpPr>
        <p:spPr/>
        <p:txBody>
          <a:bodyPr/>
          <a:lstStyle/>
          <a:p>
            <a:r>
              <a:rPr lang="en-US" dirty="0"/>
              <a:t>Multivariate t distribution</a:t>
            </a:r>
          </a:p>
          <a:p>
            <a:pPr lvl="1"/>
            <a:r>
              <a:rPr lang="en-US" dirty="0"/>
              <a:t>Multivariate version of Student’s t distribution</a:t>
            </a:r>
          </a:p>
          <a:p>
            <a:pPr lvl="1"/>
            <a:r>
              <a:rPr lang="en-US" dirty="0"/>
              <a:t>Similar to multivariate normal with extra parameter </a:t>
            </a:r>
            <a:r>
              <a:rPr lang="el-GR" i="1" dirty="0"/>
              <a:t>ν</a:t>
            </a:r>
            <a:r>
              <a:rPr lang="en-US" i="1" dirty="0"/>
              <a:t> </a:t>
            </a:r>
            <a:r>
              <a:rPr lang="en-US" dirty="0"/>
              <a:t>(degrees of freedom)</a:t>
            </a:r>
          </a:p>
          <a:p>
            <a:r>
              <a:rPr lang="en-US" dirty="0" err="1"/>
              <a:t>Dirichlet</a:t>
            </a:r>
            <a:r>
              <a:rPr lang="en-US" dirty="0"/>
              <a:t> distribution</a:t>
            </a:r>
          </a:p>
          <a:p>
            <a:pPr lvl="1"/>
            <a:r>
              <a:rPr lang="en-US" dirty="0"/>
              <a:t>Multivariate version of the beta distribution</a:t>
            </a:r>
          </a:p>
          <a:p>
            <a:r>
              <a:rPr lang="en-US" dirty="0" err="1"/>
              <a:t>Wishart</a:t>
            </a:r>
            <a:r>
              <a:rPr lang="en-US" dirty="0"/>
              <a:t> distribution</a:t>
            </a:r>
          </a:p>
          <a:p>
            <a:pPr lvl="1"/>
            <a:r>
              <a:rPr lang="en-US" dirty="0"/>
              <a:t>Multivariate version of the gamma distribution</a:t>
            </a:r>
          </a:p>
        </p:txBody>
      </p:sp>
    </p:spTree>
    <p:extLst>
      <p:ext uri="{BB962C8B-B14F-4D97-AF65-F5344CB8AC3E}">
        <p14:creationId xmlns:p14="http://schemas.microsoft.com/office/powerpoint/2010/main" val="35358911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780AB-3FAE-6EA4-5F04-4AA565FDC7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0BCB51-ACF8-E904-99AC-237D0FF2A90C}"/>
              </a:ext>
            </a:extLst>
          </p:cNvPr>
          <p:cNvSpPr>
            <a:spLocks noGrp="1"/>
          </p:cNvSpPr>
          <p:nvPr>
            <p:ph type="title"/>
          </p:nvPr>
        </p:nvSpPr>
        <p:spPr/>
        <p:txBody>
          <a:bodyPr/>
          <a:lstStyle/>
          <a:p>
            <a:r>
              <a:rPr lang="en-US" dirty="0"/>
              <a:t>Limitations</a:t>
            </a:r>
          </a:p>
        </p:txBody>
      </p:sp>
      <p:sp>
        <p:nvSpPr>
          <p:cNvPr id="3" name="Content Placeholder 2">
            <a:extLst>
              <a:ext uri="{FF2B5EF4-FFF2-40B4-BE49-F238E27FC236}">
                <a16:creationId xmlns:a16="http://schemas.microsoft.com/office/drawing/2014/main" id="{1829B752-E9F6-DA5D-6DDA-FFAC3FA1FD03}"/>
              </a:ext>
            </a:extLst>
          </p:cNvPr>
          <p:cNvSpPr>
            <a:spLocks noGrp="1"/>
          </p:cNvSpPr>
          <p:nvPr>
            <p:ph idx="1"/>
          </p:nvPr>
        </p:nvSpPr>
        <p:spPr/>
        <p:txBody>
          <a:bodyPr/>
          <a:lstStyle/>
          <a:p>
            <a:r>
              <a:rPr lang="en-US" dirty="0"/>
              <a:t>Must describe the behavior of each variable (marginal distribution) and the relationship between them (joint probability distribution)</a:t>
            </a:r>
          </a:p>
          <a:p>
            <a:pPr lvl="1"/>
            <a:r>
              <a:rPr lang="en-US" dirty="0"/>
              <a:t>The marginal distributions in a multivariate normal distribution must also be normal</a:t>
            </a:r>
          </a:p>
          <a:p>
            <a:pPr lvl="1"/>
            <a:r>
              <a:rPr lang="en-US" b="1" i="1" dirty="0">
                <a:solidFill>
                  <a:srgbClr val="DB29DB"/>
                </a:solidFill>
              </a:rPr>
              <a:t>Not flexible</a:t>
            </a:r>
          </a:p>
        </p:txBody>
      </p:sp>
      <p:pic>
        <p:nvPicPr>
          <p:cNvPr id="1028" name="Picture 4" descr="But I am not flexible at all">
            <a:extLst>
              <a:ext uri="{FF2B5EF4-FFF2-40B4-BE49-F238E27FC236}">
                <a16:creationId xmlns:a16="http://schemas.microsoft.com/office/drawing/2014/main" id="{7CA07DA7-120A-4A61-8C71-BC02BB68FB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6581" y="3502742"/>
            <a:ext cx="3863156" cy="2572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7751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3F1A96-8172-F5A4-CC29-FD50033E7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5DF5C1-5F97-61BC-124F-30D6C61587F7}"/>
              </a:ext>
            </a:extLst>
          </p:cNvPr>
          <p:cNvSpPr>
            <a:spLocks noGrp="1"/>
          </p:cNvSpPr>
          <p:nvPr>
            <p:ph type="title"/>
          </p:nvPr>
        </p:nvSpPr>
        <p:spPr/>
        <p:txBody>
          <a:bodyPr/>
          <a:lstStyle/>
          <a:p>
            <a:r>
              <a:rPr lang="en-US" dirty="0"/>
              <a:t>Stretch Break</a:t>
            </a:r>
          </a:p>
        </p:txBody>
      </p:sp>
      <p:pic>
        <p:nvPicPr>
          <p:cNvPr id="1028" name="Picture 4" descr="But I am not flexible at all">
            <a:extLst>
              <a:ext uri="{FF2B5EF4-FFF2-40B4-BE49-F238E27FC236}">
                <a16:creationId xmlns:a16="http://schemas.microsoft.com/office/drawing/2014/main" id="{0C504FBA-FA5B-E50A-493B-1B120FC239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1609" y="2324855"/>
            <a:ext cx="5037750" cy="335525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42426F66-D816-21AA-8CE1-2012815E8A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0608" y="1027906"/>
            <a:ext cx="4219575" cy="528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71561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142E19-589B-7B17-6C99-48D1C0250A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E695BD-AB9C-69B5-47A3-1C5AE5C64449}"/>
              </a:ext>
            </a:extLst>
          </p:cNvPr>
          <p:cNvSpPr>
            <a:spLocks noGrp="1"/>
          </p:cNvSpPr>
          <p:nvPr>
            <p:ph type="title"/>
          </p:nvPr>
        </p:nvSpPr>
        <p:spPr/>
        <p:txBody>
          <a:bodyPr/>
          <a:lstStyle/>
          <a:p>
            <a:r>
              <a:rPr lang="en-US" dirty="0"/>
              <a:t>Copulas</a:t>
            </a:r>
          </a:p>
        </p:txBody>
      </p:sp>
      <p:sp>
        <p:nvSpPr>
          <p:cNvPr id="5" name="Text Placeholder 4">
            <a:extLst>
              <a:ext uri="{FF2B5EF4-FFF2-40B4-BE49-F238E27FC236}">
                <a16:creationId xmlns:a16="http://schemas.microsoft.com/office/drawing/2014/main" id="{A1240059-71D7-A3E8-F42B-588063B4FB1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962937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AC5D-BE27-61FE-5413-D952DE0AC5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1BCD345-7458-E598-D061-76D03178738A}"/>
              </a:ext>
            </a:extLst>
          </p:cNvPr>
          <p:cNvSpPr>
            <a:spLocks noGrp="1"/>
          </p:cNvSpPr>
          <p:nvPr>
            <p:ph type="title"/>
          </p:nvPr>
        </p:nvSpPr>
        <p:spPr>
          <a:xfrm>
            <a:off x="838200" y="365125"/>
            <a:ext cx="10515600" cy="1325563"/>
          </a:xfrm>
        </p:spPr>
        <p:txBody>
          <a:bodyPr/>
          <a:lstStyle/>
          <a:p>
            <a:r>
              <a:rPr lang="en-US" dirty="0"/>
              <a:t>Outline</a:t>
            </a:r>
          </a:p>
        </p:txBody>
      </p:sp>
      <p:sp>
        <p:nvSpPr>
          <p:cNvPr id="3" name="Content Placeholder 2">
            <a:extLst>
              <a:ext uri="{FF2B5EF4-FFF2-40B4-BE49-F238E27FC236}">
                <a16:creationId xmlns:a16="http://schemas.microsoft.com/office/drawing/2014/main" id="{96AF1C85-0466-B4E2-BCD9-A0C7DECAE8CB}"/>
              </a:ext>
            </a:extLst>
          </p:cNvPr>
          <p:cNvSpPr>
            <a:spLocks noGrp="1"/>
          </p:cNvSpPr>
          <p:nvPr>
            <p:ph sz="half" idx="1"/>
          </p:nvPr>
        </p:nvSpPr>
        <p:spPr>
          <a:xfrm>
            <a:off x="838200" y="1825625"/>
            <a:ext cx="10515600" cy="4351339"/>
          </a:xfrm>
        </p:spPr>
        <p:txBody>
          <a:bodyPr>
            <a:normAutofit/>
          </a:bodyPr>
          <a:lstStyle/>
          <a:p>
            <a:pPr marL="514350" indent="-514350">
              <a:buFont typeface="+mj-lt"/>
              <a:buAutoNum type="arabicPeriod"/>
            </a:pPr>
            <a:r>
              <a:rPr lang="en-US" dirty="0"/>
              <a:t>Background</a:t>
            </a:r>
          </a:p>
          <a:p>
            <a:pPr marL="514350" indent="-514350">
              <a:buFont typeface="+mj-lt"/>
              <a:buAutoNum type="arabicPeriod"/>
            </a:pPr>
            <a:r>
              <a:rPr lang="en-US" dirty="0"/>
              <a:t>Coincident Frequency</a:t>
            </a:r>
          </a:p>
          <a:p>
            <a:pPr marL="514350" indent="-514350">
              <a:buFont typeface="+mj-lt"/>
              <a:buAutoNum type="arabicPeriod"/>
            </a:pPr>
            <a:r>
              <a:rPr lang="en-US" dirty="0"/>
              <a:t>Joint Probability Distributions</a:t>
            </a:r>
          </a:p>
          <a:p>
            <a:pPr marL="514350" indent="-514350">
              <a:buFont typeface="+mj-lt"/>
              <a:buAutoNum type="arabicPeriod"/>
            </a:pPr>
            <a:r>
              <a:rPr lang="en-US" dirty="0"/>
              <a:t>Copulas</a:t>
            </a:r>
          </a:p>
        </p:txBody>
      </p:sp>
      <p:sp>
        <p:nvSpPr>
          <p:cNvPr id="12" name="Slide Number Placeholder 11">
            <a:extLst>
              <a:ext uri="{FF2B5EF4-FFF2-40B4-BE49-F238E27FC236}">
                <a16:creationId xmlns:a16="http://schemas.microsoft.com/office/drawing/2014/main" id="{184CA76E-A7DE-E258-B935-9CAADC6326F7}"/>
              </a:ext>
            </a:extLst>
          </p:cNvPr>
          <p:cNvSpPr>
            <a:spLocks noGrp="1"/>
          </p:cNvSpPr>
          <p:nvPr>
            <p:ph type="sldNum" sz="quarter" idx="12"/>
          </p:nvPr>
        </p:nvSpPr>
        <p:spPr/>
        <p:txBody>
          <a:bodyPr/>
          <a:lstStyle/>
          <a:p>
            <a:fld id="{75FF2DE0-F630-4680-9872-E679E07CC29A}" type="slidenum">
              <a:rPr lang="en-US" smtClean="0"/>
              <a:t>4</a:t>
            </a:fld>
            <a:endParaRPr lang="en-US"/>
          </a:p>
        </p:txBody>
      </p:sp>
    </p:spTree>
    <p:extLst>
      <p:ext uri="{BB962C8B-B14F-4D97-AF65-F5344CB8AC3E}">
        <p14:creationId xmlns:p14="http://schemas.microsoft.com/office/powerpoint/2010/main" val="22618649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6C9BD8-FE1C-0183-A7E1-7DDED70394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A86078-DE36-C667-452B-4FBFA8ABEAEC}"/>
              </a:ext>
            </a:extLst>
          </p:cNvPr>
          <p:cNvSpPr>
            <a:spLocks noGrp="1"/>
          </p:cNvSpPr>
          <p:nvPr>
            <p:ph type="title"/>
          </p:nvPr>
        </p:nvSpPr>
        <p:spPr>
          <a:xfrm>
            <a:off x="838200" y="365125"/>
            <a:ext cx="10515600" cy="1325563"/>
          </a:xfrm>
        </p:spPr>
        <p:txBody>
          <a:bodyPr/>
          <a:lstStyle/>
          <a:p>
            <a:r>
              <a:rPr lang="en-US" dirty="0"/>
              <a:t>Sklar’s Theorem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7C0D9E0-49FC-EE8C-9881-08DD8ECE317A}"/>
                  </a:ext>
                </a:extLst>
              </p:cNvPr>
              <p:cNvSpPr>
                <a:spLocks noGrp="1"/>
              </p:cNvSpPr>
              <p:nvPr>
                <p:ph sz="half" idx="1"/>
              </p:nvPr>
            </p:nvSpPr>
            <p:spPr>
              <a:xfrm>
                <a:off x="838200" y="1825625"/>
                <a:ext cx="7199671" cy="4351339"/>
              </a:xfrm>
            </p:spPr>
            <p:txBody>
              <a:bodyPr>
                <a:normAutofit/>
              </a:bodyPr>
              <a:lstStyle/>
              <a:p>
                <a:r>
                  <a:rPr lang="en-US" dirty="0"/>
                  <a:t>Every multivariate CDF can be expressed in terms of:</a:t>
                </a:r>
              </a:p>
              <a:p>
                <a:pPr lvl="1"/>
                <a:r>
                  <a:rPr lang="en-US" dirty="0"/>
                  <a:t>Its marginal distributions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𝑖</m:t>
                        </m:r>
                      </m:sub>
                    </m:sSub>
                    <m:d>
                      <m:dPr>
                        <m:ctrlPr>
                          <a:rPr lang="en-US" i="1">
                            <a:latin typeface="Cambria Math" panose="02040503050406030204" pitchFamily="18" charset="0"/>
                          </a:rPr>
                        </m:ctrlPr>
                      </m:dPr>
                      <m:e>
                        <m:r>
                          <a:rPr lang="en-US" i="1">
                            <a:latin typeface="Cambria Math" panose="02040503050406030204" pitchFamily="18" charset="0"/>
                          </a:rPr>
                          <m:t>𝑥</m:t>
                        </m:r>
                      </m:e>
                    </m:d>
                  </m:oMath>
                </a14:m>
                <a:r>
                  <a:rPr lang="en-US" dirty="0"/>
                  <a:t> and</a:t>
                </a:r>
              </a:p>
              <a:p>
                <a:pPr lvl="1"/>
                <a:r>
                  <a:rPr lang="en-US" dirty="0"/>
                  <a:t>A copula, </a:t>
                </a:r>
                <a14:m>
                  <m:oMath xmlns:m="http://schemas.openxmlformats.org/officeDocument/2006/math">
                    <m:r>
                      <a:rPr lang="en-US" i="1">
                        <a:latin typeface="Cambria Math" panose="02040503050406030204" pitchFamily="18" charset="0"/>
                      </a:rPr>
                      <m:t>𝐶</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m:t>
                        </m:r>
                      </m:e>
                    </m:d>
                  </m:oMath>
                </a14:m>
                <a:endParaRPr lang="en-US" dirty="0"/>
              </a:p>
              <a:p>
                <a:r>
                  <a:rPr lang="en-US" dirty="0"/>
                  <a:t>Consequences:</a:t>
                </a:r>
              </a:p>
              <a:p>
                <a:pPr lvl="1"/>
                <a:r>
                  <a:rPr lang="en-US" dirty="0"/>
                  <a:t>Each variable can have whatever distribution you want</a:t>
                </a:r>
              </a:p>
              <a:p>
                <a:pPr lvl="2"/>
                <a:r>
                  <a:rPr lang="en-US" dirty="0"/>
                  <a:t>Defined by the marginals</a:t>
                </a:r>
              </a:p>
              <a:p>
                <a:pPr lvl="1"/>
                <a:r>
                  <a:rPr lang="en-US" dirty="0"/>
                  <a:t>You can specify a way to make the variables relate</a:t>
                </a:r>
              </a:p>
              <a:p>
                <a:pPr lvl="2"/>
                <a:r>
                  <a:rPr lang="en-US" dirty="0"/>
                  <a:t>Defined by the copula</a:t>
                </a:r>
              </a:p>
              <a:p>
                <a:pPr lvl="1"/>
                <a:endParaRPr lang="en-US" dirty="0"/>
              </a:p>
            </p:txBody>
          </p:sp>
        </mc:Choice>
        <mc:Fallback xmlns="">
          <p:sp>
            <p:nvSpPr>
              <p:cNvPr id="3" name="Content Placeholder 2">
                <a:extLst>
                  <a:ext uri="{FF2B5EF4-FFF2-40B4-BE49-F238E27FC236}">
                    <a16:creationId xmlns:a16="http://schemas.microsoft.com/office/drawing/2014/main" id="{D7C0D9E0-49FC-EE8C-9881-08DD8ECE317A}"/>
                  </a:ext>
                </a:extLst>
              </p:cNvPr>
              <p:cNvSpPr>
                <a:spLocks noGrp="1" noRot="1" noChangeAspect="1" noMove="1" noResize="1" noEditPoints="1" noAdjustHandles="1" noChangeArrowheads="1" noChangeShapeType="1" noTextEdit="1"/>
              </p:cNvSpPr>
              <p:nvPr>
                <p:ph sz="half" idx="1"/>
              </p:nvPr>
            </p:nvSpPr>
            <p:spPr>
              <a:xfrm>
                <a:off x="838200" y="1825625"/>
                <a:ext cx="7199671" cy="4351339"/>
              </a:xfrm>
              <a:blipFill>
                <a:blip r:embed="rId2"/>
                <a:stretch>
                  <a:fillRect l="-1524" t="-2241"/>
                </a:stretch>
              </a:blipFill>
            </p:spPr>
            <p:txBody>
              <a:bodyPr/>
              <a:lstStyle/>
              <a:p>
                <a:r>
                  <a:rPr lang="en-US">
                    <a:noFill/>
                  </a:rPr>
                  <a:t> </a:t>
                </a:r>
              </a:p>
            </p:txBody>
          </p:sp>
        </mc:Fallback>
      </mc:AlternateContent>
      <p:sp>
        <p:nvSpPr>
          <p:cNvPr id="12" name="Slide Number Placeholder 11">
            <a:extLst>
              <a:ext uri="{FF2B5EF4-FFF2-40B4-BE49-F238E27FC236}">
                <a16:creationId xmlns:a16="http://schemas.microsoft.com/office/drawing/2014/main" id="{3ED389C9-B340-2F3E-BF32-C441AE65A400}"/>
              </a:ext>
            </a:extLst>
          </p:cNvPr>
          <p:cNvSpPr>
            <a:spLocks noGrp="1"/>
          </p:cNvSpPr>
          <p:nvPr>
            <p:ph type="sldNum" sz="quarter" idx="12"/>
          </p:nvPr>
        </p:nvSpPr>
        <p:spPr/>
        <p:txBody>
          <a:bodyPr/>
          <a:lstStyle/>
          <a:p>
            <a:fld id="{75FF2DE0-F630-4680-9872-E679E07CC29A}" type="slidenum">
              <a:rPr lang="en-US" smtClean="0"/>
              <a:t>40</a:t>
            </a:fld>
            <a:endParaRPr lang="en-US"/>
          </a:p>
        </p:txBody>
      </p:sp>
      <p:pic>
        <p:nvPicPr>
          <p:cNvPr id="1026" name="Picture 2" descr="From left to right: Carlo Sempi, Abe Sklar, Gianfausto Salvadori, Bert Schweizer, Fabrizio Durante, and Roger Nelsen in 2004 during the DeMoSTAFI conference held in Québec from 20-22 May. This international meeting was intended as a sequel to the series of conferences on copulas and their applications that were held in Rome (1990), Seattle (1993), Prague (1996), and Barcelona (2000). ">
            <a:extLst>
              <a:ext uri="{FF2B5EF4-FFF2-40B4-BE49-F238E27FC236}">
                <a16:creationId xmlns:a16="http://schemas.microsoft.com/office/drawing/2014/main" id="{AF59EE86-ED3A-276B-63E5-D552AD8BFF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9571" y="784237"/>
            <a:ext cx="4163888" cy="272966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a:extLst>
              <a:ext uri="{FF2B5EF4-FFF2-40B4-BE49-F238E27FC236}">
                <a16:creationId xmlns:a16="http://schemas.microsoft.com/office/drawing/2014/main" id="{EA06C31F-CC17-9F56-A7F1-EF811CDE2C17}"/>
              </a:ext>
            </a:extLst>
          </p:cNvPr>
          <p:cNvCxnSpPr>
            <a:cxnSpLocks/>
          </p:cNvCxnSpPr>
          <p:nvPr/>
        </p:nvCxnSpPr>
        <p:spPr>
          <a:xfrm flipH="1">
            <a:off x="9098657" y="136523"/>
            <a:ext cx="400523" cy="974707"/>
          </a:xfrm>
          <a:prstGeom prst="straightConnector1">
            <a:avLst/>
          </a:prstGeom>
          <a:ln w="76200">
            <a:solidFill>
              <a:srgbClr val="DB29DB"/>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46928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67D7B3-1261-8534-E696-9C770F0B6C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749874-BF38-F317-9874-712C7C426454}"/>
              </a:ext>
            </a:extLst>
          </p:cNvPr>
          <p:cNvSpPr>
            <a:spLocks noGrp="1"/>
          </p:cNvSpPr>
          <p:nvPr>
            <p:ph type="title"/>
          </p:nvPr>
        </p:nvSpPr>
        <p:spPr>
          <a:xfrm>
            <a:off x="838200" y="365125"/>
            <a:ext cx="10515600" cy="1325563"/>
          </a:xfrm>
        </p:spPr>
        <p:txBody>
          <a:bodyPr/>
          <a:lstStyle/>
          <a:p>
            <a:r>
              <a:rPr lang="en-US" dirty="0"/>
              <a:t>Definition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4D7CF30-526F-5757-491F-D19FAB6D071A}"/>
                  </a:ext>
                </a:extLst>
              </p:cNvPr>
              <p:cNvSpPr>
                <a:spLocks noGrp="1"/>
              </p:cNvSpPr>
              <p:nvPr>
                <p:ph sz="half" idx="1"/>
              </p:nvPr>
            </p:nvSpPr>
            <p:spPr>
              <a:xfrm>
                <a:off x="838200" y="1825625"/>
                <a:ext cx="10515600" cy="4351339"/>
              </a:xfrm>
            </p:spPr>
            <p:txBody>
              <a:bodyPr>
                <a:norm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1</m:t>
                        </m:r>
                      </m:sub>
                    </m:sSub>
                  </m:oMath>
                </a14:m>
                <a:r>
                  <a:rPr lang="en-US" dirty="0"/>
                  <a:t>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2</m:t>
                        </m:r>
                      </m:sub>
                    </m:sSub>
                    <m:r>
                      <a:rPr lang="en-US" i="1">
                        <a:latin typeface="Cambria Math" panose="02040503050406030204" pitchFamily="18" charset="0"/>
                      </a:rPr>
                      <m:t> </m:t>
                    </m:r>
                  </m:oMath>
                </a14:m>
                <a:r>
                  <a:rPr lang="en-US" dirty="0"/>
                  <a:t>are continuous random variables</a:t>
                </a:r>
              </a:p>
              <a:p>
                <a:r>
                  <a:rPr lang="en-US" dirty="0"/>
                  <a:t>Marginal CDFs :</a:t>
                </a:r>
              </a:p>
              <a:p>
                <a:pPr lvl="1"/>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𝑖</m:t>
                        </m:r>
                      </m:sub>
                    </m:sSub>
                    <m:d>
                      <m:dPr>
                        <m:ctrlPr>
                          <a:rPr lang="en-US" i="1">
                            <a:latin typeface="Cambria Math" panose="02040503050406030204" pitchFamily="18" charset="0"/>
                          </a:rPr>
                        </m:ctrlPr>
                      </m:dPr>
                      <m:e>
                        <m:r>
                          <a:rPr lang="en-US" i="1">
                            <a:latin typeface="Cambria Math" panose="02040503050406030204" pitchFamily="18" charset="0"/>
                          </a:rPr>
                          <m:t>𝑥</m:t>
                        </m:r>
                      </m:e>
                    </m:d>
                    <m:r>
                      <a:rPr lang="en-US" i="1">
                        <a:latin typeface="Cambria Math" panose="02040503050406030204" pitchFamily="18" charset="0"/>
                      </a:rPr>
                      <m:t> </m:t>
                    </m:r>
                  </m:oMath>
                </a14:m>
                <a:r>
                  <a:rPr lang="en-US" dirty="0"/>
                  <a:t>= </a:t>
                </a:r>
                <a14:m>
                  <m:oMath xmlns:m="http://schemas.openxmlformats.org/officeDocument/2006/math">
                    <m:r>
                      <a:rPr lang="en-US" i="1">
                        <a:latin typeface="Cambria Math" panose="02040503050406030204" pitchFamily="18" charset="0"/>
                      </a:rPr>
                      <m:t>𝑃</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b="0" i="1" smtClean="0">
                                <a:latin typeface="Cambria Math" panose="02040503050406030204" pitchFamily="18" charset="0"/>
                              </a:rPr>
                              <m:t>𝑖</m:t>
                            </m:r>
                          </m:sub>
                        </m:sSub>
                        <m:r>
                          <a:rPr lang="en-US" i="1">
                            <a:latin typeface="Cambria Math" panose="02040503050406030204" pitchFamily="18" charset="0"/>
                          </a:rPr>
                          <m:t> ≤</m:t>
                        </m:r>
                        <m:r>
                          <a:rPr lang="en-US" i="1">
                            <a:latin typeface="Cambria Math" panose="02040503050406030204" pitchFamily="18" charset="0"/>
                          </a:rPr>
                          <m:t>𝑥</m:t>
                        </m:r>
                      </m:e>
                    </m:d>
                  </m:oMath>
                </a14:m>
                <a:endParaRPr lang="en-US" dirty="0"/>
              </a:p>
              <a:p>
                <a:r>
                  <a:rPr lang="en-US" dirty="0"/>
                  <a:t>Probability integral transform:</a:t>
                </a:r>
              </a:p>
              <a:p>
                <a:pPr lvl="1"/>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𝑈</m:t>
                        </m:r>
                      </m:e>
                      <m:sub>
                        <m:r>
                          <a:rPr lang="en-US" b="0" i="1" smtClean="0">
                            <a:latin typeface="Cambria Math" panose="02040503050406030204" pitchFamily="18" charset="0"/>
                          </a:rPr>
                          <m:t>𝑖</m:t>
                        </m:r>
                      </m:sub>
                    </m:sSub>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oMath>
                </a14:m>
                <a:endParaRPr lang="en-US" dirty="0"/>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𝑈</m:t>
                        </m:r>
                      </m:e>
                      <m:sub>
                        <m:r>
                          <a:rPr lang="en-US" i="1">
                            <a:latin typeface="Cambria Math" panose="02040503050406030204" pitchFamily="18" charset="0"/>
                          </a:rPr>
                          <m:t>𝑖</m:t>
                        </m:r>
                      </m:sub>
                    </m:sSub>
                    <m:r>
                      <a:rPr lang="en-US" b="0" i="1" smtClean="0">
                        <a:latin typeface="Cambria Math" panose="02040503050406030204" pitchFamily="18" charset="0"/>
                      </a:rPr>
                      <m:t> ~ </m:t>
                    </m:r>
                    <m:r>
                      <a:rPr lang="en-US" b="0" i="1" smtClean="0">
                        <a:latin typeface="Cambria Math" panose="02040503050406030204" pitchFamily="18" charset="0"/>
                      </a:rPr>
                      <m:t>𝑈𝑛𝑖𝑓𝑜𝑟𝑚</m:t>
                    </m:r>
                    <m:r>
                      <a:rPr lang="en-US" b="0" i="1" smtClean="0">
                        <a:latin typeface="Cambria Math" panose="02040503050406030204" pitchFamily="18" charset="0"/>
                      </a:rPr>
                      <m:t>(0, 1)</m:t>
                    </m:r>
                  </m:oMath>
                </a14:m>
                <a:endParaRPr lang="en-US" dirty="0"/>
              </a:p>
              <a:p>
                <a:r>
                  <a:rPr lang="en-US" dirty="0"/>
                  <a:t>Extend beyond bivariate</a:t>
                </a:r>
              </a:p>
              <a:p>
                <a:endParaRPr lang="en-US" dirty="0"/>
              </a:p>
            </p:txBody>
          </p:sp>
        </mc:Choice>
        <mc:Fallback xmlns="">
          <p:sp>
            <p:nvSpPr>
              <p:cNvPr id="3" name="Content Placeholder 2">
                <a:extLst>
                  <a:ext uri="{FF2B5EF4-FFF2-40B4-BE49-F238E27FC236}">
                    <a16:creationId xmlns:a16="http://schemas.microsoft.com/office/drawing/2014/main" id="{04D7CF30-526F-5757-491F-D19FAB6D071A}"/>
                  </a:ext>
                </a:extLst>
              </p:cNvPr>
              <p:cNvSpPr>
                <a:spLocks noGrp="1" noRot="1" noChangeAspect="1" noMove="1" noResize="1" noEditPoints="1" noAdjustHandles="1" noChangeArrowheads="1" noChangeShapeType="1" noTextEdit="1"/>
              </p:cNvSpPr>
              <p:nvPr>
                <p:ph sz="half" idx="1"/>
              </p:nvPr>
            </p:nvSpPr>
            <p:spPr>
              <a:xfrm>
                <a:off x="838200" y="1825625"/>
                <a:ext cx="10515600" cy="4351339"/>
              </a:xfrm>
              <a:blipFill>
                <a:blip r:embed="rId2"/>
                <a:stretch>
                  <a:fillRect l="-1043" t="-2241"/>
                </a:stretch>
              </a:blipFill>
            </p:spPr>
            <p:txBody>
              <a:bodyPr/>
              <a:lstStyle/>
              <a:p>
                <a:r>
                  <a:rPr lang="en-US">
                    <a:noFill/>
                  </a:rPr>
                  <a:t> </a:t>
                </a:r>
              </a:p>
            </p:txBody>
          </p:sp>
        </mc:Fallback>
      </mc:AlternateContent>
      <p:sp>
        <p:nvSpPr>
          <p:cNvPr id="12" name="Slide Number Placeholder 11">
            <a:extLst>
              <a:ext uri="{FF2B5EF4-FFF2-40B4-BE49-F238E27FC236}">
                <a16:creationId xmlns:a16="http://schemas.microsoft.com/office/drawing/2014/main" id="{CF299420-ACCE-4A59-053B-DE053FCC15B3}"/>
              </a:ext>
            </a:extLst>
          </p:cNvPr>
          <p:cNvSpPr>
            <a:spLocks noGrp="1"/>
          </p:cNvSpPr>
          <p:nvPr>
            <p:ph type="sldNum" sz="quarter" idx="12"/>
          </p:nvPr>
        </p:nvSpPr>
        <p:spPr/>
        <p:txBody>
          <a:bodyPr/>
          <a:lstStyle/>
          <a:p>
            <a:fld id="{75FF2DE0-F630-4680-9872-E679E07CC29A}" type="slidenum">
              <a:rPr lang="en-US" smtClean="0"/>
              <a:t>41</a:t>
            </a:fld>
            <a:endParaRPr lang="en-US"/>
          </a:p>
        </p:txBody>
      </p:sp>
    </p:spTree>
    <p:extLst>
      <p:ext uri="{BB962C8B-B14F-4D97-AF65-F5344CB8AC3E}">
        <p14:creationId xmlns:p14="http://schemas.microsoft.com/office/powerpoint/2010/main" val="27862389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4046E6-C886-4C57-9054-304650F615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88007C-0D3A-61E3-AA94-2B3B5D8ADC6A}"/>
              </a:ext>
            </a:extLst>
          </p:cNvPr>
          <p:cNvSpPr>
            <a:spLocks noGrp="1"/>
          </p:cNvSpPr>
          <p:nvPr>
            <p:ph type="title"/>
          </p:nvPr>
        </p:nvSpPr>
        <p:spPr>
          <a:xfrm>
            <a:off x="838200" y="365125"/>
            <a:ext cx="10515600" cy="1325563"/>
          </a:xfrm>
        </p:spPr>
        <p:txBody>
          <a:bodyPr/>
          <a:lstStyle/>
          <a:p>
            <a:r>
              <a:rPr lang="en-US" dirty="0"/>
              <a:t>Probability Integral Transform</a:t>
            </a:r>
          </a:p>
        </p:txBody>
      </p:sp>
      <p:sp>
        <p:nvSpPr>
          <p:cNvPr id="12" name="Slide Number Placeholder 11">
            <a:extLst>
              <a:ext uri="{FF2B5EF4-FFF2-40B4-BE49-F238E27FC236}">
                <a16:creationId xmlns:a16="http://schemas.microsoft.com/office/drawing/2014/main" id="{51CC9CC3-E2D3-526D-97FD-041D02A9DE5B}"/>
              </a:ext>
            </a:extLst>
          </p:cNvPr>
          <p:cNvSpPr>
            <a:spLocks noGrp="1"/>
          </p:cNvSpPr>
          <p:nvPr>
            <p:ph type="sldNum" sz="quarter" idx="12"/>
          </p:nvPr>
        </p:nvSpPr>
        <p:spPr/>
        <p:txBody>
          <a:bodyPr/>
          <a:lstStyle/>
          <a:p>
            <a:fld id="{75FF2DE0-F630-4680-9872-E679E07CC29A}" type="slidenum">
              <a:rPr lang="en-US" smtClean="0"/>
              <a:t>42</a:t>
            </a:fld>
            <a:endParaRPr lang="en-US"/>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D794E48B-7886-2E26-B53A-EB22BBC7DE87}"/>
                  </a:ext>
                </a:extLst>
              </p:cNvPr>
              <p:cNvSpPr>
                <a:spLocks noGrp="1"/>
              </p:cNvSpPr>
              <p:nvPr>
                <p:ph sz="half" idx="1"/>
              </p:nvPr>
            </p:nvSpPr>
            <p:spPr>
              <a:xfrm>
                <a:off x="838200" y="1825625"/>
                <a:ext cx="5872316" cy="4351339"/>
              </a:xfrm>
            </p:spPr>
            <p:txBody>
              <a:bodyPr>
                <a:normAutofit/>
              </a:bodyPr>
              <a:lstStyle/>
              <a:p>
                <a14:m>
                  <m:oMath xmlns:m="http://schemas.openxmlformats.org/officeDocument/2006/math">
                    <m:r>
                      <a:rPr lang="en-US" b="0" i="1" smtClean="0">
                        <a:latin typeface="Cambria Math" panose="02040503050406030204" pitchFamily="18" charset="0"/>
                      </a:rPr>
                      <m:t>𝑋</m:t>
                    </m:r>
                  </m:oMath>
                </a14:m>
                <a:r>
                  <a:rPr lang="en-US" dirty="0">
                    <a:latin typeface="Cambria Math" panose="02040503050406030204" pitchFamily="18" charset="0"/>
                    <a:ea typeface="Cambria Math" panose="02040503050406030204" pitchFamily="18" charset="0"/>
                  </a:rPr>
                  <a:t> </a:t>
                </a:r>
                <a:r>
                  <a:rPr lang="en-US" dirty="0">
                    <a:solidFill>
                      <a:schemeClr val="tx1"/>
                    </a:solidFill>
                  </a:rPr>
                  <a:t>has a continuous distribution</a:t>
                </a:r>
                <a:endParaRPr lang="en-US" dirty="0">
                  <a:solidFill>
                    <a:schemeClr val="tx1"/>
                  </a:solidFill>
                  <a:latin typeface="Cambria Math" panose="02040503050406030204" pitchFamily="18" charset="0"/>
                  <a:ea typeface="Cambria Math" panose="02040503050406030204" pitchFamily="18" charset="0"/>
                </a:endParaRPr>
              </a:p>
              <a:p>
                <a14:m>
                  <m:oMath xmlns:m="http://schemas.openxmlformats.org/officeDocument/2006/math">
                    <m:r>
                      <a:rPr lang="en-US" i="1" smtClean="0">
                        <a:solidFill>
                          <a:schemeClr val="tx1"/>
                        </a:solidFill>
                        <a:latin typeface="Cambria Math" panose="02040503050406030204" pitchFamily="18" charset="0"/>
                      </a:rPr>
                      <m:t>𝐹</m:t>
                    </m:r>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𝑥</m:t>
                        </m:r>
                      </m:e>
                    </m:d>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𝑈𝑛𝑖𝑓𝑜𝑟𝑚</m:t>
                    </m:r>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0, 1</m:t>
                        </m:r>
                      </m:e>
                    </m:d>
                  </m:oMath>
                </a14:m>
                <a:endParaRPr lang="en-US" b="0" dirty="0">
                  <a:solidFill>
                    <a:schemeClr val="tx1"/>
                  </a:solidFill>
                </a:endParaRPr>
              </a:p>
              <a:p>
                <a:endParaRPr lang="en-US" dirty="0"/>
              </a:p>
            </p:txBody>
          </p:sp>
        </mc:Choice>
        <mc:Fallback xmlns="">
          <p:sp>
            <p:nvSpPr>
              <p:cNvPr id="10" name="Content Placeholder 2">
                <a:extLst>
                  <a:ext uri="{FF2B5EF4-FFF2-40B4-BE49-F238E27FC236}">
                    <a16:creationId xmlns:a16="http://schemas.microsoft.com/office/drawing/2014/main" id="{D794E48B-7886-2E26-B53A-EB22BBC7DE87}"/>
                  </a:ext>
                </a:extLst>
              </p:cNvPr>
              <p:cNvSpPr>
                <a:spLocks noGrp="1" noRot="1" noChangeAspect="1" noMove="1" noResize="1" noEditPoints="1" noAdjustHandles="1" noChangeArrowheads="1" noChangeShapeType="1" noTextEdit="1"/>
              </p:cNvSpPr>
              <p:nvPr>
                <p:ph sz="half" idx="1"/>
              </p:nvPr>
            </p:nvSpPr>
            <p:spPr>
              <a:xfrm>
                <a:off x="838200" y="1825625"/>
                <a:ext cx="5872316" cy="4351339"/>
              </a:xfrm>
              <a:blipFill>
                <a:blip r:embed="rId3"/>
                <a:stretch>
                  <a:fillRect t="-2241"/>
                </a:stretch>
              </a:blipFill>
            </p:spPr>
            <p:txBody>
              <a:bodyPr/>
              <a:lstStyle/>
              <a:p>
                <a:r>
                  <a:rPr lang="en-US">
                    <a:noFill/>
                  </a:rPr>
                  <a:t> </a:t>
                </a:r>
              </a:p>
            </p:txBody>
          </p:sp>
        </mc:Fallback>
      </mc:AlternateContent>
    </p:spTree>
    <p:extLst>
      <p:ext uri="{BB962C8B-B14F-4D97-AF65-F5344CB8AC3E}">
        <p14:creationId xmlns:p14="http://schemas.microsoft.com/office/powerpoint/2010/main" val="15756997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70CA9-73F4-23CF-3FE7-FE6612655C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075215-D51F-672D-4029-8FDD0C78B0EB}"/>
              </a:ext>
            </a:extLst>
          </p:cNvPr>
          <p:cNvSpPr>
            <a:spLocks noGrp="1"/>
          </p:cNvSpPr>
          <p:nvPr>
            <p:ph type="title"/>
          </p:nvPr>
        </p:nvSpPr>
        <p:spPr>
          <a:xfrm>
            <a:off x="838200" y="365125"/>
            <a:ext cx="10515600" cy="1325563"/>
          </a:xfrm>
        </p:spPr>
        <p:txBody>
          <a:bodyPr/>
          <a:lstStyle/>
          <a:p>
            <a:r>
              <a:rPr lang="en-US" dirty="0"/>
              <a:t>Probability Integral Transform</a:t>
            </a:r>
          </a:p>
        </p:txBody>
      </p:sp>
      <p:sp>
        <p:nvSpPr>
          <p:cNvPr id="12" name="Slide Number Placeholder 11">
            <a:extLst>
              <a:ext uri="{FF2B5EF4-FFF2-40B4-BE49-F238E27FC236}">
                <a16:creationId xmlns:a16="http://schemas.microsoft.com/office/drawing/2014/main" id="{402BE66E-7DA9-847E-03C6-48DC751838BF}"/>
              </a:ext>
            </a:extLst>
          </p:cNvPr>
          <p:cNvSpPr>
            <a:spLocks noGrp="1"/>
          </p:cNvSpPr>
          <p:nvPr>
            <p:ph type="sldNum" sz="quarter" idx="12"/>
          </p:nvPr>
        </p:nvSpPr>
        <p:spPr/>
        <p:txBody>
          <a:bodyPr/>
          <a:lstStyle/>
          <a:p>
            <a:fld id="{75FF2DE0-F630-4680-9872-E679E07CC29A}" type="slidenum">
              <a:rPr lang="en-US" smtClean="0"/>
              <a:t>43</a:t>
            </a:fld>
            <a:endParaRPr lang="en-US"/>
          </a:p>
        </p:txBody>
      </p:sp>
      <p:pic>
        <p:nvPicPr>
          <p:cNvPr id="13" name="Picture 12" descr="Chart, line chart&#10;&#10;AI-generated content may be incorrect.">
            <a:extLst>
              <a:ext uri="{FF2B5EF4-FFF2-40B4-BE49-F238E27FC236}">
                <a16:creationId xmlns:a16="http://schemas.microsoft.com/office/drawing/2014/main" id="{49BAFA2E-CD56-DE88-05B4-8BF85314E7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3151" y="2439501"/>
            <a:ext cx="5308234" cy="3276490"/>
          </a:xfrm>
          <a:prstGeom prst="rect">
            <a:avLst/>
          </a:prstGeom>
        </p:spPr>
      </p:pic>
      <p:pic>
        <p:nvPicPr>
          <p:cNvPr id="6" name="Picture 5" descr="Chart, scatter chart&#10;&#10;AI-generated content may be incorrect.">
            <a:extLst>
              <a:ext uri="{FF2B5EF4-FFF2-40B4-BE49-F238E27FC236}">
                <a16:creationId xmlns:a16="http://schemas.microsoft.com/office/drawing/2014/main" id="{0F32A413-2D47-F0D1-4976-06BCB750FC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7773" y="2439501"/>
            <a:ext cx="5308235" cy="3276490"/>
          </a:xfrm>
          <a:prstGeom prst="rect">
            <a:avLst/>
          </a:prstGeom>
        </p:spPr>
      </p:pic>
      <p:sp>
        <p:nvSpPr>
          <p:cNvPr id="11" name="Arrow: Curved Right 10">
            <a:extLst>
              <a:ext uri="{FF2B5EF4-FFF2-40B4-BE49-F238E27FC236}">
                <a16:creationId xmlns:a16="http://schemas.microsoft.com/office/drawing/2014/main" id="{0446A964-B616-FF09-D807-E88AE443064B}"/>
              </a:ext>
            </a:extLst>
          </p:cNvPr>
          <p:cNvSpPr/>
          <p:nvPr/>
        </p:nvSpPr>
        <p:spPr>
          <a:xfrm>
            <a:off x="94533" y="2840635"/>
            <a:ext cx="1172136" cy="2345961"/>
          </a:xfrm>
          <a:prstGeom prst="curvedRightArrow">
            <a:avLst/>
          </a:prstGeom>
          <a:solidFill>
            <a:srgbClr val="4E9DC8"/>
          </a:solidFill>
          <a:ln>
            <a:solidFill>
              <a:srgbClr val="4E9DC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52767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006EDB-880B-6986-2865-CE949F9682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14C062-5760-16BF-CFD6-03B5D5EC32C2}"/>
              </a:ext>
            </a:extLst>
          </p:cNvPr>
          <p:cNvSpPr>
            <a:spLocks noGrp="1"/>
          </p:cNvSpPr>
          <p:nvPr>
            <p:ph type="title"/>
          </p:nvPr>
        </p:nvSpPr>
        <p:spPr>
          <a:xfrm>
            <a:off x="838200" y="365125"/>
            <a:ext cx="10515600" cy="1325563"/>
          </a:xfrm>
        </p:spPr>
        <p:txBody>
          <a:bodyPr/>
          <a:lstStyle/>
          <a:p>
            <a:r>
              <a:rPr lang="en-US" dirty="0"/>
              <a:t>Example: Iowa River</a:t>
            </a:r>
          </a:p>
        </p:txBody>
      </p:sp>
      <p:sp>
        <p:nvSpPr>
          <p:cNvPr id="12" name="Slide Number Placeholder 11">
            <a:extLst>
              <a:ext uri="{FF2B5EF4-FFF2-40B4-BE49-F238E27FC236}">
                <a16:creationId xmlns:a16="http://schemas.microsoft.com/office/drawing/2014/main" id="{0D122C3E-9955-C30A-CD77-42B32A6757B7}"/>
              </a:ext>
            </a:extLst>
          </p:cNvPr>
          <p:cNvSpPr>
            <a:spLocks noGrp="1"/>
          </p:cNvSpPr>
          <p:nvPr>
            <p:ph type="sldNum" sz="quarter" idx="12"/>
          </p:nvPr>
        </p:nvSpPr>
        <p:spPr/>
        <p:txBody>
          <a:bodyPr/>
          <a:lstStyle/>
          <a:p>
            <a:fld id="{75FF2DE0-F630-4680-9872-E679E07CC29A}" type="slidenum">
              <a:rPr lang="en-US" smtClean="0"/>
              <a:t>44</a:t>
            </a:fld>
            <a:endParaRPr lang="en-US"/>
          </a:p>
        </p:txBody>
      </p:sp>
      <p:pic>
        <p:nvPicPr>
          <p:cNvPr id="6" name="Picture 5">
            <a:extLst>
              <a:ext uri="{FF2B5EF4-FFF2-40B4-BE49-F238E27FC236}">
                <a16:creationId xmlns:a16="http://schemas.microsoft.com/office/drawing/2014/main" id="{7070117A-A6F8-75E5-BD1C-BA48717EEBB1}"/>
              </a:ext>
            </a:extLst>
          </p:cNvPr>
          <p:cNvPicPr>
            <a:picLocks noChangeAspect="1"/>
          </p:cNvPicPr>
          <p:nvPr/>
        </p:nvPicPr>
        <p:blipFill>
          <a:blip r:embed="rId2"/>
          <a:stretch>
            <a:fillRect/>
          </a:stretch>
        </p:blipFill>
        <p:spPr>
          <a:xfrm>
            <a:off x="1488503" y="2138252"/>
            <a:ext cx="9214993" cy="3348148"/>
          </a:xfrm>
          <a:prstGeom prst="rect">
            <a:avLst/>
          </a:prstGeom>
        </p:spPr>
      </p:pic>
    </p:spTree>
    <p:extLst>
      <p:ext uri="{BB962C8B-B14F-4D97-AF65-F5344CB8AC3E}">
        <p14:creationId xmlns:p14="http://schemas.microsoft.com/office/powerpoint/2010/main" val="37960731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4B9751-5897-7049-B938-C53A3DD740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0DEDF9-0B6F-DAAD-008A-AB0BE9EF6AA2}"/>
              </a:ext>
            </a:extLst>
          </p:cNvPr>
          <p:cNvSpPr>
            <a:spLocks noGrp="1"/>
          </p:cNvSpPr>
          <p:nvPr>
            <p:ph type="title"/>
          </p:nvPr>
        </p:nvSpPr>
        <p:spPr>
          <a:xfrm>
            <a:off x="838200" y="365125"/>
            <a:ext cx="10515600" cy="1325563"/>
          </a:xfrm>
        </p:spPr>
        <p:txBody>
          <a:bodyPr/>
          <a:lstStyle/>
          <a:p>
            <a:r>
              <a:rPr lang="en-US" dirty="0"/>
              <a:t>Data</a:t>
            </a:r>
          </a:p>
        </p:txBody>
      </p:sp>
      <p:sp>
        <p:nvSpPr>
          <p:cNvPr id="12" name="Slide Number Placeholder 11">
            <a:extLst>
              <a:ext uri="{FF2B5EF4-FFF2-40B4-BE49-F238E27FC236}">
                <a16:creationId xmlns:a16="http://schemas.microsoft.com/office/drawing/2014/main" id="{67726215-6219-6F82-02C9-AEB97B34913D}"/>
              </a:ext>
            </a:extLst>
          </p:cNvPr>
          <p:cNvSpPr>
            <a:spLocks noGrp="1"/>
          </p:cNvSpPr>
          <p:nvPr>
            <p:ph type="sldNum" sz="quarter" idx="12"/>
          </p:nvPr>
        </p:nvSpPr>
        <p:spPr/>
        <p:txBody>
          <a:bodyPr/>
          <a:lstStyle/>
          <a:p>
            <a:fld id="{75FF2DE0-F630-4680-9872-E679E07CC29A}" type="slidenum">
              <a:rPr lang="en-US" smtClean="0"/>
              <a:t>45</a:t>
            </a:fld>
            <a:endParaRPr lang="en-US"/>
          </a:p>
        </p:txBody>
      </p:sp>
      <p:pic>
        <p:nvPicPr>
          <p:cNvPr id="10242" name="Picture 2">
            <a:extLst>
              <a:ext uri="{FF2B5EF4-FFF2-40B4-BE49-F238E27FC236}">
                <a16:creationId xmlns:a16="http://schemas.microsoft.com/office/drawing/2014/main" id="{5FFF766E-5B01-D4B1-578B-684CBFB56F3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6864" y="1685768"/>
            <a:ext cx="5504687" cy="393192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a:extLst>
              <a:ext uri="{FF2B5EF4-FFF2-40B4-BE49-F238E27FC236}">
                <a16:creationId xmlns:a16="http://schemas.microsoft.com/office/drawing/2014/main" id="{F32E08AA-B354-F4A9-4AB1-2D5C3FA0E8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5861" y="1685768"/>
            <a:ext cx="5504688" cy="393192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0">
            <a:extLst>
              <a:ext uri="{FF2B5EF4-FFF2-40B4-BE49-F238E27FC236}">
                <a16:creationId xmlns:a16="http://schemas.microsoft.com/office/drawing/2014/main" id="{762BA919-F6D5-8EF0-2FF0-3705BA975054}"/>
              </a:ext>
            </a:extLst>
          </p:cNvPr>
          <p:cNvSpPr txBox="1">
            <a:spLocks noChangeArrowheads="1"/>
          </p:cNvSpPr>
          <p:nvPr/>
        </p:nvSpPr>
        <p:spPr bwMode="auto">
          <a:xfrm>
            <a:off x="288780" y="5617688"/>
            <a:ext cx="586085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dirty="0">
                <a:latin typeface="Calibri" panose="020F0502020204030204" pitchFamily="34" charset="0"/>
              </a:rPr>
              <a:t>Iowa River at Marshalltown, IA (05451500)</a:t>
            </a:r>
          </a:p>
          <a:p>
            <a:pPr algn="ctr" eaLnBrk="1" hangingPunct="1"/>
            <a:r>
              <a:rPr lang="en-US" altLang="en-US" sz="1800" dirty="0">
                <a:latin typeface="Calibri" panose="020F0502020204030204" pitchFamily="34" charset="0"/>
              </a:rPr>
              <a:t>DA: 1532 square miles</a:t>
            </a:r>
          </a:p>
        </p:txBody>
      </p:sp>
      <p:sp>
        <p:nvSpPr>
          <p:cNvPr id="4" name="Text Box 60">
            <a:extLst>
              <a:ext uri="{FF2B5EF4-FFF2-40B4-BE49-F238E27FC236}">
                <a16:creationId xmlns:a16="http://schemas.microsoft.com/office/drawing/2014/main" id="{A8F8EF63-A69A-6E29-CA63-4CC918D72F5C}"/>
              </a:ext>
            </a:extLst>
          </p:cNvPr>
          <p:cNvSpPr txBox="1">
            <a:spLocks noChangeArrowheads="1"/>
          </p:cNvSpPr>
          <p:nvPr/>
        </p:nvSpPr>
        <p:spPr bwMode="auto">
          <a:xfrm>
            <a:off x="6128268" y="5617688"/>
            <a:ext cx="565987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dirty="0">
                <a:latin typeface="Calibri" panose="020F0502020204030204" pitchFamily="34" charset="0"/>
              </a:rPr>
              <a:t>Iowa River at Marengo, IA (05453100)</a:t>
            </a:r>
          </a:p>
          <a:p>
            <a:pPr algn="ctr" eaLnBrk="1" hangingPunct="1"/>
            <a:r>
              <a:rPr lang="en-US" altLang="en-US" sz="1800" dirty="0">
                <a:latin typeface="Calibri" panose="020F0502020204030204" pitchFamily="34" charset="0"/>
              </a:rPr>
              <a:t>DA: 2794 square miles</a:t>
            </a:r>
          </a:p>
        </p:txBody>
      </p:sp>
    </p:spTree>
    <p:extLst>
      <p:ext uri="{BB962C8B-B14F-4D97-AF65-F5344CB8AC3E}">
        <p14:creationId xmlns:p14="http://schemas.microsoft.com/office/powerpoint/2010/main" val="6021072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5359E-EDED-1F46-A3B4-589F87079A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9AF0B1-5BDF-A419-5D37-9C20AAB4633B}"/>
              </a:ext>
            </a:extLst>
          </p:cNvPr>
          <p:cNvSpPr>
            <a:spLocks noGrp="1"/>
          </p:cNvSpPr>
          <p:nvPr>
            <p:ph type="title"/>
          </p:nvPr>
        </p:nvSpPr>
        <p:spPr>
          <a:xfrm>
            <a:off x="838200" y="365125"/>
            <a:ext cx="10515600" cy="1325563"/>
          </a:xfrm>
        </p:spPr>
        <p:txBody>
          <a:bodyPr/>
          <a:lstStyle/>
          <a:p>
            <a:r>
              <a:rPr lang="en-US" dirty="0"/>
              <a:t>Development of Extremal Events</a:t>
            </a:r>
          </a:p>
        </p:txBody>
      </p:sp>
      <p:sp>
        <p:nvSpPr>
          <p:cNvPr id="3" name="Content Placeholder 2">
            <a:extLst>
              <a:ext uri="{FF2B5EF4-FFF2-40B4-BE49-F238E27FC236}">
                <a16:creationId xmlns:a16="http://schemas.microsoft.com/office/drawing/2014/main" id="{D81A323E-7795-8BC6-4B89-FA1FDD7EC32E}"/>
              </a:ext>
            </a:extLst>
          </p:cNvPr>
          <p:cNvSpPr>
            <a:spLocks noGrp="1"/>
          </p:cNvSpPr>
          <p:nvPr>
            <p:ph sz="half" idx="1"/>
          </p:nvPr>
        </p:nvSpPr>
        <p:spPr>
          <a:xfrm>
            <a:off x="838200" y="1825625"/>
            <a:ext cx="10515600" cy="4351339"/>
          </a:xfrm>
        </p:spPr>
        <p:txBody>
          <a:bodyPr>
            <a:normAutofit/>
          </a:bodyPr>
          <a:lstStyle/>
          <a:p>
            <a:r>
              <a:rPr lang="en-US" dirty="0"/>
              <a:t>Annual maximum series (AMS)</a:t>
            </a:r>
          </a:p>
          <a:p>
            <a:r>
              <a:rPr lang="en-US" dirty="0"/>
              <a:t>Partial duration series (PDS)</a:t>
            </a:r>
          </a:p>
          <a:p>
            <a:pPr marL="457166" lvl="1" indent="0">
              <a:buNone/>
            </a:pPr>
            <a:endParaRPr lang="en-US" dirty="0"/>
          </a:p>
        </p:txBody>
      </p:sp>
      <p:sp>
        <p:nvSpPr>
          <p:cNvPr id="12" name="Slide Number Placeholder 11">
            <a:extLst>
              <a:ext uri="{FF2B5EF4-FFF2-40B4-BE49-F238E27FC236}">
                <a16:creationId xmlns:a16="http://schemas.microsoft.com/office/drawing/2014/main" id="{8AC12CDF-6469-A3DE-0846-F3286AA56A59}"/>
              </a:ext>
            </a:extLst>
          </p:cNvPr>
          <p:cNvSpPr>
            <a:spLocks noGrp="1"/>
          </p:cNvSpPr>
          <p:nvPr>
            <p:ph type="sldNum" sz="quarter" idx="12"/>
          </p:nvPr>
        </p:nvSpPr>
        <p:spPr/>
        <p:txBody>
          <a:bodyPr/>
          <a:lstStyle/>
          <a:p>
            <a:fld id="{75FF2DE0-F630-4680-9872-E679E07CC29A}" type="slidenum">
              <a:rPr lang="en-US" smtClean="0"/>
              <a:t>46</a:t>
            </a:fld>
            <a:endParaRPr lang="en-US"/>
          </a:p>
        </p:txBody>
      </p:sp>
      <p:pic>
        <p:nvPicPr>
          <p:cNvPr id="8194" name="Picture 2">
            <a:extLst>
              <a:ext uri="{FF2B5EF4-FFF2-40B4-BE49-F238E27FC236}">
                <a16:creationId xmlns:a16="http://schemas.microsoft.com/office/drawing/2014/main" id="{697CFD09-730A-47E7-4C8D-6C8333D0B8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7803" y="1970967"/>
            <a:ext cx="5754807" cy="4110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19661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2A3ED3-34CE-95A6-BEFD-3A0862658F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17B3E0-0EFE-45D5-5576-3CCFE427871D}"/>
              </a:ext>
            </a:extLst>
          </p:cNvPr>
          <p:cNvSpPr>
            <a:spLocks noGrp="1"/>
          </p:cNvSpPr>
          <p:nvPr>
            <p:ph type="title"/>
          </p:nvPr>
        </p:nvSpPr>
        <p:spPr>
          <a:xfrm>
            <a:off x="838200" y="365125"/>
            <a:ext cx="10515600" cy="1325563"/>
          </a:xfrm>
        </p:spPr>
        <p:txBody>
          <a:bodyPr/>
          <a:lstStyle/>
          <a:p>
            <a:r>
              <a:rPr lang="en-US" dirty="0"/>
              <a:t>Kendall’s Tau</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9FACA1A-35FA-D63B-C3BD-D36E07274071}"/>
                  </a:ext>
                </a:extLst>
              </p:cNvPr>
              <p:cNvSpPr>
                <a:spLocks noGrp="1"/>
              </p:cNvSpPr>
              <p:nvPr>
                <p:ph sz="half" idx="1"/>
              </p:nvPr>
            </p:nvSpPr>
            <p:spPr>
              <a:xfrm>
                <a:off x="838200" y="1825625"/>
                <a:ext cx="10515600" cy="4351339"/>
              </a:xfrm>
            </p:spPr>
            <p:txBody>
              <a:bodyPr>
                <a:normAutofit/>
              </a:bodyPr>
              <a:lstStyle/>
              <a:p>
                <a:r>
                  <a:rPr lang="en-US" dirty="0"/>
                  <a:t>Kendall’s rank correlation</a:t>
                </a:r>
              </a:p>
              <a:p>
                <a:pPr marL="0" indent="0" algn="ctr">
                  <a:buNone/>
                </a:pPr>
                <a14:m>
                  <m:oMath xmlns:m="http://schemas.openxmlformats.org/officeDocument/2006/math">
                    <m:r>
                      <a:rPr lang="en-US" i="1">
                        <a:latin typeface="Cambria Math" panose="02040503050406030204" pitchFamily="18" charset="0"/>
                      </a:rPr>
                      <m:t>𝜏</m:t>
                    </m:r>
                  </m:oMath>
                </a14:m>
                <a:r>
                  <a:rPr lang="en-US" dirty="0"/>
                  <a:t>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−1)</m:t>
                        </m:r>
                      </m:den>
                    </m:f>
                    <m:r>
                      <a:rPr lang="en-US" b="0" i="1" smtClean="0">
                        <a:latin typeface="Cambria Math" panose="02040503050406030204" pitchFamily="18" charset="0"/>
                      </a:rPr>
                      <m:t> (</m:t>
                    </m:r>
                    <m:r>
                      <a:rPr lang="en-US" b="0" i="1" smtClean="0">
                        <a:latin typeface="Cambria Math" panose="02040503050406030204" pitchFamily="18" charset="0"/>
                      </a:rPr>
                      <m:t>𝐶</m:t>
                    </m:r>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oMath>
                </a14:m>
                <a:endParaRPr lang="en-US" dirty="0"/>
              </a:p>
              <a:p>
                <a:r>
                  <a:rPr lang="en-US" dirty="0"/>
                  <a:t>C = number of concordant pairs</a:t>
                </a:r>
              </a:p>
              <a:p>
                <a:r>
                  <a:rPr lang="en-US" dirty="0"/>
                  <a:t>D = number of discordant pairs</a:t>
                </a:r>
              </a:p>
              <a:p>
                <a:r>
                  <a:rPr lang="en-US" dirty="0"/>
                  <a:t>n = total number of paired observations</a:t>
                </a:r>
              </a:p>
              <a:p>
                <a:r>
                  <a:rPr lang="en-US" dirty="0">
                    <a:solidFill>
                      <a:schemeClr val="tx1"/>
                    </a:solidFill>
                  </a:rPr>
                  <a:t>Special modification for ties</a:t>
                </a:r>
              </a:p>
              <a:p>
                <a:endParaRPr lang="en-US" dirty="0"/>
              </a:p>
            </p:txBody>
          </p:sp>
        </mc:Choice>
        <mc:Fallback xmlns="">
          <p:sp>
            <p:nvSpPr>
              <p:cNvPr id="3" name="Content Placeholder 2">
                <a:extLst>
                  <a:ext uri="{FF2B5EF4-FFF2-40B4-BE49-F238E27FC236}">
                    <a16:creationId xmlns:a16="http://schemas.microsoft.com/office/drawing/2014/main" id="{89FACA1A-35FA-D63B-C3BD-D36E07274071}"/>
                  </a:ext>
                </a:extLst>
              </p:cNvPr>
              <p:cNvSpPr>
                <a:spLocks noGrp="1" noRot="1" noChangeAspect="1" noMove="1" noResize="1" noEditPoints="1" noAdjustHandles="1" noChangeArrowheads="1" noChangeShapeType="1" noTextEdit="1"/>
              </p:cNvSpPr>
              <p:nvPr>
                <p:ph sz="half" idx="1"/>
              </p:nvPr>
            </p:nvSpPr>
            <p:spPr>
              <a:xfrm>
                <a:off x="838200" y="1825625"/>
                <a:ext cx="10515600" cy="4351339"/>
              </a:xfrm>
              <a:blipFill>
                <a:blip r:embed="rId3"/>
                <a:stretch>
                  <a:fillRect l="-1043" t="-2241"/>
                </a:stretch>
              </a:blipFill>
            </p:spPr>
            <p:txBody>
              <a:bodyPr/>
              <a:lstStyle/>
              <a:p>
                <a:r>
                  <a:rPr lang="en-US">
                    <a:noFill/>
                  </a:rPr>
                  <a:t> </a:t>
                </a:r>
              </a:p>
            </p:txBody>
          </p:sp>
        </mc:Fallback>
      </mc:AlternateContent>
      <p:sp>
        <p:nvSpPr>
          <p:cNvPr id="12" name="Slide Number Placeholder 11">
            <a:extLst>
              <a:ext uri="{FF2B5EF4-FFF2-40B4-BE49-F238E27FC236}">
                <a16:creationId xmlns:a16="http://schemas.microsoft.com/office/drawing/2014/main" id="{3487D3EE-E213-F36B-5325-F8D77640B8E3}"/>
              </a:ext>
            </a:extLst>
          </p:cNvPr>
          <p:cNvSpPr>
            <a:spLocks noGrp="1"/>
          </p:cNvSpPr>
          <p:nvPr>
            <p:ph type="sldNum" sz="quarter" idx="12"/>
          </p:nvPr>
        </p:nvSpPr>
        <p:spPr/>
        <p:txBody>
          <a:bodyPr/>
          <a:lstStyle/>
          <a:p>
            <a:fld id="{75FF2DE0-F630-4680-9872-E679E07CC29A}" type="slidenum">
              <a:rPr lang="en-US" smtClean="0"/>
              <a:t>47</a:t>
            </a:fld>
            <a:endParaRPr lang="en-US"/>
          </a:p>
        </p:txBody>
      </p:sp>
      <p:sp>
        <p:nvSpPr>
          <p:cNvPr id="4" name="Explosion: 8 Points 3">
            <a:extLst>
              <a:ext uri="{FF2B5EF4-FFF2-40B4-BE49-F238E27FC236}">
                <a16:creationId xmlns:a16="http://schemas.microsoft.com/office/drawing/2014/main" id="{3F45E70C-BFFE-3AA3-D045-FAEBBEA3D40D}"/>
              </a:ext>
            </a:extLst>
          </p:cNvPr>
          <p:cNvSpPr/>
          <p:nvPr/>
        </p:nvSpPr>
        <p:spPr>
          <a:xfrm>
            <a:off x="7661787" y="221225"/>
            <a:ext cx="4313904" cy="2732932"/>
          </a:xfrm>
          <a:prstGeom prst="irregularSeal1">
            <a:avLst/>
          </a:prstGeom>
          <a:solidFill>
            <a:srgbClr val="DB29D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b="1" dirty="0"/>
              <a:t>Refresher from Correlation lecture</a:t>
            </a:r>
          </a:p>
        </p:txBody>
      </p:sp>
    </p:spTree>
    <p:extLst>
      <p:ext uri="{BB962C8B-B14F-4D97-AF65-F5344CB8AC3E}">
        <p14:creationId xmlns:p14="http://schemas.microsoft.com/office/powerpoint/2010/main" val="174308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A88F82-C7BD-CFE6-16C9-AB2954B6E7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E2AE12-78D3-A956-435C-10F4140E304E}"/>
              </a:ext>
            </a:extLst>
          </p:cNvPr>
          <p:cNvSpPr>
            <a:spLocks noGrp="1"/>
          </p:cNvSpPr>
          <p:nvPr>
            <p:ph type="title"/>
          </p:nvPr>
        </p:nvSpPr>
        <p:spPr>
          <a:xfrm>
            <a:off x="838200" y="365125"/>
            <a:ext cx="10515600" cy="1325563"/>
          </a:xfrm>
        </p:spPr>
        <p:txBody>
          <a:bodyPr/>
          <a:lstStyle/>
          <a:p>
            <a:r>
              <a:rPr lang="en-US" dirty="0"/>
              <a:t>Dependence Assessment</a:t>
            </a:r>
          </a:p>
        </p:txBody>
      </p:sp>
      <p:sp>
        <p:nvSpPr>
          <p:cNvPr id="12" name="Slide Number Placeholder 11">
            <a:extLst>
              <a:ext uri="{FF2B5EF4-FFF2-40B4-BE49-F238E27FC236}">
                <a16:creationId xmlns:a16="http://schemas.microsoft.com/office/drawing/2014/main" id="{037CDA3B-F1CA-BB9D-4DA3-20DAEF0803E5}"/>
              </a:ext>
            </a:extLst>
          </p:cNvPr>
          <p:cNvSpPr>
            <a:spLocks noGrp="1"/>
          </p:cNvSpPr>
          <p:nvPr>
            <p:ph type="sldNum" sz="quarter" idx="12"/>
          </p:nvPr>
        </p:nvSpPr>
        <p:spPr/>
        <p:txBody>
          <a:bodyPr/>
          <a:lstStyle/>
          <a:p>
            <a:fld id="{75FF2DE0-F630-4680-9872-E679E07CC29A}" type="slidenum">
              <a:rPr lang="en-US" smtClean="0"/>
              <a:t>48</a:t>
            </a:fld>
            <a:endParaRPr lang="en-US"/>
          </a:p>
        </p:txBody>
      </p:sp>
      <p:pic>
        <p:nvPicPr>
          <p:cNvPr id="8" name="Picture 7">
            <a:extLst>
              <a:ext uri="{FF2B5EF4-FFF2-40B4-BE49-F238E27FC236}">
                <a16:creationId xmlns:a16="http://schemas.microsoft.com/office/drawing/2014/main" id="{42AE1ED9-CFBA-7465-B6E5-DD7490A9688C}"/>
              </a:ext>
            </a:extLst>
          </p:cNvPr>
          <p:cNvPicPr>
            <a:picLocks noChangeAspect="1"/>
          </p:cNvPicPr>
          <p:nvPr/>
        </p:nvPicPr>
        <p:blipFill>
          <a:blip r:embed="rId3"/>
          <a:stretch>
            <a:fillRect/>
          </a:stretch>
        </p:blipFill>
        <p:spPr>
          <a:xfrm>
            <a:off x="2352883" y="1872799"/>
            <a:ext cx="7486234" cy="4620076"/>
          </a:xfrm>
          <a:prstGeom prst="rect">
            <a:avLst/>
          </a:prstGeom>
        </p:spPr>
      </p:pic>
      <p:cxnSp>
        <p:nvCxnSpPr>
          <p:cNvPr id="13" name="Straight Arrow Connector 12">
            <a:extLst>
              <a:ext uri="{FF2B5EF4-FFF2-40B4-BE49-F238E27FC236}">
                <a16:creationId xmlns:a16="http://schemas.microsoft.com/office/drawing/2014/main" id="{62F7B327-FCE4-3D09-7D52-24B86A36EFA4}"/>
              </a:ext>
            </a:extLst>
          </p:cNvPr>
          <p:cNvCxnSpPr>
            <a:cxnSpLocks/>
          </p:cNvCxnSpPr>
          <p:nvPr/>
        </p:nvCxnSpPr>
        <p:spPr>
          <a:xfrm flipH="1">
            <a:off x="6410325" y="1890604"/>
            <a:ext cx="2171804" cy="1061925"/>
          </a:xfrm>
          <a:prstGeom prst="straightConnector1">
            <a:avLst/>
          </a:prstGeom>
          <a:ln w="57150">
            <a:solidFill>
              <a:srgbClr val="DB29DB"/>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BF81881-A6E3-1DAB-6EDD-F42DF35C8A9B}"/>
              </a:ext>
            </a:extLst>
          </p:cNvPr>
          <p:cNvCxnSpPr>
            <a:cxnSpLocks/>
          </p:cNvCxnSpPr>
          <p:nvPr/>
        </p:nvCxnSpPr>
        <p:spPr>
          <a:xfrm flipH="1">
            <a:off x="8582129" y="1890604"/>
            <a:ext cx="123565" cy="3062171"/>
          </a:xfrm>
          <a:prstGeom prst="straightConnector1">
            <a:avLst/>
          </a:prstGeom>
          <a:ln w="57150">
            <a:solidFill>
              <a:srgbClr val="DB29DB"/>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10FB039-5F3C-096A-7068-D87C87DA8C05}"/>
              </a:ext>
            </a:extLst>
          </p:cNvPr>
          <p:cNvSpPr txBox="1"/>
          <p:nvPr/>
        </p:nvSpPr>
        <p:spPr>
          <a:xfrm>
            <a:off x="7496227" y="412072"/>
            <a:ext cx="4829227" cy="1384995"/>
          </a:xfrm>
          <a:prstGeom prst="rect">
            <a:avLst/>
          </a:prstGeom>
          <a:noFill/>
        </p:spPr>
        <p:txBody>
          <a:bodyPr wrap="square">
            <a:spAutoFit/>
          </a:bodyPr>
          <a:lstStyle/>
          <a:p>
            <a:r>
              <a:rPr lang="en-US" sz="2800" dirty="0">
                <a:solidFill>
                  <a:srgbClr val="DB29DB"/>
                </a:solidFill>
              </a:rPr>
              <a:t>p-value &lt; 0.05</a:t>
            </a:r>
          </a:p>
          <a:p>
            <a:r>
              <a:rPr lang="en-US" sz="2800" dirty="0">
                <a:solidFill>
                  <a:srgbClr val="DB29DB"/>
                </a:solidFill>
              </a:rPr>
              <a:t>Rank correlation is statistically significant at the 5% level</a:t>
            </a:r>
          </a:p>
        </p:txBody>
      </p:sp>
    </p:spTree>
    <p:extLst>
      <p:ext uri="{BB962C8B-B14F-4D97-AF65-F5344CB8AC3E}">
        <p14:creationId xmlns:p14="http://schemas.microsoft.com/office/powerpoint/2010/main" val="16334222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5A720-C357-4EDE-14B7-E37F2D1F96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B21C8B-61CC-A40E-EA94-E7E427D5ACAE}"/>
              </a:ext>
            </a:extLst>
          </p:cNvPr>
          <p:cNvSpPr>
            <a:spLocks noGrp="1"/>
          </p:cNvSpPr>
          <p:nvPr>
            <p:ph type="title"/>
          </p:nvPr>
        </p:nvSpPr>
        <p:spPr>
          <a:xfrm>
            <a:off x="838200" y="365125"/>
            <a:ext cx="10515600" cy="1325563"/>
          </a:xfrm>
        </p:spPr>
        <p:txBody>
          <a:bodyPr/>
          <a:lstStyle/>
          <a:p>
            <a:r>
              <a:rPr lang="en-US" dirty="0"/>
              <a:t>Fit Marginal Distributions</a:t>
            </a:r>
          </a:p>
        </p:txBody>
      </p:sp>
      <p:sp>
        <p:nvSpPr>
          <p:cNvPr id="3" name="Content Placeholder 2">
            <a:extLst>
              <a:ext uri="{FF2B5EF4-FFF2-40B4-BE49-F238E27FC236}">
                <a16:creationId xmlns:a16="http://schemas.microsoft.com/office/drawing/2014/main" id="{5284B175-144D-7C98-6AC8-323BE35E632E}"/>
              </a:ext>
            </a:extLst>
          </p:cNvPr>
          <p:cNvSpPr>
            <a:spLocks noGrp="1"/>
          </p:cNvSpPr>
          <p:nvPr>
            <p:ph sz="half" idx="1"/>
          </p:nvPr>
        </p:nvSpPr>
        <p:spPr>
          <a:xfrm>
            <a:off x="838200" y="1825625"/>
            <a:ext cx="10515600" cy="4351339"/>
          </a:xfrm>
        </p:spPr>
        <p:txBody>
          <a:bodyPr>
            <a:normAutofit/>
          </a:bodyPr>
          <a:lstStyle/>
          <a:p>
            <a:pPr marL="457200" indent="-457200">
              <a:buFont typeface="+mj-lt"/>
              <a:buAutoNum type="arabicPeriod"/>
            </a:pPr>
            <a:r>
              <a:rPr lang="en-US" dirty="0"/>
              <a:t>Extreme events at Variable 1</a:t>
            </a:r>
          </a:p>
          <a:p>
            <a:pPr marL="457200" indent="-457200">
              <a:buFont typeface="+mj-lt"/>
              <a:buAutoNum type="arabicPeriod"/>
            </a:pPr>
            <a:r>
              <a:rPr lang="en-US" dirty="0"/>
              <a:t>Near coincident events at Variable 2</a:t>
            </a:r>
          </a:p>
          <a:p>
            <a:pPr marL="457200" indent="-457200">
              <a:buFont typeface="+mj-lt"/>
              <a:buAutoNum type="arabicPeriod"/>
            </a:pPr>
            <a:r>
              <a:rPr lang="en-US" dirty="0"/>
              <a:t>Extreme events at Variable 2</a:t>
            </a:r>
          </a:p>
          <a:p>
            <a:pPr marL="457200" indent="-457200">
              <a:buFont typeface="+mj-lt"/>
              <a:buAutoNum type="arabicPeriod"/>
            </a:pPr>
            <a:r>
              <a:rPr lang="en-US" dirty="0"/>
              <a:t>Near coincident events at Variable 1</a:t>
            </a:r>
          </a:p>
        </p:txBody>
      </p:sp>
      <p:sp>
        <p:nvSpPr>
          <p:cNvPr id="12" name="Slide Number Placeholder 11">
            <a:extLst>
              <a:ext uri="{FF2B5EF4-FFF2-40B4-BE49-F238E27FC236}">
                <a16:creationId xmlns:a16="http://schemas.microsoft.com/office/drawing/2014/main" id="{7CF16A9F-403F-10E1-7395-81BCCA433D5F}"/>
              </a:ext>
            </a:extLst>
          </p:cNvPr>
          <p:cNvSpPr>
            <a:spLocks noGrp="1"/>
          </p:cNvSpPr>
          <p:nvPr>
            <p:ph type="sldNum" sz="quarter" idx="12"/>
          </p:nvPr>
        </p:nvSpPr>
        <p:spPr/>
        <p:txBody>
          <a:bodyPr/>
          <a:lstStyle/>
          <a:p>
            <a:fld id="{75FF2DE0-F630-4680-9872-E679E07CC29A}" type="slidenum">
              <a:rPr lang="en-US" smtClean="0"/>
              <a:t>49</a:t>
            </a:fld>
            <a:endParaRPr lang="en-US"/>
          </a:p>
        </p:txBody>
      </p:sp>
      <p:pic>
        <p:nvPicPr>
          <p:cNvPr id="5" name="Picture 4" descr="Chart, scatter chart&#10;&#10;AI-generated content may be incorrect.">
            <a:extLst>
              <a:ext uri="{FF2B5EF4-FFF2-40B4-BE49-F238E27FC236}">
                <a16:creationId xmlns:a16="http://schemas.microsoft.com/office/drawing/2014/main" id="{09951FF3-1B99-FED0-1C03-A7BE95926D1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15196" y="1690688"/>
            <a:ext cx="4669938" cy="3335840"/>
          </a:xfrm>
          <a:prstGeom prst="rect">
            <a:avLst/>
          </a:prstGeom>
          <a:noFill/>
          <a:ln>
            <a:noFill/>
          </a:ln>
        </p:spPr>
      </p:pic>
    </p:spTree>
    <p:extLst>
      <p:ext uri="{BB962C8B-B14F-4D97-AF65-F5344CB8AC3E}">
        <p14:creationId xmlns:p14="http://schemas.microsoft.com/office/powerpoint/2010/main" val="491603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DD5CC-E6F9-9520-FE17-846B448E8B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A532D0-0681-F168-6B2A-43BD4EC27DD7}"/>
              </a:ext>
            </a:extLst>
          </p:cNvPr>
          <p:cNvSpPr>
            <a:spLocks noGrp="1"/>
          </p:cNvSpPr>
          <p:nvPr>
            <p:ph type="title"/>
          </p:nvPr>
        </p:nvSpPr>
        <p:spPr/>
        <p:txBody>
          <a:bodyPr/>
          <a:lstStyle/>
          <a:p>
            <a:r>
              <a:rPr lang="en-US" dirty="0"/>
              <a:t>Background</a:t>
            </a:r>
          </a:p>
        </p:txBody>
      </p:sp>
      <p:sp>
        <p:nvSpPr>
          <p:cNvPr id="5" name="Text Placeholder 4">
            <a:extLst>
              <a:ext uri="{FF2B5EF4-FFF2-40B4-BE49-F238E27FC236}">
                <a16:creationId xmlns:a16="http://schemas.microsoft.com/office/drawing/2014/main" id="{32F8C1C6-60A3-FA86-0215-AE32E4C7F6E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740162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4AFF4-8BED-11F0-0BDF-750D6B449D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156C6E-EECB-0DD9-4399-F3AE8CEF4187}"/>
              </a:ext>
            </a:extLst>
          </p:cNvPr>
          <p:cNvSpPr>
            <a:spLocks noGrp="1"/>
          </p:cNvSpPr>
          <p:nvPr>
            <p:ph type="title"/>
          </p:nvPr>
        </p:nvSpPr>
        <p:spPr>
          <a:xfrm>
            <a:off x="838200" y="365125"/>
            <a:ext cx="10515600" cy="1325563"/>
          </a:xfrm>
        </p:spPr>
        <p:txBody>
          <a:bodyPr/>
          <a:lstStyle/>
          <a:p>
            <a:r>
              <a:rPr lang="en-US" dirty="0"/>
              <a:t>Real Space vs. Unit Space</a:t>
            </a:r>
          </a:p>
        </p:txBody>
      </p:sp>
      <p:sp>
        <p:nvSpPr>
          <p:cNvPr id="12" name="Slide Number Placeholder 11">
            <a:extLst>
              <a:ext uri="{FF2B5EF4-FFF2-40B4-BE49-F238E27FC236}">
                <a16:creationId xmlns:a16="http://schemas.microsoft.com/office/drawing/2014/main" id="{A4F02E43-0716-5B30-3F6A-F4805FB18836}"/>
              </a:ext>
            </a:extLst>
          </p:cNvPr>
          <p:cNvSpPr>
            <a:spLocks noGrp="1"/>
          </p:cNvSpPr>
          <p:nvPr>
            <p:ph type="sldNum" sz="quarter" idx="12"/>
          </p:nvPr>
        </p:nvSpPr>
        <p:spPr/>
        <p:txBody>
          <a:bodyPr/>
          <a:lstStyle/>
          <a:p>
            <a:fld id="{75FF2DE0-F630-4680-9872-E679E07CC29A}" type="slidenum">
              <a:rPr lang="en-US" smtClean="0"/>
              <a:t>50</a:t>
            </a:fld>
            <a:endParaRPr lang="en-US"/>
          </a:p>
        </p:txBody>
      </p:sp>
      <p:pic>
        <p:nvPicPr>
          <p:cNvPr id="5" name="Picture 4" descr="Chart, scatter chart&#10;&#10;AI-generated content may be incorrect.">
            <a:extLst>
              <a:ext uri="{FF2B5EF4-FFF2-40B4-BE49-F238E27FC236}">
                <a16:creationId xmlns:a16="http://schemas.microsoft.com/office/drawing/2014/main" id="{045558AC-9ADA-F03B-A790-D95AE99F9F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362" y="2485108"/>
            <a:ext cx="5629389" cy="3474720"/>
          </a:xfrm>
          <a:prstGeom prst="rect">
            <a:avLst/>
          </a:prstGeom>
        </p:spPr>
      </p:pic>
      <p:pic>
        <p:nvPicPr>
          <p:cNvPr id="7" name="Picture 6" descr="Chart, scatter chart&#10;&#10;AI-generated content may be incorrect.">
            <a:extLst>
              <a:ext uri="{FF2B5EF4-FFF2-40B4-BE49-F238E27FC236}">
                <a16:creationId xmlns:a16="http://schemas.microsoft.com/office/drawing/2014/main" id="{E9A0EA76-0C8A-72FC-E8BE-802C283DBA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69742" y="2485108"/>
            <a:ext cx="5629389" cy="3474720"/>
          </a:xfrm>
          <a:prstGeom prst="rect">
            <a:avLst/>
          </a:prstGeom>
        </p:spPr>
      </p:pic>
    </p:spTree>
    <p:extLst>
      <p:ext uri="{BB962C8B-B14F-4D97-AF65-F5344CB8AC3E}">
        <p14:creationId xmlns:p14="http://schemas.microsoft.com/office/powerpoint/2010/main" val="16193571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14A41-E7E6-2D5F-36BE-6A6C881E14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108879-5456-B98A-6F79-7EE23DFDC7CF}"/>
              </a:ext>
            </a:extLst>
          </p:cNvPr>
          <p:cNvSpPr>
            <a:spLocks noGrp="1"/>
          </p:cNvSpPr>
          <p:nvPr>
            <p:ph type="title"/>
          </p:nvPr>
        </p:nvSpPr>
        <p:spPr>
          <a:xfrm>
            <a:off x="838200" y="365125"/>
            <a:ext cx="10515600" cy="1325563"/>
          </a:xfrm>
        </p:spPr>
        <p:txBody>
          <a:bodyPr/>
          <a:lstStyle/>
          <a:p>
            <a:r>
              <a:rPr lang="en-US" dirty="0"/>
              <a:t>Define Copulas</a:t>
            </a:r>
          </a:p>
        </p:txBody>
      </p:sp>
      <p:sp>
        <p:nvSpPr>
          <p:cNvPr id="3" name="Content Placeholder 2">
            <a:extLst>
              <a:ext uri="{FF2B5EF4-FFF2-40B4-BE49-F238E27FC236}">
                <a16:creationId xmlns:a16="http://schemas.microsoft.com/office/drawing/2014/main" id="{A357AB6A-8C6B-2D0E-89BC-FC20D99E1B86}"/>
              </a:ext>
            </a:extLst>
          </p:cNvPr>
          <p:cNvSpPr>
            <a:spLocks noGrp="1"/>
          </p:cNvSpPr>
          <p:nvPr>
            <p:ph sz="half" idx="1"/>
          </p:nvPr>
        </p:nvSpPr>
        <p:spPr>
          <a:xfrm>
            <a:off x="838200" y="1825625"/>
            <a:ext cx="10515600" cy="4351339"/>
          </a:xfrm>
        </p:spPr>
        <p:txBody>
          <a:bodyPr>
            <a:normAutofit/>
          </a:bodyPr>
          <a:lstStyle/>
          <a:p>
            <a:r>
              <a:rPr lang="en-US" dirty="0"/>
              <a:t>Copula A</a:t>
            </a:r>
          </a:p>
          <a:p>
            <a:pPr lvl="1"/>
            <a:r>
              <a:rPr lang="en-US" dirty="0"/>
              <a:t>Extreme events at Variable 1</a:t>
            </a:r>
          </a:p>
          <a:p>
            <a:pPr lvl="1"/>
            <a:r>
              <a:rPr lang="en-US" dirty="0"/>
              <a:t>Near coincident events at Variable 2</a:t>
            </a:r>
          </a:p>
          <a:p>
            <a:r>
              <a:rPr lang="en-US" dirty="0"/>
              <a:t>Copula B</a:t>
            </a:r>
          </a:p>
          <a:p>
            <a:pPr lvl="1"/>
            <a:r>
              <a:rPr lang="en-US" dirty="0"/>
              <a:t>Extreme events at Variable 2</a:t>
            </a:r>
          </a:p>
          <a:p>
            <a:pPr lvl="1"/>
            <a:r>
              <a:rPr lang="en-US" dirty="0"/>
              <a:t>Near coincident events at Variable 1</a:t>
            </a:r>
          </a:p>
        </p:txBody>
      </p:sp>
      <p:sp>
        <p:nvSpPr>
          <p:cNvPr id="12" name="Slide Number Placeholder 11">
            <a:extLst>
              <a:ext uri="{FF2B5EF4-FFF2-40B4-BE49-F238E27FC236}">
                <a16:creationId xmlns:a16="http://schemas.microsoft.com/office/drawing/2014/main" id="{338EF5C5-5AE6-88F8-0E7E-EC62C877159F}"/>
              </a:ext>
            </a:extLst>
          </p:cNvPr>
          <p:cNvSpPr>
            <a:spLocks noGrp="1"/>
          </p:cNvSpPr>
          <p:nvPr>
            <p:ph type="sldNum" sz="quarter" idx="12"/>
          </p:nvPr>
        </p:nvSpPr>
        <p:spPr/>
        <p:txBody>
          <a:bodyPr/>
          <a:lstStyle/>
          <a:p>
            <a:fld id="{75FF2DE0-F630-4680-9872-E679E07CC29A}" type="slidenum">
              <a:rPr lang="en-US" smtClean="0"/>
              <a:t>51</a:t>
            </a:fld>
            <a:endParaRPr lang="en-US"/>
          </a:p>
        </p:txBody>
      </p:sp>
      <p:pic>
        <p:nvPicPr>
          <p:cNvPr id="7" name="Picture 6" descr="Chart, scatter chart&#10;&#10;AI-generated content may be incorrect.">
            <a:extLst>
              <a:ext uri="{FF2B5EF4-FFF2-40B4-BE49-F238E27FC236}">
                <a16:creationId xmlns:a16="http://schemas.microsoft.com/office/drawing/2014/main" id="{7E51017E-460F-F03E-D591-E809A7830F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9918" y="3563937"/>
            <a:ext cx="5036820" cy="3108437"/>
          </a:xfrm>
          <a:prstGeom prst="rect">
            <a:avLst/>
          </a:prstGeom>
        </p:spPr>
      </p:pic>
      <p:pic>
        <p:nvPicPr>
          <p:cNvPr id="9" name="Picture 8" descr="Chart&#10;&#10;AI-generated content may be incorrect.">
            <a:extLst>
              <a:ext uri="{FF2B5EF4-FFF2-40B4-BE49-F238E27FC236}">
                <a16:creationId xmlns:a16="http://schemas.microsoft.com/office/drawing/2014/main" id="{09B1D1CD-5626-746A-7B5F-43C2323860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9918" y="320563"/>
            <a:ext cx="5036820" cy="3108437"/>
          </a:xfrm>
          <a:prstGeom prst="rect">
            <a:avLst/>
          </a:prstGeom>
        </p:spPr>
      </p:pic>
    </p:spTree>
    <p:extLst>
      <p:ext uri="{BB962C8B-B14F-4D97-AF65-F5344CB8AC3E}">
        <p14:creationId xmlns:p14="http://schemas.microsoft.com/office/powerpoint/2010/main" val="5443205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CBE30F-9EC5-178B-E32A-2D8335AF7A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EEE761-15F7-4D94-B3EF-96CAC485CDF2}"/>
              </a:ext>
            </a:extLst>
          </p:cNvPr>
          <p:cNvSpPr>
            <a:spLocks noGrp="1"/>
          </p:cNvSpPr>
          <p:nvPr>
            <p:ph type="title"/>
          </p:nvPr>
        </p:nvSpPr>
        <p:spPr>
          <a:xfrm>
            <a:off x="838200" y="365125"/>
            <a:ext cx="10515600" cy="1325563"/>
          </a:xfrm>
        </p:spPr>
        <p:txBody>
          <a:bodyPr/>
          <a:lstStyle/>
          <a:p>
            <a:r>
              <a:rPr lang="en-US" dirty="0"/>
              <a:t>Fit Copulas</a:t>
            </a:r>
          </a:p>
        </p:txBody>
      </p:sp>
      <p:sp>
        <p:nvSpPr>
          <p:cNvPr id="12" name="Slide Number Placeholder 11">
            <a:extLst>
              <a:ext uri="{FF2B5EF4-FFF2-40B4-BE49-F238E27FC236}">
                <a16:creationId xmlns:a16="http://schemas.microsoft.com/office/drawing/2014/main" id="{C10545CB-03BA-DFCE-B12B-3D416FEF34C1}"/>
              </a:ext>
            </a:extLst>
          </p:cNvPr>
          <p:cNvSpPr>
            <a:spLocks noGrp="1"/>
          </p:cNvSpPr>
          <p:nvPr>
            <p:ph type="sldNum" sz="quarter" idx="12"/>
          </p:nvPr>
        </p:nvSpPr>
        <p:spPr/>
        <p:txBody>
          <a:bodyPr/>
          <a:lstStyle/>
          <a:p>
            <a:fld id="{75FF2DE0-F630-4680-9872-E679E07CC29A}" type="slidenum">
              <a:rPr lang="en-US" smtClean="0"/>
              <a:t>52</a:t>
            </a:fld>
            <a:endParaRPr lang="en-US"/>
          </a:p>
        </p:txBody>
      </p:sp>
      <p:sp>
        <p:nvSpPr>
          <p:cNvPr id="4" name="Rectangle 7">
            <a:extLst>
              <a:ext uri="{FF2B5EF4-FFF2-40B4-BE49-F238E27FC236}">
                <a16:creationId xmlns:a16="http://schemas.microsoft.com/office/drawing/2014/main" id="{013C0CBD-CB1B-7435-0302-E3076DA68845}"/>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8">
            <a:extLst>
              <a:ext uri="{FF2B5EF4-FFF2-40B4-BE49-F238E27FC236}">
                <a16:creationId xmlns:a16="http://schemas.microsoft.com/office/drawing/2014/main" id="{51A8CB3E-9E81-16E9-2F91-E8243F9BC379}"/>
              </a:ext>
            </a:extLst>
          </p:cNvPr>
          <p:cNvSpPr>
            <a:spLocks noChangeArrowheads="1"/>
          </p:cNvSpPr>
          <p:nvPr/>
        </p:nvSpPr>
        <p:spPr bwMode="auto">
          <a:xfrm>
            <a:off x="0" y="777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5476385-2307-852D-29E3-D5DF850366B6}"/>
                  </a:ext>
                </a:extLst>
              </p:cNvPr>
              <p:cNvSpPr>
                <a:spLocks noGrp="1"/>
              </p:cNvSpPr>
              <p:nvPr>
                <p:ph sz="half" idx="1"/>
              </p:nvPr>
            </p:nvSpPr>
            <p:spPr>
              <a:xfrm>
                <a:off x="838200" y="1825625"/>
                <a:ext cx="10515600" cy="4351339"/>
              </a:xfrm>
            </p:spPr>
            <p:txBody>
              <a:bodyPr>
                <a:normAutofit/>
              </a:bodyPr>
              <a:lstStyle/>
              <a:p>
                <a:r>
                  <a:rPr lang="en-US" dirty="0"/>
                  <a:t>Akaike Information Criterion (AIC):</a:t>
                </a:r>
              </a:p>
              <a:p>
                <a:pPr marL="0" indent="0" algn="ctr">
                  <a:buNone/>
                </a:pPr>
                <a14:m>
                  <m:oMath xmlns:m="http://schemas.openxmlformats.org/officeDocument/2006/math">
                    <m:r>
                      <a:rPr lang="en-US" b="0" i="1" smtClean="0">
                        <a:latin typeface="Cambria Math" panose="02040503050406030204" pitchFamily="18" charset="0"/>
                      </a:rPr>
                      <m:t>𝐴𝐼𝐶</m:t>
                    </m:r>
                    <m:r>
                      <a:rPr lang="en-US" b="0" i="1" smtClean="0">
                        <a:latin typeface="Cambria Math" panose="02040503050406030204" pitchFamily="18" charset="0"/>
                      </a:rPr>
                      <m:t>=2</m:t>
                    </m:r>
                    <m:r>
                      <a:rPr lang="en-US" b="0" i="1" smtClean="0">
                        <a:latin typeface="Cambria Math" panose="02040503050406030204" pitchFamily="18" charset="0"/>
                      </a:rPr>
                      <m:t>𝑘</m:t>
                    </m:r>
                    <m:r>
                      <a:rPr lang="en-US" b="0" i="1" smtClean="0">
                        <a:latin typeface="Cambria Math" panose="02040503050406030204" pitchFamily="18" charset="0"/>
                      </a:rPr>
                      <m:t> −2</m:t>
                    </m:r>
                    <m:r>
                      <m:rPr>
                        <m:sty m:val="p"/>
                      </m:rPr>
                      <a:rPr lang="en-US" b="0" i="0" smtClean="0">
                        <a:latin typeface="Cambria Math" panose="02040503050406030204" pitchFamily="18" charset="0"/>
                      </a:rPr>
                      <m:t>ln</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𝐿</m:t>
                        </m:r>
                      </m:e>
                    </m:acc>
                  </m:oMath>
                </a14:m>
                <a:r>
                  <a:rPr lang="en-US" dirty="0"/>
                  <a:t>)</a:t>
                </a:r>
              </a:p>
              <a:p>
                <a:r>
                  <a:rPr lang="en-US" dirty="0"/>
                  <a:t>k is the number of parameters estimated by the copula </a:t>
                </a:r>
              </a:p>
              <a:p>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𝐿</m:t>
                        </m:r>
                      </m:e>
                    </m:acc>
                  </m:oMath>
                </a14:m>
                <a:r>
                  <a:rPr lang="en-US" dirty="0"/>
                  <a:t> is the maximized value of the likelihood function of the probability model</a:t>
                </a:r>
              </a:p>
              <a:p>
                <a:endParaRPr lang="en-US" dirty="0"/>
              </a:p>
              <a:p>
                <a:r>
                  <a:rPr lang="en-US" dirty="0">
                    <a:solidFill>
                      <a:srgbClr val="DB29DB"/>
                    </a:solidFill>
                  </a:rPr>
                  <a:t>Can be negative</a:t>
                </a:r>
              </a:p>
              <a:p>
                <a:r>
                  <a:rPr lang="en-US" dirty="0">
                    <a:solidFill>
                      <a:srgbClr val="DB29DB"/>
                    </a:solidFill>
                  </a:rPr>
                  <a:t>Lower AIC </a:t>
                </a:r>
                <a:r>
                  <a:rPr lang="en-US" dirty="0">
                    <a:solidFill>
                      <a:srgbClr val="DB29DB"/>
                    </a:solidFill>
                    <a:sym typeface="Wingdings" panose="05000000000000000000" pitchFamily="2" charset="2"/>
                  </a:rPr>
                  <a:t> better model fit</a:t>
                </a:r>
                <a:endParaRPr lang="en-US" dirty="0">
                  <a:solidFill>
                    <a:srgbClr val="DB29DB"/>
                  </a:solidFill>
                </a:endParaRPr>
              </a:p>
            </p:txBody>
          </p:sp>
        </mc:Choice>
        <mc:Fallback xmlns="">
          <p:sp>
            <p:nvSpPr>
              <p:cNvPr id="3" name="Content Placeholder 2">
                <a:extLst>
                  <a:ext uri="{FF2B5EF4-FFF2-40B4-BE49-F238E27FC236}">
                    <a16:creationId xmlns:a16="http://schemas.microsoft.com/office/drawing/2014/main" id="{15476385-2307-852D-29E3-D5DF850366B6}"/>
                  </a:ext>
                </a:extLst>
              </p:cNvPr>
              <p:cNvSpPr>
                <a:spLocks noGrp="1" noRot="1" noChangeAspect="1" noMove="1" noResize="1" noEditPoints="1" noAdjustHandles="1" noChangeArrowheads="1" noChangeShapeType="1" noTextEdit="1"/>
              </p:cNvSpPr>
              <p:nvPr>
                <p:ph sz="half" idx="1"/>
              </p:nvPr>
            </p:nvSpPr>
            <p:spPr>
              <a:xfrm>
                <a:off x="838200" y="1825625"/>
                <a:ext cx="10515600" cy="4351339"/>
              </a:xfrm>
              <a:blipFill>
                <a:blip r:embed="rId3"/>
                <a:stretch>
                  <a:fillRect l="-1043" t="-2241"/>
                </a:stretch>
              </a:blipFill>
            </p:spPr>
            <p:txBody>
              <a:bodyPr/>
              <a:lstStyle/>
              <a:p>
                <a:r>
                  <a:rPr lang="en-US">
                    <a:noFill/>
                  </a:rPr>
                  <a:t> </a:t>
                </a:r>
              </a:p>
            </p:txBody>
          </p:sp>
        </mc:Fallback>
      </mc:AlternateContent>
    </p:spTree>
    <p:extLst>
      <p:ext uri="{BB962C8B-B14F-4D97-AF65-F5344CB8AC3E}">
        <p14:creationId xmlns:p14="http://schemas.microsoft.com/office/powerpoint/2010/main" val="41418064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E4589B-50AA-B548-3497-3A3FC0B9DD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89534D-FE91-B99E-237B-B8897C730D6D}"/>
              </a:ext>
            </a:extLst>
          </p:cNvPr>
          <p:cNvSpPr>
            <a:spLocks noGrp="1"/>
          </p:cNvSpPr>
          <p:nvPr>
            <p:ph type="title"/>
          </p:nvPr>
        </p:nvSpPr>
        <p:spPr>
          <a:xfrm>
            <a:off x="838200" y="365125"/>
            <a:ext cx="10515600" cy="1325563"/>
          </a:xfrm>
        </p:spPr>
        <p:txBody>
          <a:bodyPr/>
          <a:lstStyle/>
          <a:p>
            <a:r>
              <a:rPr lang="en-US" dirty="0"/>
              <a:t>Copula Families</a:t>
            </a:r>
          </a:p>
        </p:txBody>
      </p:sp>
      <p:sp>
        <p:nvSpPr>
          <p:cNvPr id="12" name="Slide Number Placeholder 11">
            <a:extLst>
              <a:ext uri="{FF2B5EF4-FFF2-40B4-BE49-F238E27FC236}">
                <a16:creationId xmlns:a16="http://schemas.microsoft.com/office/drawing/2014/main" id="{54E5040B-AE03-80E2-E3F5-90388E77F953}"/>
              </a:ext>
            </a:extLst>
          </p:cNvPr>
          <p:cNvSpPr>
            <a:spLocks noGrp="1"/>
          </p:cNvSpPr>
          <p:nvPr>
            <p:ph type="sldNum" sz="quarter" idx="12"/>
          </p:nvPr>
        </p:nvSpPr>
        <p:spPr/>
        <p:txBody>
          <a:bodyPr/>
          <a:lstStyle/>
          <a:p>
            <a:fld id="{75FF2DE0-F630-4680-9872-E679E07CC29A}" type="slidenum">
              <a:rPr lang="en-US" smtClean="0"/>
              <a:t>53</a:t>
            </a:fld>
            <a:endParaRPr lang="en-US"/>
          </a:p>
        </p:txBody>
      </p:sp>
      <p:sp>
        <p:nvSpPr>
          <p:cNvPr id="4" name="Rectangle 7">
            <a:extLst>
              <a:ext uri="{FF2B5EF4-FFF2-40B4-BE49-F238E27FC236}">
                <a16:creationId xmlns:a16="http://schemas.microsoft.com/office/drawing/2014/main" id="{E510A0F3-6F65-8AB4-843A-A0AC3770C363}"/>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8">
            <a:extLst>
              <a:ext uri="{FF2B5EF4-FFF2-40B4-BE49-F238E27FC236}">
                <a16:creationId xmlns:a16="http://schemas.microsoft.com/office/drawing/2014/main" id="{6C38CDA5-0FDD-4375-BEA3-D744B59C338C}"/>
              </a:ext>
            </a:extLst>
          </p:cNvPr>
          <p:cNvSpPr>
            <a:spLocks noChangeArrowheads="1"/>
          </p:cNvSpPr>
          <p:nvPr/>
        </p:nvSpPr>
        <p:spPr bwMode="auto">
          <a:xfrm>
            <a:off x="0" y="777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Content Placeholder 2">
            <a:extLst>
              <a:ext uri="{FF2B5EF4-FFF2-40B4-BE49-F238E27FC236}">
                <a16:creationId xmlns:a16="http://schemas.microsoft.com/office/drawing/2014/main" id="{BF636B91-0F9D-3909-601A-EA49244EB465}"/>
              </a:ext>
            </a:extLst>
          </p:cNvPr>
          <p:cNvSpPr>
            <a:spLocks noGrp="1"/>
          </p:cNvSpPr>
          <p:nvPr>
            <p:ph sz="half" idx="1"/>
          </p:nvPr>
        </p:nvSpPr>
        <p:spPr>
          <a:xfrm>
            <a:off x="838200" y="1825625"/>
            <a:ext cx="10515600" cy="4351339"/>
          </a:xfrm>
        </p:spPr>
        <p:txBody>
          <a:bodyPr>
            <a:normAutofit/>
          </a:bodyPr>
          <a:lstStyle/>
          <a:p>
            <a:r>
              <a:rPr lang="en-US" dirty="0"/>
              <a:t>Elliptical			</a:t>
            </a:r>
            <a:r>
              <a:rPr lang="en-US" i="1" dirty="0">
                <a:solidFill>
                  <a:srgbClr val="DB29DB"/>
                </a:solidFill>
              </a:rPr>
              <a:t>Symmetrical correlation</a:t>
            </a:r>
            <a:endParaRPr lang="en-US" dirty="0"/>
          </a:p>
          <a:p>
            <a:pPr lvl="1"/>
            <a:r>
              <a:rPr lang="en-US" dirty="0"/>
              <a:t>Gaussian Copula (derived from multivariate normal)</a:t>
            </a:r>
          </a:p>
          <a:p>
            <a:pPr lvl="1"/>
            <a:r>
              <a:rPr lang="en-US" dirty="0"/>
              <a:t>t-Copula (derived from multivariate t-distribution)</a:t>
            </a:r>
          </a:p>
          <a:p>
            <a:r>
              <a:rPr lang="en-US" dirty="0"/>
              <a:t>Archimedean		</a:t>
            </a:r>
            <a:r>
              <a:rPr lang="en-US" i="1" dirty="0">
                <a:solidFill>
                  <a:srgbClr val="DB29DB"/>
                </a:solidFill>
              </a:rPr>
              <a:t>Dependence parameter </a:t>
            </a:r>
            <a:r>
              <a:rPr lang="el-GR" dirty="0">
                <a:solidFill>
                  <a:srgbClr val="DB29DB"/>
                </a:solidFill>
              </a:rPr>
              <a:t>θ</a:t>
            </a:r>
            <a:endParaRPr lang="en-US" dirty="0"/>
          </a:p>
          <a:p>
            <a:pPr lvl="1"/>
            <a:r>
              <a:rPr lang="en-US" dirty="0"/>
              <a:t>Frank</a:t>
            </a:r>
          </a:p>
          <a:p>
            <a:pPr lvl="1"/>
            <a:r>
              <a:rPr lang="en-US" dirty="0"/>
              <a:t>Joe</a:t>
            </a:r>
          </a:p>
          <a:p>
            <a:pPr lvl="1"/>
            <a:r>
              <a:rPr lang="en-US" dirty="0"/>
              <a:t>Clayton</a:t>
            </a:r>
          </a:p>
          <a:p>
            <a:pPr lvl="1"/>
            <a:r>
              <a:rPr lang="en-US" dirty="0"/>
              <a:t>Gumbel (Extreme Value Copula)</a:t>
            </a:r>
          </a:p>
        </p:txBody>
      </p:sp>
      <p:sp>
        <p:nvSpPr>
          <p:cNvPr id="7" name="Right Brace 6">
            <a:extLst>
              <a:ext uri="{FF2B5EF4-FFF2-40B4-BE49-F238E27FC236}">
                <a16:creationId xmlns:a16="http://schemas.microsoft.com/office/drawing/2014/main" id="{B41D24B1-3096-07A1-F2F0-F19A70AA109C}"/>
              </a:ext>
            </a:extLst>
          </p:cNvPr>
          <p:cNvSpPr/>
          <p:nvPr/>
        </p:nvSpPr>
        <p:spPr>
          <a:xfrm>
            <a:off x="5911644" y="3635859"/>
            <a:ext cx="251089" cy="1444960"/>
          </a:xfrm>
          <a:prstGeom prst="rightBrace">
            <a:avLst/>
          </a:prstGeom>
          <a:ln w="19050">
            <a:solidFill>
              <a:srgbClr val="DB29D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C00000"/>
              </a:solidFill>
            </a:endParaRPr>
          </a:p>
        </p:txBody>
      </p:sp>
      <p:sp>
        <p:nvSpPr>
          <p:cNvPr id="9" name="TextBox 8">
            <a:extLst>
              <a:ext uri="{FF2B5EF4-FFF2-40B4-BE49-F238E27FC236}">
                <a16:creationId xmlns:a16="http://schemas.microsoft.com/office/drawing/2014/main" id="{977657B1-54B1-C5E0-C700-A89CABE8FF7B}"/>
              </a:ext>
            </a:extLst>
          </p:cNvPr>
          <p:cNvSpPr txBox="1"/>
          <p:nvPr/>
        </p:nvSpPr>
        <p:spPr>
          <a:xfrm>
            <a:off x="6291555" y="4158284"/>
            <a:ext cx="2466711" cy="400110"/>
          </a:xfrm>
          <a:prstGeom prst="rect">
            <a:avLst/>
          </a:prstGeom>
          <a:noFill/>
        </p:spPr>
        <p:txBody>
          <a:bodyPr wrap="square" rtlCol="0">
            <a:spAutoFit/>
          </a:bodyPr>
          <a:lstStyle/>
          <a:p>
            <a:r>
              <a:rPr lang="en-US" sz="2000" dirty="0">
                <a:solidFill>
                  <a:srgbClr val="DB29DB"/>
                </a:solidFill>
                <a:effectLst>
                  <a:outerShdw blurRad="38100" dist="38100" dir="2700000" algn="tl">
                    <a:srgbClr val="000000">
                      <a:alpha val="43137"/>
                    </a:srgbClr>
                  </a:outerShdw>
                </a:effectLst>
              </a:rPr>
              <a:t>These are last names</a:t>
            </a:r>
          </a:p>
        </p:txBody>
      </p:sp>
    </p:spTree>
    <p:extLst>
      <p:ext uri="{BB962C8B-B14F-4D97-AF65-F5344CB8AC3E}">
        <p14:creationId xmlns:p14="http://schemas.microsoft.com/office/powerpoint/2010/main" val="34057690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AE4FB9-6E3E-BD15-BDC5-ECD96CD121E3}"/>
            </a:ext>
          </a:extLst>
        </p:cNvPr>
        <p:cNvGrpSpPr/>
        <p:nvPr/>
      </p:nvGrpSpPr>
      <p:grpSpPr>
        <a:xfrm>
          <a:off x="0" y="0"/>
          <a:ext cx="0" cy="0"/>
          <a:chOff x="0" y="0"/>
          <a:chExt cx="0" cy="0"/>
        </a:xfrm>
      </p:grpSpPr>
      <p:pic>
        <p:nvPicPr>
          <p:cNvPr id="13" name="Picture 12" descr="Diagram, engineering drawing&#10;&#10;AI-generated content may be incorrect.">
            <a:extLst>
              <a:ext uri="{FF2B5EF4-FFF2-40B4-BE49-F238E27FC236}">
                <a16:creationId xmlns:a16="http://schemas.microsoft.com/office/drawing/2014/main" id="{02062E0D-BBB7-1A62-D9C0-AB98042858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8234" y="1690688"/>
            <a:ext cx="8015532" cy="4946728"/>
          </a:xfrm>
          <a:prstGeom prst="rect">
            <a:avLst/>
          </a:prstGeom>
        </p:spPr>
      </p:pic>
      <p:sp>
        <p:nvSpPr>
          <p:cNvPr id="2" name="Title 1">
            <a:extLst>
              <a:ext uri="{FF2B5EF4-FFF2-40B4-BE49-F238E27FC236}">
                <a16:creationId xmlns:a16="http://schemas.microsoft.com/office/drawing/2014/main" id="{A31577EE-ECB9-801C-4E72-E46BDE1BC70A}"/>
              </a:ext>
            </a:extLst>
          </p:cNvPr>
          <p:cNvSpPr>
            <a:spLocks noGrp="1"/>
          </p:cNvSpPr>
          <p:nvPr>
            <p:ph type="title"/>
          </p:nvPr>
        </p:nvSpPr>
        <p:spPr>
          <a:xfrm>
            <a:off x="838200" y="365125"/>
            <a:ext cx="10515600" cy="1325563"/>
          </a:xfrm>
        </p:spPr>
        <p:txBody>
          <a:bodyPr/>
          <a:lstStyle/>
          <a:p>
            <a:r>
              <a:rPr lang="en-US" dirty="0"/>
              <a:t>Copula Families</a:t>
            </a:r>
          </a:p>
        </p:txBody>
      </p:sp>
      <p:sp>
        <p:nvSpPr>
          <p:cNvPr id="12" name="Slide Number Placeholder 11">
            <a:extLst>
              <a:ext uri="{FF2B5EF4-FFF2-40B4-BE49-F238E27FC236}">
                <a16:creationId xmlns:a16="http://schemas.microsoft.com/office/drawing/2014/main" id="{62900307-BC25-695D-B11B-8776C180AFF3}"/>
              </a:ext>
            </a:extLst>
          </p:cNvPr>
          <p:cNvSpPr>
            <a:spLocks noGrp="1"/>
          </p:cNvSpPr>
          <p:nvPr>
            <p:ph type="sldNum" sz="quarter" idx="12"/>
          </p:nvPr>
        </p:nvSpPr>
        <p:spPr/>
        <p:txBody>
          <a:bodyPr/>
          <a:lstStyle/>
          <a:p>
            <a:fld id="{75FF2DE0-F630-4680-9872-E679E07CC29A}" type="slidenum">
              <a:rPr lang="en-US" smtClean="0"/>
              <a:t>54</a:t>
            </a:fld>
            <a:endParaRPr lang="en-US"/>
          </a:p>
        </p:txBody>
      </p:sp>
      <p:sp>
        <p:nvSpPr>
          <p:cNvPr id="4" name="Rectangle 7">
            <a:extLst>
              <a:ext uri="{FF2B5EF4-FFF2-40B4-BE49-F238E27FC236}">
                <a16:creationId xmlns:a16="http://schemas.microsoft.com/office/drawing/2014/main" id="{56BDB91C-A7FD-91F6-AE0C-5EFD263D0873}"/>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8">
            <a:extLst>
              <a:ext uri="{FF2B5EF4-FFF2-40B4-BE49-F238E27FC236}">
                <a16:creationId xmlns:a16="http://schemas.microsoft.com/office/drawing/2014/main" id="{5F3C0B2E-1A85-B7DA-E22C-C7A43EC4053B}"/>
              </a:ext>
            </a:extLst>
          </p:cNvPr>
          <p:cNvSpPr>
            <a:spLocks noChangeArrowheads="1"/>
          </p:cNvSpPr>
          <p:nvPr/>
        </p:nvSpPr>
        <p:spPr bwMode="auto">
          <a:xfrm>
            <a:off x="0" y="777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TextBox 7">
            <a:extLst>
              <a:ext uri="{FF2B5EF4-FFF2-40B4-BE49-F238E27FC236}">
                <a16:creationId xmlns:a16="http://schemas.microsoft.com/office/drawing/2014/main" id="{19479463-FDF6-5F1E-FEDC-8626417C164B}"/>
              </a:ext>
            </a:extLst>
          </p:cNvPr>
          <p:cNvSpPr txBox="1"/>
          <p:nvPr/>
        </p:nvSpPr>
        <p:spPr>
          <a:xfrm>
            <a:off x="2347369" y="1321356"/>
            <a:ext cx="2558907" cy="369332"/>
          </a:xfrm>
          <a:prstGeom prst="rect">
            <a:avLst/>
          </a:prstGeom>
          <a:noFill/>
        </p:spPr>
        <p:txBody>
          <a:bodyPr wrap="square">
            <a:spAutoFit/>
          </a:bodyPr>
          <a:lstStyle/>
          <a:p>
            <a:pPr algn="ctr"/>
            <a:r>
              <a:rPr lang="en-US" sz="1800" b="1" dirty="0">
                <a:solidFill>
                  <a:srgbClr val="DB29DB"/>
                </a:solidFill>
                <a:sym typeface="Wingdings" panose="05000000000000000000" pitchFamily="2" charset="2"/>
              </a:rPr>
              <a:t>No tail dependence</a:t>
            </a:r>
            <a:endParaRPr lang="en-US" sz="1800" b="1" dirty="0"/>
          </a:p>
        </p:txBody>
      </p:sp>
      <p:sp>
        <p:nvSpPr>
          <p:cNvPr id="14" name="TextBox 13">
            <a:extLst>
              <a:ext uri="{FF2B5EF4-FFF2-40B4-BE49-F238E27FC236}">
                <a16:creationId xmlns:a16="http://schemas.microsoft.com/office/drawing/2014/main" id="{4D3B7CF2-9C81-F073-3D30-F7CB06212509}"/>
              </a:ext>
            </a:extLst>
          </p:cNvPr>
          <p:cNvSpPr txBox="1"/>
          <p:nvPr/>
        </p:nvSpPr>
        <p:spPr>
          <a:xfrm>
            <a:off x="4981703" y="1321356"/>
            <a:ext cx="2558907" cy="369332"/>
          </a:xfrm>
          <a:prstGeom prst="rect">
            <a:avLst/>
          </a:prstGeom>
          <a:noFill/>
        </p:spPr>
        <p:txBody>
          <a:bodyPr wrap="square">
            <a:spAutoFit/>
          </a:bodyPr>
          <a:lstStyle/>
          <a:p>
            <a:pPr algn="ctr"/>
            <a:r>
              <a:rPr lang="en-US" sz="1800" b="1" dirty="0">
                <a:solidFill>
                  <a:srgbClr val="DB29DB"/>
                </a:solidFill>
                <a:sym typeface="Wingdings" panose="05000000000000000000" pitchFamily="2" charset="2"/>
              </a:rPr>
              <a:t>Upper tail dependence</a:t>
            </a:r>
            <a:endParaRPr lang="en-US" sz="1800" b="1" dirty="0"/>
          </a:p>
        </p:txBody>
      </p:sp>
      <p:sp>
        <p:nvSpPr>
          <p:cNvPr id="21" name="TextBox 20">
            <a:extLst>
              <a:ext uri="{FF2B5EF4-FFF2-40B4-BE49-F238E27FC236}">
                <a16:creationId xmlns:a16="http://schemas.microsoft.com/office/drawing/2014/main" id="{0E59525B-258C-CE1D-B362-38908E2F1A0B}"/>
              </a:ext>
            </a:extLst>
          </p:cNvPr>
          <p:cNvSpPr txBox="1"/>
          <p:nvPr/>
        </p:nvSpPr>
        <p:spPr>
          <a:xfrm>
            <a:off x="7254398" y="777012"/>
            <a:ext cx="4724419" cy="923330"/>
          </a:xfrm>
          <a:prstGeom prst="rect">
            <a:avLst/>
          </a:prstGeom>
          <a:noFill/>
        </p:spPr>
        <p:txBody>
          <a:bodyPr wrap="square">
            <a:spAutoFit/>
          </a:bodyPr>
          <a:lstStyle/>
          <a:p>
            <a:pPr lvl="1"/>
            <a:endParaRPr lang="en-US" sz="1800" b="1" dirty="0">
              <a:solidFill>
                <a:srgbClr val="DB29DB"/>
              </a:solidFill>
              <a:sym typeface="Wingdings" panose="05000000000000000000" pitchFamily="2" charset="2"/>
            </a:endParaRPr>
          </a:p>
          <a:p>
            <a:pPr lvl="1"/>
            <a:r>
              <a:rPr lang="en-US" sz="1800" b="1" dirty="0" err="1">
                <a:solidFill>
                  <a:srgbClr val="DB29DB"/>
                </a:solidFill>
                <a:sym typeface="Wingdings" panose="05000000000000000000" pitchFamily="2" charset="2"/>
              </a:rPr>
              <a:t>df</a:t>
            </a:r>
            <a:r>
              <a:rPr lang="en-US" sz="1800" b="1" dirty="0">
                <a:solidFill>
                  <a:srgbClr val="DB29DB"/>
                </a:solidFill>
                <a:sym typeface="Wingdings" panose="05000000000000000000" pitchFamily="2" charset="2"/>
              </a:rPr>
              <a:t>  0: tail dependence increases</a:t>
            </a:r>
          </a:p>
          <a:p>
            <a:pPr lvl="1"/>
            <a:r>
              <a:rPr lang="en-US" sz="1800" b="1" dirty="0" err="1">
                <a:solidFill>
                  <a:srgbClr val="DB29DB"/>
                </a:solidFill>
                <a:sym typeface="Wingdings" panose="05000000000000000000" pitchFamily="2" charset="2"/>
              </a:rPr>
              <a:t>df</a:t>
            </a:r>
            <a:r>
              <a:rPr lang="en-US" sz="1800" b="1" dirty="0">
                <a:solidFill>
                  <a:srgbClr val="DB29DB"/>
                </a:solidFill>
                <a:sym typeface="Wingdings" panose="05000000000000000000" pitchFamily="2" charset="2"/>
              </a:rPr>
              <a:t>  ∞: converges to Gaussian copula</a:t>
            </a:r>
            <a:endParaRPr lang="en-US" sz="1400" b="1" dirty="0"/>
          </a:p>
        </p:txBody>
      </p:sp>
      <p:sp>
        <p:nvSpPr>
          <p:cNvPr id="25" name="TextBox 24">
            <a:extLst>
              <a:ext uri="{FF2B5EF4-FFF2-40B4-BE49-F238E27FC236}">
                <a16:creationId xmlns:a16="http://schemas.microsoft.com/office/drawing/2014/main" id="{2231109A-8619-75AF-5C06-57F3DEF8E2B0}"/>
              </a:ext>
            </a:extLst>
          </p:cNvPr>
          <p:cNvSpPr txBox="1"/>
          <p:nvPr/>
        </p:nvSpPr>
        <p:spPr>
          <a:xfrm>
            <a:off x="7724912" y="4033174"/>
            <a:ext cx="2558907" cy="369332"/>
          </a:xfrm>
          <a:prstGeom prst="rect">
            <a:avLst/>
          </a:prstGeom>
          <a:noFill/>
        </p:spPr>
        <p:txBody>
          <a:bodyPr wrap="square">
            <a:spAutoFit/>
          </a:bodyPr>
          <a:lstStyle/>
          <a:p>
            <a:pPr algn="ctr"/>
            <a:r>
              <a:rPr lang="en-US" sz="1800" b="1" dirty="0">
                <a:solidFill>
                  <a:srgbClr val="DB29DB"/>
                </a:solidFill>
                <a:sym typeface="Wingdings" panose="05000000000000000000" pitchFamily="2" charset="2"/>
              </a:rPr>
              <a:t>Lower tail dependence</a:t>
            </a:r>
            <a:endParaRPr lang="en-US" sz="1800" b="1" dirty="0"/>
          </a:p>
        </p:txBody>
      </p:sp>
    </p:spTree>
    <p:extLst>
      <p:ext uri="{BB962C8B-B14F-4D97-AF65-F5344CB8AC3E}">
        <p14:creationId xmlns:p14="http://schemas.microsoft.com/office/powerpoint/2010/main" val="7785595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4E14A8-D400-E23B-F5C2-74AE67FB32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6CA337-C43C-905A-8E48-5A83F1B1B3AA}"/>
              </a:ext>
            </a:extLst>
          </p:cNvPr>
          <p:cNvSpPr>
            <a:spLocks noGrp="1"/>
          </p:cNvSpPr>
          <p:nvPr>
            <p:ph type="title"/>
          </p:nvPr>
        </p:nvSpPr>
        <p:spPr>
          <a:xfrm>
            <a:off x="838200" y="365125"/>
            <a:ext cx="10515600" cy="1325563"/>
          </a:xfrm>
        </p:spPr>
        <p:txBody>
          <a:bodyPr/>
          <a:lstStyle/>
          <a:p>
            <a:r>
              <a:rPr lang="en-US" dirty="0"/>
              <a:t>Advantages</a:t>
            </a:r>
          </a:p>
        </p:txBody>
      </p:sp>
      <p:sp>
        <p:nvSpPr>
          <p:cNvPr id="3" name="Content Placeholder 2">
            <a:extLst>
              <a:ext uri="{FF2B5EF4-FFF2-40B4-BE49-F238E27FC236}">
                <a16:creationId xmlns:a16="http://schemas.microsoft.com/office/drawing/2014/main" id="{3C0835C9-D3B7-88D4-F3C6-7FAB3643912E}"/>
              </a:ext>
            </a:extLst>
          </p:cNvPr>
          <p:cNvSpPr>
            <a:spLocks noGrp="1"/>
          </p:cNvSpPr>
          <p:nvPr>
            <p:ph sz="half" idx="1"/>
          </p:nvPr>
        </p:nvSpPr>
        <p:spPr>
          <a:xfrm>
            <a:off x="838199" y="1825625"/>
            <a:ext cx="10717161" cy="4351339"/>
          </a:xfrm>
        </p:spPr>
        <p:txBody>
          <a:bodyPr>
            <a:normAutofit/>
          </a:bodyPr>
          <a:lstStyle/>
          <a:p>
            <a:r>
              <a:rPr lang="en-US" dirty="0"/>
              <a:t>Explicitly represents dependence between variables</a:t>
            </a:r>
          </a:p>
          <a:p>
            <a:r>
              <a:rPr lang="en-US" dirty="0"/>
              <a:t>Flexible</a:t>
            </a:r>
          </a:p>
          <a:p>
            <a:r>
              <a:rPr lang="en-US" dirty="0"/>
              <a:t>Adaptable</a:t>
            </a:r>
          </a:p>
          <a:p>
            <a:pPr lvl="1"/>
            <a:r>
              <a:rPr lang="en-US" dirty="0"/>
              <a:t>Different copula families can capture different types of dependence</a:t>
            </a:r>
          </a:p>
          <a:p>
            <a:r>
              <a:rPr lang="en-US" dirty="0"/>
              <a:t>Allows for computation of uncertainty</a:t>
            </a:r>
          </a:p>
          <a:p>
            <a:r>
              <a:rPr lang="en-US" dirty="0"/>
              <a:t>Eliminates the need to assume a primary variable since you can compute a two-sided copula</a:t>
            </a:r>
          </a:p>
        </p:txBody>
      </p:sp>
      <p:sp>
        <p:nvSpPr>
          <p:cNvPr id="12" name="Slide Number Placeholder 11">
            <a:extLst>
              <a:ext uri="{FF2B5EF4-FFF2-40B4-BE49-F238E27FC236}">
                <a16:creationId xmlns:a16="http://schemas.microsoft.com/office/drawing/2014/main" id="{BDA06763-80B6-A0E7-C93E-799F84D78AD4}"/>
              </a:ext>
            </a:extLst>
          </p:cNvPr>
          <p:cNvSpPr>
            <a:spLocks noGrp="1"/>
          </p:cNvSpPr>
          <p:nvPr>
            <p:ph type="sldNum" sz="quarter" idx="12"/>
          </p:nvPr>
        </p:nvSpPr>
        <p:spPr/>
        <p:txBody>
          <a:bodyPr/>
          <a:lstStyle/>
          <a:p>
            <a:fld id="{75FF2DE0-F630-4680-9872-E679E07CC29A}" type="slidenum">
              <a:rPr lang="en-US" smtClean="0"/>
              <a:t>55</a:t>
            </a:fld>
            <a:endParaRPr lang="en-US"/>
          </a:p>
        </p:txBody>
      </p:sp>
    </p:spTree>
    <p:extLst>
      <p:ext uri="{BB962C8B-B14F-4D97-AF65-F5344CB8AC3E}">
        <p14:creationId xmlns:p14="http://schemas.microsoft.com/office/powerpoint/2010/main" val="28734053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8C52E-D401-1736-34D4-FC03B81A9A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BCB7BC-A754-5CC1-913D-4C0CD4FDCE0C}"/>
              </a:ext>
            </a:extLst>
          </p:cNvPr>
          <p:cNvSpPr>
            <a:spLocks noGrp="1"/>
          </p:cNvSpPr>
          <p:nvPr>
            <p:ph type="title"/>
          </p:nvPr>
        </p:nvSpPr>
        <p:spPr>
          <a:xfrm>
            <a:off x="838200" y="365125"/>
            <a:ext cx="10515600" cy="1325563"/>
          </a:xfrm>
        </p:spPr>
        <p:txBody>
          <a:bodyPr/>
          <a:lstStyle/>
          <a:p>
            <a:r>
              <a:rPr lang="en-US" dirty="0"/>
              <a:t>Limitations</a:t>
            </a:r>
          </a:p>
        </p:txBody>
      </p:sp>
      <p:sp>
        <p:nvSpPr>
          <p:cNvPr id="3" name="Content Placeholder 2">
            <a:extLst>
              <a:ext uri="{FF2B5EF4-FFF2-40B4-BE49-F238E27FC236}">
                <a16:creationId xmlns:a16="http://schemas.microsoft.com/office/drawing/2014/main" id="{4917E658-E849-EFBF-00F1-DE8113A22204}"/>
              </a:ext>
            </a:extLst>
          </p:cNvPr>
          <p:cNvSpPr>
            <a:spLocks noGrp="1"/>
          </p:cNvSpPr>
          <p:nvPr>
            <p:ph sz="half" idx="1"/>
          </p:nvPr>
        </p:nvSpPr>
        <p:spPr>
          <a:xfrm>
            <a:off x="838200" y="1825625"/>
            <a:ext cx="10515600" cy="4351339"/>
          </a:xfrm>
        </p:spPr>
        <p:txBody>
          <a:bodyPr>
            <a:normAutofit/>
          </a:bodyPr>
          <a:lstStyle/>
          <a:p>
            <a:r>
              <a:rPr lang="en-US" dirty="0"/>
              <a:t>Static dependence structure</a:t>
            </a:r>
          </a:p>
          <a:p>
            <a:pPr lvl="1"/>
            <a:r>
              <a:rPr lang="en-US" dirty="0"/>
              <a:t>There are ways to model non-stationary dependence</a:t>
            </a:r>
          </a:p>
          <a:p>
            <a:r>
              <a:rPr lang="en-US" dirty="0"/>
              <a:t>Fitting a copula to limited data can be challenging</a:t>
            </a:r>
          </a:p>
        </p:txBody>
      </p:sp>
      <p:sp>
        <p:nvSpPr>
          <p:cNvPr id="12" name="Slide Number Placeholder 11">
            <a:extLst>
              <a:ext uri="{FF2B5EF4-FFF2-40B4-BE49-F238E27FC236}">
                <a16:creationId xmlns:a16="http://schemas.microsoft.com/office/drawing/2014/main" id="{3F025DF9-4133-8370-D7AE-839114F307E6}"/>
              </a:ext>
            </a:extLst>
          </p:cNvPr>
          <p:cNvSpPr>
            <a:spLocks noGrp="1"/>
          </p:cNvSpPr>
          <p:nvPr>
            <p:ph type="sldNum" sz="quarter" idx="12"/>
          </p:nvPr>
        </p:nvSpPr>
        <p:spPr/>
        <p:txBody>
          <a:bodyPr/>
          <a:lstStyle/>
          <a:p>
            <a:fld id="{75FF2DE0-F630-4680-9872-E679E07CC29A}" type="slidenum">
              <a:rPr lang="en-US" smtClean="0"/>
              <a:t>56</a:t>
            </a:fld>
            <a:endParaRPr lang="en-US"/>
          </a:p>
        </p:txBody>
      </p:sp>
    </p:spTree>
    <p:extLst>
      <p:ext uri="{BB962C8B-B14F-4D97-AF65-F5344CB8AC3E}">
        <p14:creationId xmlns:p14="http://schemas.microsoft.com/office/powerpoint/2010/main" val="23559861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E23ED-C528-BE7A-5B42-AAE63A2A8B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BDF195-EEDA-CBC4-D610-2C227C0EDFF5}"/>
              </a:ext>
            </a:extLst>
          </p:cNvPr>
          <p:cNvSpPr>
            <a:spLocks noGrp="1"/>
          </p:cNvSpPr>
          <p:nvPr>
            <p:ph type="title"/>
          </p:nvPr>
        </p:nvSpPr>
        <p:spPr>
          <a:xfrm>
            <a:off x="838200" y="365125"/>
            <a:ext cx="10515600" cy="1325563"/>
          </a:xfrm>
        </p:spPr>
        <p:txBody>
          <a:bodyPr/>
          <a:lstStyle/>
          <a:p>
            <a:r>
              <a:rPr lang="en-US" dirty="0"/>
              <a:t>Copula Analysis in HEC-Neptune</a:t>
            </a:r>
          </a:p>
        </p:txBody>
      </p:sp>
      <p:sp>
        <p:nvSpPr>
          <p:cNvPr id="12" name="Slide Number Placeholder 11">
            <a:extLst>
              <a:ext uri="{FF2B5EF4-FFF2-40B4-BE49-F238E27FC236}">
                <a16:creationId xmlns:a16="http://schemas.microsoft.com/office/drawing/2014/main" id="{C8870307-D6EA-4AC4-71A5-438AC59588B0}"/>
              </a:ext>
            </a:extLst>
          </p:cNvPr>
          <p:cNvSpPr>
            <a:spLocks noGrp="1"/>
          </p:cNvSpPr>
          <p:nvPr>
            <p:ph type="sldNum" sz="quarter" idx="12"/>
          </p:nvPr>
        </p:nvSpPr>
        <p:spPr/>
        <p:txBody>
          <a:bodyPr/>
          <a:lstStyle/>
          <a:p>
            <a:fld id="{75FF2DE0-F630-4680-9872-E679E07CC29A}" type="slidenum">
              <a:rPr lang="en-US" smtClean="0"/>
              <a:t>57</a:t>
            </a:fld>
            <a:endParaRPr lang="en-US"/>
          </a:p>
        </p:txBody>
      </p:sp>
      <p:pic>
        <p:nvPicPr>
          <p:cNvPr id="8" name="Picture 7">
            <a:extLst>
              <a:ext uri="{FF2B5EF4-FFF2-40B4-BE49-F238E27FC236}">
                <a16:creationId xmlns:a16="http://schemas.microsoft.com/office/drawing/2014/main" id="{524ED1AE-DADA-54CE-FBA6-11A21C904B19}"/>
              </a:ext>
            </a:extLst>
          </p:cNvPr>
          <p:cNvPicPr>
            <a:picLocks noChangeAspect="1"/>
          </p:cNvPicPr>
          <p:nvPr/>
        </p:nvPicPr>
        <p:blipFill>
          <a:blip r:embed="rId2"/>
          <a:stretch>
            <a:fillRect/>
          </a:stretch>
        </p:blipFill>
        <p:spPr>
          <a:xfrm>
            <a:off x="1634046" y="1552460"/>
            <a:ext cx="8651762" cy="5115040"/>
          </a:xfrm>
          <a:prstGeom prst="rect">
            <a:avLst/>
          </a:prstGeom>
          <a:ln w="28575">
            <a:solidFill>
              <a:schemeClr val="tx1"/>
            </a:solidFill>
          </a:ln>
        </p:spPr>
      </p:pic>
    </p:spTree>
    <p:extLst>
      <p:ext uri="{BB962C8B-B14F-4D97-AF65-F5344CB8AC3E}">
        <p14:creationId xmlns:p14="http://schemas.microsoft.com/office/powerpoint/2010/main" val="5122907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F8799B-FEBD-FE3C-D627-21DBD3187E4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0D80021-188B-9C87-A06A-186B59DDC90B}"/>
              </a:ext>
            </a:extLst>
          </p:cNvPr>
          <p:cNvSpPr>
            <a:spLocks noGrp="1"/>
          </p:cNvSpPr>
          <p:nvPr>
            <p:ph type="title"/>
          </p:nvPr>
        </p:nvSpPr>
        <p:spPr/>
        <p:txBody>
          <a:bodyPr>
            <a:normAutofit/>
          </a:bodyPr>
          <a:lstStyle/>
          <a:p>
            <a:r>
              <a:rPr lang="en-US" dirty="0"/>
              <a:t>Questions?</a:t>
            </a:r>
          </a:p>
        </p:txBody>
      </p:sp>
      <p:sp>
        <p:nvSpPr>
          <p:cNvPr id="11" name="Text Placeholder 5">
            <a:extLst>
              <a:ext uri="{FF2B5EF4-FFF2-40B4-BE49-F238E27FC236}">
                <a16:creationId xmlns:a16="http://schemas.microsoft.com/office/drawing/2014/main" id="{91448BFC-E08A-96FF-8007-A3DD5A84FC12}"/>
              </a:ext>
            </a:extLst>
          </p:cNvPr>
          <p:cNvSpPr>
            <a:spLocks noGrp="1"/>
          </p:cNvSpPr>
          <p:nvPr>
            <p:ph type="body" sz="quarter" idx="14"/>
          </p:nvPr>
        </p:nvSpPr>
        <p:spPr>
          <a:xfrm>
            <a:off x="678032" y="3321814"/>
            <a:ext cx="5646568" cy="922867"/>
          </a:xfrm>
        </p:spPr>
        <p:txBody>
          <a:bodyPr>
            <a:normAutofit/>
          </a:bodyPr>
          <a:lstStyle/>
          <a:p>
            <a:pPr marL="0" indent="0">
              <a:buNone/>
            </a:pPr>
            <a:r>
              <a:rPr lang="en-US" spc="81" dirty="0">
                <a:solidFill>
                  <a:srgbClr val="FFFFFF"/>
                </a:solidFill>
                <a:ea typeface="Barlow Condensed"/>
                <a:cs typeface="Barlow Condensed"/>
                <a:sym typeface="Barlow Condensed"/>
              </a:rPr>
              <a:t>Check out our </a:t>
            </a:r>
            <a:r>
              <a:rPr lang="en-US" b="1" u="sng" spc="81" dirty="0">
                <a:solidFill>
                  <a:srgbClr val="FFFFFF"/>
                </a:solidFill>
                <a:ea typeface="Barlow Condensed Bold"/>
                <a:cs typeface="Barlow Condensed Bold"/>
                <a:sym typeface="Barlow Condensed Bold"/>
                <a:hlinkClick r:id="rId3" tooltip="https://www.hec.usace.army.mil/confluence/hmsdocs"/>
              </a:rPr>
              <a:t>Confluence</a:t>
            </a:r>
            <a:r>
              <a:rPr lang="en-US" spc="81" dirty="0">
                <a:solidFill>
                  <a:srgbClr val="FFFFFF"/>
                </a:solidFill>
                <a:ea typeface="Barlow Condensed"/>
                <a:cs typeface="Barlow Condensed"/>
                <a:sym typeface="Barlow Condensed"/>
              </a:rPr>
              <a:t> for tutorials, user’s manual, and webinars</a:t>
            </a:r>
          </a:p>
          <a:p>
            <a:pPr marL="0" indent="0">
              <a:buNone/>
            </a:pPr>
            <a:endParaRPr lang="en-US" sz="2000" dirty="0"/>
          </a:p>
        </p:txBody>
      </p:sp>
      <p:pic>
        <p:nvPicPr>
          <p:cNvPr id="6" name="Picture Placeholder 5" descr="A picture containing outdoor, sky, water, tree&#10;&#10;AI-generated content may be incorrect.">
            <a:extLst>
              <a:ext uri="{FF2B5EF4-FFF2-40B4-BE49-F238E27FC236}">
                <a16:creationId xmlns:a16="http://schemas.microsoft.com/office/drawing/2014/main" id="{30716903-5334-0309-7C31-315DF468C675}"/>
              </a:ext>
            </a:extLst>
          </p:cNvPr>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28695" r="28695"/>
          <a:stretch>
            <a:fillRect/>
          </a:stretch>
        </p:blipFill>
        <p:spPr/>
      </p:pic>
    </p:spTree>
    <p:extLst>
      <p:ext uri="{BB962C8B-B14F-4D97-AF65-F5344CB8AC3E}">
        <p14:creationId xmlns:p14="http://schemas.microsoft.com/office/powerpoint/2010/main" val="2789575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F5F81-6A0D-4E41-4F3B-8ADAC5FCE4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571035-116D-401A-5E5E-890B20BF4E47}"/>
              </a:ext>
            </a:extLst>
          </p:cNvPr>
          <p:cNvSpPr>
            <a:spLocks noGrp="1"/>
          </p:cNvSpPr>
          <p:nvPr>
            <p:ph type="title"/>
          </p:nvPr>
        </p:nvSpPr>
        <p:spPr>
          <a:xfrm>
            <a:off x="838200" y="365125"/>
            <a:ext cx="10515600" cy="1325563"/>
          </a:xfrm>
        </p:spPr>
        <p:txBody>
          <a:bodyPr/>
          <a:lstStyle/>
          <a:p>
            <a:r>
              <a:rPr lang="en-US" dirty="0"/>
              <a:t>Notation</a:t>
            </a:r>
          </a:p>
        </p:txBody>
      </p:sp>
      <p:sp>
        <p:nvSpPr>
          <p:cNvPr id="12" name="Slide Number Placeholder 11">
            <a:extLst>
              <a:ext uri="{FF2B5EF4-FFF2-40B4-BE49-F238E27FC236}">
                <a16:creationId xmlns:a16="http://schemas.microsoft.com/office/drawing/2014/main" id="{5DCD10CB-0BF6-A631-8FA9-25F60B99C5B1}"/>
              </a:ext>
            </a:extLst>
          </p:cNvPr>
          <p:cNvSpPr>
            <a:spLocks noGrp="1"/>
          </p:cNvSpPr>
          <p:nvPr>
            <p:ph type="sldNum" sz="quarter" idx="12"/>
          </p:nvPr>
        </p:nvSpPr>
        <p:spPr/>
        <p:txBody>
          <a:bodyPr/>
          <a:lstStyle/>
          <a:p>
            <a:fld id="{75FF2DE0-F630-4680-9872-E679E07CC29A}" type="slidenum">
              <a:rPr lang="en-US" smtClean="0"/>
              <a:t>6</a:t>
            </a:fld>
            <a:endParaRPr lang="en-US"/>
          </a:p>
        </p:txBody>
      </p:sp>
      <p:sp>
        <p:nvSpPr>
          <p:cNvPr id="5" name="Content Placeholder 2">
            <a:extLst>
              <a:ext uri="{FF2B5EF4-FFF2-40B4-BE49-F238E27FC236}">
                <a16:creationId xmlns:a16="http://schemas.microsoft.com/office/drawing/2014/main" id="{124F3453-18EE-EC76-D974-6E8FD2ED1DAB}"/>
              </a:ext>
            </a:extLst>
          </p:cNvPr>
          <p:cNvSpPr>
            <a:spLocks noGrp="1"/>
          </p:cNvSpPr>
          <p:nvPr>
            <p:ph idx="1"/>
          </p:nvPr>
        </p:nvSpPr>
        <p:spPr>
          <a:xfrm>
            <a:off x="838200" y="1825625"/>
            <a:ext cx="10515600" cy="4351338"/>
          </a:xfrm>
        </p:spPr>
        <p:txBody>
          <a:bodyPr/>
          <a:lstStyle/>
          <a:p>
            <a:r>
              <a:rPr lang="en-US" dirty="0"/>
              <a:t>Marginal</a:t>
            </a:r>
          </a:p>
          <a:p>
            <a:pPr lvl="1"/>
            <a:r>
              <a:rPr lang="en-US" dirty="0"/>
              <a:t>P(A)</a:t>
            </a:r>
          </a:p>
          <a:p>
            <a:r>
              <a:rPr lang="en-US" dirty="0"/>
              <a:t>Joint</a:t>
            </a:r>
          </a:p>
          <a:p>
            <a:pPr lvl="1"/>
            <a:r>
              <a:rPr lang="en-US" dirty="0"/>
              <a:t>P(A,B) or P(A and B) or P(A ∩ B)</a:t>
            </a:r>
          </a:p>
          <a:p>
            <a:r>
              <a:rPr lang="en-US" dirty="0"/>
              <a:t>Conditional</a:t>
            </a:r>
          </a:p>
          <a:p>
            <a:pPr lvl="1"/>
            <a:r>
              <a:rPr lang="en-US" dirty="0"/>
              <a:t>P(A|B)</a:t>
            </a:r>
          </a:p>
        </p:txBody>
      </p:sp>
    </p:spTree>
    <p:extLst>
      <p:ext uri="{BB962C8B-B14F-4D97-AF65-F5344CB8AC3E}">
        <p14:creationId xmlns:p14="http://schemas.microsoft.com/office/powerpoint/2010/main" val="143688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Marginal Probability</a:t>
            </a:r>
          </a:p>
        </p:txBody>
      </p:sp>
      <p:sp>
        <p:nvSpPr>
          <p:cNvPr id="3" name="Content Placeholder 2"/>
          <p:cNvSpPr>
            <a:spLocks noGrp="1"/>
          </p:cNvSpPr>
          <p:nvPr>
            <p:ph idx="1"/>
          </p:nvPr>
        </p:nvSpPr>
        <p:spPr/>
        <p:txBody>
          <a:bodyPr/>
          <a:lstStyle/>
          <a:p>
            <a:r>
              <a:rPr lang="en-US" i="1" dirty="0"/>
              <a:t>What is the probability of A occurring irrespective of what happens with B?</a:t>
            </a:r>
          </a:p>
        </p:txBody>
      </p:sp>
      <p:grpSp>
        <p:nvGrpSpPr>
          <p:cNvPr id="4" name="Group 3"/>
          <p:cNvGrpSpPr/>
          <p:nvPr/>
        </p:nvGrpSpPr>
        <p:grpSpPr>
          <a:xfrm>
            <a:off x="3179400" y="3433763"/>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6" name="Oval 5"/>
            <p:cNvSpPr>
              <a:spLocks noChangeAspect="1"/>
            </p:cNvSpPr>
            <p:nvPr/>
          </p:nvSpPr>
          <p:spPr>
            <a:xfrm>
              <a:off x="2939451" y="3630673"/>
              <a:ext cx="2057400" cy="2057400"/>
            </a:xfrm>
            <a:prstGeom prst="ellipse">
              <a:avLst/>
            </a:prstGeom>
            <a:solidFill>
              <a:srgbClr val="DB29DB">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7" name="Oval 6"/>
            <p:cNvSpPr/>
            <p:nvPr/>
          </p:nvSpPr>
          <p:spPr>
            <a:xfrm>
              <a:off x="4572000" y="4451409"/>
              <a:ext cx="1371600" cy="13716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spTree>
    <p:extLst>
      <p:ext uri="{BB962C8B-B14F-4D97-AF65-F5344CB8AC3E}">
        <p14:creationId xmlns:p14="http://schemas.microsoft.com/office/powerpoint/2010/main" val="820032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Joint Probability</a:t>
            </a:r>
          </a:p>
        </p:txBody>
      </p:sp>
      <p:sp>
        <p:nvSpPr>
          <p:cNvPr id="3" name="Content Placeholder 2"/>
          <p:cNvSpPr>
            <a:spLocks noGrp="1"/>
          </p:cNvSpPr>
          <p:nvPr>
            <p:ph idx="1"/>
          </p:nvPr>
        </p:nvSpPr>
        <p:spPr/>
        <p:txBody>
          <a:bodyPr/>
          <a:lstStyle/>
          <a:p>
            <a:r>
              <a:rPr lang="en-US" i="1" dirty="0"/>
              <a:t>What is the probability of A and B occurring together?</a:t>
            </a:r>
          </a:p>
        </p:txBody>
      </p:sp>
      <p:grpSp>
        <p:nvGrpSpPr>
          <p:cNvPr id="4" name="Group 3"/>
          <p:cNvGrpSpPr/>
          <p:nvPr/>
        </p:nvGrpSpPr>
        <p:grpSpPr>
          <a:xfrm>
            <a:off x="3179400" y="3433763"/>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10" name="Freeform 9"/>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DB29DB">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sp>
          <p:nvSpPr>
            <p:cNvPr id="9" name="Freeform 8"/>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8" name="Freeform 7"/>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spTree>
    <p:extLst>
      <p:ext uri="{BB962C8B-B14F-4D97-AF65-F5344CB8AC3E}">
        <p14:creationId xmlns:p14="http://schemas.microsoft.com/office/powerpoint/2010/main" val="3944637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71F53-64A8-4AC7-ABEC-5F988D494965}"/>
              </a:ext>
            </a:extLst>
          </p:cNvPr>
          <p:cNvSpPr>
            <a:spLocks noGrp="1"/>
          </p:cNvSpPr>
          <p:nvPr>
            <p:ph type="title"/>
          </p:nvPr>
        </p:nvSpPr>
        <p:spPr/>
        <p:txBody>
          <a:bodyPr/>
          <a:lstStyle/>
          <a:p>
            <a:r>
              <a:rPr lang="en-US" dirty="0"/>
              <a:t>Joint Probability</a:t>
            </a:r>
          </a:p>
        </p:txBody>
      </p:sp>
      <p:grpSp>
        <p:nvGrpSpPr>
          <p:cNvPr id="11" name="Group 10">
            <a:extLst>
              <a:ext uri="{FF2B5EF4-FFF2-40B4-BE49-F238E27FC236}">
                <a16:creationId xmlns:a16="http://schemas.microsoft.com/office/drawing/2014/main" id="{57CED535-F399-4E63-AFE2-EAEEB9D91265}"/>
              </a:ext>
            </a:extLst>
          </p:cNvPr>
          <p:cNvGrpSpPr/>
          <p:nvPr/>
        </p:nvGrpSpPr>
        <p:grpSpPr>
          <a:xfrm>
            <a:off x="3179400" y="2923397"/>
            <a:ext cx="5486400" cy="2743200"/>
            <a:chOff x="1655400" y="3433763"/>
            <a:chExt cx="5486400" cy="2743200"/>
          </a:xfrm>
        </p:grpSpPr>
        <p:sp>
          <p:nvSpPr>
            <p:cNvPr id="5" name="Rectangle 4">
              <a:extLst>
                <a:ext uri="{FF2B5EF4-FFF2-40B4-BE49-F238E27FC236}">
                  <a16:creationId xmlns:a16="http://schemas.microsoft.com/office/drawing/2014/main" id="{C04901F6-30D1-4374-82F7-E46D02F33898}"/>
                </a:ext>
              </a:extLst>
            </p:cNvPr>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9" name="Oval 8">
              <a:extLst>
                <a:ext uri="{FF2B5EF4-FFF2-40B4-BE49-F238E27FC236}">
                  <a16:creationId xmlns:a16="http://schemas.microsoft.com/office/drawing/2014/main" id="{54193D94-420D-4DAC-B95A-3172D2D4AD00}"/>
                </a:ext>
              </a:extLst>
            </p:cNvPr>
            <p:cNvSpPr>
              <a:spLocks noChangeAspect="1"/>
            </p:cNvSpPr>
            <p:nvPr/>
          </p:nvSpPr>
          <p:spPr>
            <a:xfrm>
              <a:off x="1923964" y="3481345"/>
              <a:ext cx="2648036" cy="264803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0" name="Oval 9">
              <a:extLst>
                <a:ext uri="{FF2B5EF4-FFF2-40B4-BE49-F238E27FC236}">
                  <a16:creationId xmlns:a16="http://schemas.microsoft.com/office/drawing/2014/main" id="{9A3E7FB4-3F57-44EF-BB97-6A8B9BC86B5E}"/>
                </a:ext>
              </a:extLst>
            </p:cNvPr>
            <p:cNvSpPr>
              <a:spLocks noChangeAspect="1"/>
            </p:cNvSpPr>
            <p:nvPr/>
          </p:nvSpPr>
          <p:spPr>
            <a:xfrm>
              <a:off x="3033380" y="4242655"/>
              <a:ext cx="1125415" cy="1125415"/>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3D51C52-25FC-44AD-AFC1-7A4E023A6952}"/>
                  </a:ext>
                </a:extLst>
              </p:cNvPr>
              <p:cNvSpPr txBox="1"/>
              <p:nvPr/>
            </p:nvSpPr>
            <p:spPr>
              <a:xfrm>
                <a:off x="3459650" y="2006368"/>
                <a:ext cx="4925900" cy="5558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𝐴</m:t>
                          </m:r>
                          <m:r>
                            <a:rPr lang="en-US" sz="3200" i="1">
                              <a:latin typeface="Cambria Math" panose="02040503050406030204" pitchFamily="18" charset="0"/>
                            </a:rPr>
                            <m:t>,</m:t>
                          </m:r>
                          <m:r>
                            <a:rPr lang="en-US" sz="3200" i="1">
                              <a:latin typeface="Cambria Math" panose="02040503050406030204" pitchFamily="18" charset="0"/>
                            </a:rPr>
                            <m:t>𝐵</m:t>
                          </m:r>
                        </m:e>
                      </m:d>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ea typeface="Cambria Math" panose="02040503050406030204" pitchFamily="18" charset="0"/>
                        </a:rPr>
                        <m:t>𝑚𝑖𝑛</m:t>
                      </m:r>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𝑃</m:t>
                          </m:r>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𝐴</m:t>
                              </m:r>
                            </m:e>
                          </m:d>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ea typeface="Cambria Math" panose="02040503050406030204" pitchFamily="18" charset="0"/>
                            </a:rPr>
                            <m:t>𝑃</m:t>
                          </m:r>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𝐵</m:t>
                              </m:r>
                            </m:e>
                          </m:d>
                        </m:e>
                      </m:d>
                    </m:oMath>
                  </m:oMathPara>
                </a14:m>
                <a:endParaRPr lang="en-US" sz="3200" dirty="0"/>
              </a:p>
            </p:txBody>
          </p:sp>
        </mc:Choice>
        <mc:Fallback xmlns="">
          <p:sp>
            <p:nvSpPr>
              <p:cNvPr id="13" name="TextBox 12">
                <a:extLst>
                  <a:ext uri="{FF2B5EF4-FFF2-40B4-BE49-F238E27FC236}">
                    <a16:creationId xmlns:a16="http://schemas.microsoft.com/office/drawing/2014/main" id="{E3D51C52-25FC-44AD-AFC1-7A4E023A6952}"/>
                  </a:ext>
                </a:extLst>
              </p:cNvPr>
              <p:cNvSpPr txBox="1">
                <a:spLocks noRot="1" noChangeAspect="1" noMove="1" noResize="1" noEditPoints="1" noAdjustHandles="1" noChangeArrowheads="1" noChangeShapeType="1" noTextEdit="1"/>
              </p:cNvSpPr>
              <p:nvPr/>
            </p:nvSpPr>
            <p:spPr>
              <a:xfrm>
                <a:off x="1935650" y="2006368"/>
                <a:ext cx="4925900" cy="555858"/>
              </a:xfrm>
              <a:prstGeom prst="rect">
                <a:avLst/>
              </a:prstGeom>
              <a:blipFill>
                <a:blip r:embed="rId3"/>
                <a:stretch>
                  <a:fillRect b="-1099"/>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97F7983C-27BE-0569-D252-789B3262A9F4}"/>
              </a:ext>
            </a:extLst>
          </p:cNvPr>
          <p:cNvSpPr txBox="1"/>
          <p:nvPr/>
        </p:nvSpPr>
        <p:spPr>
          <a:xfrm>
            <a:off x="2961168" y="5964826"/>
            <a:ext cx="6269665" cy="830997"/>
          </a:xfrm>
          <a:prstGeom prst="rect">
            <a:avLst/>
          </a:prstGeom>
          <a:noFill/>
        </p:spPr>
        <p:txBody>
          <a:bodyPr wrap="none" rtlCol="0" anchor="ctr">
            <a:spAutoFit/>
          </a:bodyPr>
          <a:lstStyle/>
          <a:p>
            <a:pPr algn="ctr"/>
            <a:r>
              <a:rPr lang="en-US" sz="2400" b="1" dirty="0">
                <a:solidFill>
                  <a:srgbClr val="DB29DB"/>
                </a:solidFill>
                <a:effectLst>
                  <a:outerShdw blurRad="38100" dist="38100" dir="2700000" algn="tl">
                    <a:srgbClr val="000000">
                      <a:alpha val="43137"/>
                    </a:srgbClr>
                  </a:outerShdw>
                </a:effectLst>
                <a:latin typeface="Lato" panose="020F0502020204030203" pitchFamily="34" charset="0"/>
              </a:rPr>
              <a:t>Conjunction Fallacy (“Linda the Bank Teller”)</a:t>
            </a:r>
          </a:p>
          <a:p>
            <a:pPr algn="ctr"/>
            <a:r>
              <a:rPr lang="en-US" sz="2400" b="1" dirty="0">
                <a:solidFill>
                  <a:srgbClr val="DB29DB"/>
                </a:solidFill>
                <a:effectLst>
                  <a:outerShdw blurRad="38100" dist="38100" dir="2700000" algn="tl">
                    <a:srgbClr val="000000">
                      <a:alpha val="43137"/>
                    </a:srgbClr>
                  </a:outerShdw>
                </a:effectLst>
                <a:latin typeface="Lato" panose="020F0502020204030203" pitchFamily="34" charset="0"/>
              </a:rPr>
              <a:t>Conspiracy Theories</a:t>
            </a:r>
          </a:p>
        </p:txBody>
      </p:sp>
    </p:spTree>
    <p:extLst>
      <p:ext uri="{BB962C8B-B14F-4D97-AF65-F5344CB8AC3E}">
        <p14:creationId xmlns:p14="http://schemas.microsoft.com/office/powerpoint/2010/main" val="1195067911"/>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14410</TotalTime>
  <Words>3650</Words>
  <Application>Microsoft Office PowerPoint</Application>
  <PresentationFormat>Widescreen</PresentationFormat>
  <Paragraphs>633</Paragraphs>
  <Slides>58</Slides>
  <Notes>41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58</vt:i4>
      </vt:variant>
    </vt:vector>
  </HeadingPairs>
  <TitlesOfParts>
    <vt:vector size="71" baseType="lpstr">
      <vt:lpstr>Cambria Math</vt:lpstr>
      <vt:lpstr>Lato</vt:lpstr>
      <vt:lpstr>Wingdings</vt:lpstr>
      <vt:lpstr>Arial</vt:lpstr>
      <vt:lpstr>Lucida Console</vt:lpstr>
      <vt:lpstr>Symbol</vt:lpstr>
      <vt:lpstr>Barlow Condensed Bold</vt:lpstr>
      <vt:lpstr>Calibri</vt:lpstr>
      <vt:lpstr>Bangers</vt:lpstr>
      <vt:lpstr>Aptos</vt:lpstr>
      <vt:lpstr>Barlow Condensed</vt:lpstr>
      <vt:lpstr>H&amp;S 2025 DARK</vt:lpstr>
      <vt:lpstr>H&amp;S 2025 LIGHT</vt:lpstr>
      <vt:lpstr>Joint Probability</vt:lpstr>
      <vt:lpstr>Joint Probability Scenarios</vt:lpstr>
      <vt:lpstr>Objectives</vt:lpstr>
      <vt:lpstr>Outline</vt:lpstr>
      <vt:lpstr>Background</vt:lpstr>
      <vt:lpstr>Notation</vt:lpstr>
      <vt:lpstr>Marginal Probability</vt:lpstr>
      <vt:lpstr>Joint Probability</vt:lpstr>
      <vt:lpstr>Joint Probability</vt:lpstr>
      <vt:lpstr>Conditional Probability</vt:lpstr>
      <vt:lpstr>Motivation</vt:lpstr>
      <vt:lpstr>Joint Probability Methods</vt:lpstr>
      <vt:lpstr>Coincident Frequency</vt:lpstr>
      <vt:lpstr>Coincident Frequency Analysis</vt:lpstr>
      <vt:lpstr>Coincident Frequency Analysis</vt:lpstr>
      <vt:lpstr>Coincidence</vt:lpstr>
      <vt:lpstr>Coincident Frequency Analysis</vt:lpstr>
      <vt:lpstr>Case 1: Strong Positive Correlation, Always Coincident</vt:lpstr>
      <vt:lpstr>Case 2: Never Coincident</vt:lpstr>
      <vt:lpstr>Cases 3 and 4</vt:lpstr>
      <vt:lpstr>Case 5: Usually Coincident, and Correlated</vt:lpstr>
      <vt:lpstr>Total Probability Method</vt:lpstr>
      <vt:lpstr>Input Probability Distributions (Case 3)</vt:lpstr>
      <vt:lpstr>Input Probability Distributions (Case 3)</vt:lpstr>
      <vt:lpstr>Response Function</vt:lpstr>
      <vt:lpstr>Total Probability</vt:lpstr>
      <vt:lpstr>Input Probability Distributions (Case 4)</vt:lpstr>
      <vt:lpstr>Input Probability Distributions (Case 5)</vt:lpstr>
      <vt:lpstr>Limitations</vt:lpstr>
      <vt:lpstr>Other Methods</vt:lpstr>
      <vt:lpstr>Joint Probability Distributions</vt:lpstr>
      <vt:lpstr>Joint Probability Distributions</vt:lpstr>
      <vt:lpstr>Multivariate Normal Distribution</vt:lpstr>
      <vt:lpstr>Bivariate Normal Distribution</vt:lpstr>
      <vt:lpstr>Multivariate Normal Distribution</vt:lpstr>
      <vt:lpstr>Other Joint Probability Distributions</vt:lpstr>
      <vt:lpstr>Limitations</vt:lpstr>
      <vt:lpstr>Stretch Break</vt:lpstr>
      <vt:lpstr>Copulas</vt:lpstr>
      <vt:lpstr>Sklar’s Theorem</vt:lpstr>
      <vt:lpstr>Definition</vt:lpstr>
      <vt:lpstr>Probability Integral Transform</vt:lpstr>
      <vt:lpstr>Probability Integral Transform</vt:lpstr>
      <vt:lpstr>Example: Iowa River</vt:lpstr>
      <vt:lpstr>Data</vt:lpstr>
      <vt:lpstr>Development of Extremal Events</vt:lpstr>
      <vt:lpstr>Kendall’s Tau</vt:lpstr>
      <vt:lpstr>Dependence Assessment</vt:lpstr>
      <vt:lpstr>Fit Marginal Distributions</vt:lpstr>
      <vt:lpstr>Real Space vs. Unit Space</vt:lpstr>
      <vt:lpstr>Define Copulas</vt:lpstr>
      <vt:lpstr>Fit Copulas</vt:lpstr>
      <vt:lpstr>Copula Families</vt:lpstr>
      <vt:lpstr>Copula Families</vt:lpstr>
      <vt:lpstr>Advantages</vt:lpstr>
      <vt:lpstr>Limitations</vt:lpstr>
      <vt:lpstr>Copula Analysis in HEC-Neptune</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Breverman, Avital L CIV USARMY CEIWR (USA)</cp:lastModifiedBy>
  <cp:revision>185</cp:revision>
  <dcterms:created xsi:type="dcterms:W3CDTF">2025-05-01T13:49:07Z</dcterms:created>
  <dcterms:modified xsi:type="dcterms:W3CDTF">2026-04-30T16:12:34Z</dcterms:modified>
  <dc:identifier>DAGjTWelcaM</dc:identifier>
</cp:coreProperties>
</file>