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29"/>
  </p:notesMasterIdLst>
  <p:handoutMasterIdLst>
    <p:handoutMasterId r:id="rId30"/>
  </p:handoutMasterIdLst>
  <p:sldIdLst>
    <p:sldId id="267" r:id="rId3"/>
    <p:sldId id="304" r:id="rId4"/>
    <p:sldId id="305" r:id="rId5"/>
    <p:sldId id="306" r:id="rId6"/>
    <p:sldId id="281" r:id="rId7"/>
    <p:sldId id="282" r:id="rId8"/>
    <p:sldId id="283" r:id="rId9"/>
    <p:sldId id="307" r:id="rId10"/>
    <p:sldId id="285" r:id="rId11"/>
    <p:sldId id="284" r:id="rId12"/>
    <p:sldId id="286" r:id="rId13"/>
    <p:sldId id="287" r:id="rId14"/>
    <p:sldId id="308" r:id="rId15"/>
    <p:sldId id="309" r:id="rId16"/>
    <p:sldId id="295" r:id="rId17"/>
    <p:sldId id="310" r:id="rId18"/>
    <p:sldId id="313" r:id="rId19"/>
    <p:sldId id="326" r:id="rId20"/>
    <p:sldId id="325" r:id="rId21"/>
    <p:sldId id="327" r:id="rId22"/>
    <p:sldId id="399" r:id="rId23"/>
    <p:sldId id="400" r:id="rId24"/>
    <p:sldId id="401" r:id="rId25"/>
    <p:sldId id="328" r:id="rId26"/>
    <p:sldId id="329" r:id="rId27"/>
    <p:sldId id="398" r:id="rId28"/>
  </p:sldIdLst>
  <p:sldSz cx="12192000" cy="6858000"/>
  <p:notesSz cx="6858000" cy="9144000"/>
  <p:embeddedFontLst>
    <p:embeddedFont>
      <p:font typeface="Bangers" panose="020B0604020202020204" charset="0"/>
      <p:regular r:id="rId31"/>
    </p:embeddedFont>
    <p:embeddedFont>
      <p:font typeface="Barlow Condensed" panose="00000506000000000000" pitchFamily="2" charset="0"/>
      <p:regular r:id="rId32"/>
      <p:bold r:id="rId33"/>
      <p:italic r:id="rId34"/>
      <p:boldItalic r:id="rId35"/>
    </p:embeddedFont>
    <p:embeddedFont>
      <p:font typeface="Barlow Condensed Bold" panose="00000806000000000000" pitchFamily="2" charset="0"/>
      <p:bold r:id="rId36"/>
    </p:embeddedFont>
    <p:embeddedFont>
      <p:font typeface="Cambria Math" panose="02040503050406030204" pitchFamily="18" charset="0"/>
      <p:regular r:id="rId37"/>
    </p:embeddedFont>
    <p:embeddedFont>
      <p:font typeface="Lato" panose="020F0502020204030203" pitchFamily="34" charset="0"/>
      <p:regular r:id="rId38"/>
      <p:bold r:id="rId39"/>
      <p:italic r:id="rId40"/>
      <p:boldItalic r:id="rId41"/>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00"/>
    <a:srgbClr val="80BDD9"/>
    <a:srgbClr val="4E9DC8"/>
    <a:srgbClr val="708D9C"/>
    <a:srgbClr val="8497B0"/>
    <a:srgbClr val="090909"/>
    <a:srgbClr val="ADB9CA"/>
    <a:srgbClr val="4B515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2669" autoAdjust="0"/>
  </p:normalViewPr>
  <p:slideViewPr>
    <p:cSldViewPr snapToGrid="0">
      <p:cViewPr varScale="1">
        <p:scale>
          <a:sx n="75" d="100"/>
          <a:sy n="75" d="100"/>
        </p:scale>
        <p:origin x="926" y="58"/>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9.fntdata"/><Relationship Id="rId21" Type="http://schemas.openxmlformats.org/officeDocument/2006/relationships/slide" Target="slides/slide19.xml"/><Relationship Id="rId34" Type="http://schemas.openxmlformats.org/officeDocument/2006/relationships/font" Target="fonts/font4.fntdata"/><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3.fntdata"/><Relationship Id="rId38" Type="http://schemas.openxmlformats.org/officeDocument/2006/relationships/font" Target="fonts/font8.fntdata"/><Relationship Id="rId20" Type="http://schemas.openxmlformats.org/officeDocument/2006/relationships/slide" Target="slides/slide18.xml"/><Relationship Id="rId41" Type="http://schemas.openxmlformats.org/officeDocument/2006/relationships/font" Target="fonts/font11.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4/20/2026</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4/20/2026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Tool for visualizing relationships between sets.</a:t>
            </a:r>
          </a:p>
          <a:p>
            <a:r>
              <a:rPr lang="en-US" dirty="0"/>
              <a:t>John Venn (1834-1923). Used to teach set theory. Sets are just the collection of objects or events.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a:t>
            </a:fld>
            <a:endParaRPr lang="en-US"/>
          </a:p>
        </p:txBody>
      </p:sp>
    </p:spTree>
    <p:extLst>
      <p:ext uri="{BB962C8B-B14F-4D97-AF65-F5344CB8AC3E}">
        <p14:creationId xmlns:p14="http://schemas.microsoft.com/office/powerpoint/2010/main" val="1332494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lowdown on independence.  If and only if events A and B are independent (written sometimes as A perpendicular to B) then the probability of A and B occurring is equal to the product of their individual probabilities.  This statement is reversible.  If the probability of A and B jointly occurring is equal to the product of their probabilities, then A and B are independent.</a:t>
            </a:r>
          </a:p>
          <a:p>
            <a:endParaRPr lang="en-US" dirty="0"/>
          </a:p>
          <a:p>
            <a:r>
              <a:rPr lang="en-US" dirty="0"/>
              <a:t>While we’re at it let’s add a couple important definitions.  When we see the probability of A And B written, this is also called the </a:t>
            </a:r>
            <a:r>
              <a:rPr lang="en-US" b="1" dirty="0"/>
              <a:t>joint probability</a:t>
            </a:r>
            <a:r>
              <a:rPr lang="en-US" dirty="0"/>
              <a:t> of A and B.  Anytime we talk about a variable without any other condition or information, such as the statements p(A) or p(B) in the equation here, this is referred to as the </a:t>
            </a:r>
            <a:r>
              <a:rPr lang="en-US" b="1" dirty="0"/>
              <a:t>marginal probability </a:t>
            </a:r>
            <a:r>
              <a:rPr lang="en-US"/>
              <a:t>of A </a:t>
            </a:r>
            <a:r>
              <a:rPr lang="en-US" dirty="0"/>
              <a:t>or marginal probability of B.  We will illustrate these next.</a:t>
            </a:r>
          </a:p>
        </p:txBody>
      </p:sp>
      <p:sp>
        <p:nvSpPr>
          <p:cNvPr id="4" name="Slide Number Placeholder 3"/>
          <p:cNvSpPr>
            <a:spLocks noGrp="1"/>
          </p:cNvSpPr>
          <p:nvPr>
            <p:ph type="sldNum" sz="quarter" idx="5"/>
          </p:nvPr>
        </p:nvSpPr>
        <p:spPr/>
        <p:txBody>
          <a:bodyPr/>
          <a:lstStyle/>
          <a:p>
            <a:fld id="{19CE087E-0F33-422F-94D3-2BE81473D131}" type="slidenum">
              <a:rPr lang="en-US" smtClean="0"/>
              <a:t>12</a:t>
            </a:fld>
            <a:endParaRPr lang="en-US" dirty="0"/>
          </a:p>
        </p:txBody>
      </p:sp>
    </p:spTree>
    <p:extLst>
      <p:ext uri="{BB962C8B-B14F-4D97-AF65-F5344CB8AC3E}">
        <p14:creationId xmlns:p14="http://schemas.microsoft.com/office/powerpoint/2010/main" val="2882874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illustration of marginal probability on the Venn diagram.  We ask the question, what is the probability of A occurring irrespective of what happens with B?  This probability is the area of the red circle.  Most of the time when we’re talking about the probability of some event, we’re just dealing with the simple case of marginal probability.</a:t>
            </a:r>
          </a:p>
        </p:txBody>
      </p:sp>
      <p:sp>
        <p:nvSpPr>
          <p:cNvPr id="4" name="Slide Number Placeholder 3"/>
          <p:cNvSpPr>
            <a:spLocks noGrp="1"/>
          </p:cNvSpPr>
          <p:nvPr>
            <p:ph type="sldNum" sz="quarter" idx="10"/>
          </p:nvPr>
        </p:nvSpPr>
        <p:spPr/>
        <p:txBody>
          <a:bodyPr/>
          <a:lstStyle/>
          <a:p>
            <a:fld id="{5EB4EC95-233C-49A0-813F-B93ED9D076A7}" type="slidenum">
              <a:rPr lang="en-US" smtClean="0"/>
              <a:t>13</a:t>
            </a:fld>
            <a:endParaRPr lang="en-US"/>
          </a:p>
        </p:txBody>
      </p:sp>
    </p:spTree>
    <p:extLst>
      <p:ext uri="{BB962C8B-B14F-4D97-AF65-F5344CB8AC3E}">
        <p14:creationId xmlns:p14="http://schemas.microsoft.com/office/powerpoint/2010/main" val="3361649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we’re concerned with the region that belongs in both A and B, so that both things have to happen. Here are a couple of interesting cases.</a:t>
            </a:r>
          </a:p>
          <a:p>
            <a:endParaRPr lang="en-US" dirty="0"/>
          </a:p>
          <a:p>
            <a:r>
              <a:rPr lang="en-US" dirty="0"/>
              <a:t>On the left we have two overlapping events.  The probability of A and B happening at the same time is the area of that red lens in the overlap.  Notice how it is smaller than the marginal probability of either A or B.</a:t>
            </a:r>
          </a:p>
          <a:p>
            <a:endParaRPr lang="en-US" dirty="0"/>
          </a:p>
          <a:p>
            <a:r>
              <a:rPr lang="en-US" dirty="0"/>
              <a:t>On the right we have total overlap of A and B – there is no way for B to happen if A doesn’t happen.  The joint probability is then equal to the probability of the smaller of the two events, so in this case the joint probability is equal to the probability of B.  This is important – remember that anytime you add variables to a joint probability statement, the joint probability can be AT LARGEST the probability of the least probable event.</a:t>
            </a:r>
          </a:p>
          <a:p>
            <a:endParaRPr lang="en-US" dirty="0"/>
          </a:p>
          <a:p>
            <a:r>
              <a:rPr lang="en-US" dirty="0"/>
              <a:t>Let’s look at this another way, if B happens, A is certain to happen.  We can rephrase that and say that “given that B has occurred, A is certain to occur.”  This is because there is no part of B outside of A: if B occurs, then A has to as well.</a:t>
            </a:r>
          </a:p>
          <a:p>
            <a:endParaRPr lang="en-US" dirty="0"/>
          </a:p>
          <a:p>
            <a:r>
              <a:rPr lang="en-US" dirty="0"/>
              <a:t>The statement we made: “given that B has occurred“ is a statement of </a:t>
            </a:r>
            <a:r>
              <a:rPr lang="en-US" b="1" dirty="0"/>
              <a:t>conditional probability</a:t>
            </a:r>
            <a:r>
              <a:rPr lang="en-US" b="0" dirty="0"/>
              <a:t>. Conditional and joint probability are tightly linked.</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14</a:t>
            </a:fld>
            <a:endParaRPr lang="en-US"/>
          </a:p>
        </p:txBody>
      </p:sp>
    </p:spTree>
    <p:extLst>
      <p:ext uri="{BB962C8B-B14F-4D97-AF65-F5344CB8AC3E}">
        <p14:creationId xmlns:p14="http://schemas.microsoft.com/office/powerpoint/2010/main" val="1276600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Conditional probability is extremely useful in statistics.  Conditioning adds information.  This is because we start with a statement of knowledge, generally saying “given that…”  In our diagram here, we know that B has already occurred.  This means that we only have to look at what happens inside of event B.  We go from the diagram on the left to the one on the right.  Inside of B are two events – A (which is the part that overlaps with the other circle) and A-complement, all of B that is not also in A.</a:t>
            </a:r>
          </a:p>
          <a:p>
            <a:endParaRPr lang="en-US" dirty="0"/>
          </a:p>
          <a:p>
            <a:r>
              <a:rPr lang="en-US" dirty="0"/>
              <a:t>The rectangles are the same size for these two figures.  Notice how the area for A in red is larger than it was before – the conditional probability of A occurring, given that B has occurred, is larger than the marginal probability of A occurring.  We write the conditional probability of A given B has occurred as p of A </a:t>
            </a:r>
            <a:r>
              <a:rPr lang="en-US" i="1" dirty="0"/>
              <a:t>pipe</a:t>
            </a:r>
            <a:r>
              <a:rPr lang="en-US" i="0" dirty="0"/>
              <a:t> B.  </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15</a:t>
            </a:fld>
            <a:endParaRPr lang="en-US"/>
          </a:p>
        </p:txBody>
      </p:sp>
    </p:spTree>
    <p:extLst>
      <p:ext uri="{BB962C8B-B14F-4D97-AF65-F5344CB8AC3E}">
        <p14:creationId xmlns:p14="http://schemas.microsoft.com/office/powerpoint/2010/main" val="2606417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how I said conditional and joint probability are tightly linked?  Their definitions are closely related.  The first line gives us the means for going between conditional and joint probability of some events.  This statement can be shown by the second figure from the last slide.  The area of the large rectangle is equal to p(B).  The rectangle B is split into two parts – the red part is the area corresponding to where A and B both occur, and the blue are is where A-complement and B both occur.  This means that the area of that red rectangle represents p(A and B).  Dividing that area by the area of rectangle B gives us p(</a:t>
            </a:r>
            <a:r>
              <a:rPr lang="en-US" dirty="0" err="1"/>
              <a:t>A|B</a:t>
            </a:r>
            <a:r>
              <a:rPr lang="en-US" dirty="0"/>
              <a:t>).</a:t>
            </a:r>
          </a:p>
          <a:p>
            <a:endParaRPr lang="en-US" dirty="0"/>
          </a:p>
          <a:p>
            <a:r>
              <a:rPr lang="en-US" dirty="0"/>
              <a:t>In the case where events A and B are independent, we know that the probability of A and B is equal to the product of the marginal probabilities.  This leads to p(B) completely dropping out of the formula – the result is that p(</a:t>
            </a:r>
            <a:r>
              <a:rPr lang="en-US" dirty="0" err="1"/>
              <a:t>A|B</a:t>
            </a:r>
            <a:r>
              <a:rPr lang="en-US" dirty="0"/>
              <a:t>) is equal to p(A).  What does that mean?  It means that conditioning on the occurrence of B does not add any new information!  Just as we said in our definition for independence, the probability of A occurring is the same regardless of what happens with B.</a:t>
            </a:r>
          </a:p>
        </p:txBody>
      </p:sp>
      <p:sp>
        <p:nvSpPr>
          <p:cNvPr id="4" name="Slide Number Placeholder 3"/>
          <p:cNvSpPr>
            <a:spLocks noGrp="1"/>
          </p:cNvSpPr>
          <p:nvPr>
            <p:ph type="sldNum" sz="quarter" idx="5"/>
          </p:nvPr>
        </p:nvSpPr>
        <p:spPr/>
        <p:txBody>
          <a:bodyPr/>
          <a:lstStyle/>
          <a:p>
            <a:fld id="{19CE087E-0F33-422F-94D3-2BE81473D131}" type="slidenum">
              <a:rPr lang="en-US" smtClean="0"/>
              <a:t>16</a:t>
            </a:fld>
            <a:endParaRPr lang="en-US" dirty="0"/>
          </a:p>
        </p:txBody>
      </p:sp>
    </p:spTree>
    <p:extLst>
      <p:ext uri="{BB962C8B-B14F-4D97-AF65-F5344CB8AC3E}">
        <p14:creationId xmlns:p14="http://schemas.microsoft.com/office/powerpoint/2010/main" val="1454441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of Total Probability, also called the Total Probability Theorem, used to play an important role in US Army Corps of Engineers guidance when doing coincident frequency analysis.  It is still applied when doing these analyses, but many coincident frequency analyses have been simplified by using newer simulation techniques.</a:t>
            </a:r>
          </a:p>
          <a:p>
            <a:endParaRPr lang="en-US" dirty="0"/>
          </a:p>
          <a:p>
            <a:r>
              <a:rPr lang="en-US" dirty="0"/>
              <a:t>Total Probability is a way to compute the probability of an event when it might only be measurable piecewise.  In this case, we are interested in the probability of event B.  It can be computed by looking at how much of B is inside of A, and how much of it is outside of A, and taking a weighted average of the two.  We compute the total probability of B as the probability of B given A times the probability of A, plus the probability of B given A complement times the probability of A complement.</a:t>
            </a:r>
          </a:p>
          <a:p>
            <a:endParaRPr lang="en-US" dirty="0"/>
          </a:p>
          <a:p>
            <a:r>
              <a:rPr lang="en-US" dirty="0"/>
              <a:t>Next I’ll show an example that illustrates this important formula.</a:t>
            </a:r>
          </a:p>
          <a:p>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17</a:t>
            </a:fld>
            <a:endParaRPr lang="en-US"/>
          </a:p>
        </p:txBody>
      </p:sp>
    </p:spTree>
    <p:extLst>
      <p:ext uri="{BB962C8B-B14F-4D97-AF65-F5344CB8AC3E}">
        <p14:creationId xmlns:p14="http://schemas.microsoft.com/office/powerpoint/2010/main" val="508648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two bags that each contain 100 marbles.  In the first I have 75 red and 25 blue marbles.  In the second I have 60 red and 40 blue marbles.  I choose one of the bags at random (with equal probability) and then pick a marble from that bag.  What is the probability that I choose a red marble?</a:t>
            </a:r>
          </a:p>
          <a:p>
            <a:endParaRPr lang="en-US" dirty="0"/>
          </a:p>
          <a:p>
            <a:r>
              <a:rPr lang="en-US" dirty="0"/>
              <a:t>You have a 75% chance of picking a red marble given you select the first bag.  You have a 60% chance of selecting a red marble if you pick the second bag.  The chance of picking either bag is 0.5.  This means that the probability of picking a red marble is the simple average of the two probabilities, with the result being 0.675.</a:t>
            </a:r>
          </a:p>
        </p:txBody>
      </p:sp>
      <p:sp>
        <p:nvSpPr>
          <p:cNvPr id="4" name="Slide Number Placeholder 3"/>
          <p:cNvSpPr>
            <a:spLocks noGrp="1"/>
          </p:cNvSpPr>
          <p:nvPr>
            <p:ph type="sldNum" sz="quarter" idx="5"/>
          </p:nvPr>
        </p:nvSpPr>
        <p:spPr/>
        <p:txBody>
          <a:bodyPr/>
          <a:lstStyle/>
          <a:p>
            <a:fld id="{19CE087E-0F33-422F-94D3-2BE81473D131}" type="slidenum">
              <a:rPr lang="en-US" smtClean="0"/>
              <a:t>18</a:t>
            </a:fld>
            <a:endParaRPr lang="en-US" dirty="0"/>
          </a:p>
        </p:txBody>
      </p:sp>
    </p:spTree>
    <p:extLst>
      <p:ext uri="{BB962C8B-B14F-4D97-AF65-F5344CB8AC3E}">
        <p14:creationId xmlns:p14="http://schemas.microsoft.com/office/powerpoint/2010/main" val="2343552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equation extends to any number of subcases that build our example.  As long as the A parts form a partition, we can compute p(B) from any number of subcases.  This is the form that you will generally see in USACE guidance.  This can also be used to compute the probability of some third event C, which is a function of A and B.</a:t>
            </a:r>
          </a:p>
        </p:txBody>
      </p:sp>
      <p:sp>
        <p:nvSpPr>
          <p:cNvPr id="4" name="Slide Number Placeholder 3"/>
          <p:cNvSpPr>
            <a:spLocks noGrp="1"/>
          </p:cNvSpPr>
          <p:nvPr>
            <p:ph type="sldNum" sz="quarter" idx="10"/>
          </p:nvPr>
        </p:nvSpPr>
        <p:spPr/>
        <p:txBody>
          <a:bodyPr/>
          <a:lstStyle/>
          <a:p>
            <a:fld id="{5EB4EC95-233C-49A0-813F-B93ED9D076A7}" type="slidenum">
              <a:rPr lang="en-US" smtClean="0"/>
              <a:t>19</a:t>
            </a:fld>
            <a:endParaRPr lang="en-US"/>
          </a:p>
        </p:txBody>
      </p:sp>
    </p:spTree>
    <p:extLst>
      <p:ext uri="{BB962C8B-B14F-4D97-AF65-F5344CB8AC3E}">
        <p14:creationId xmlns:p14="http://schemas.microsoft.com/office/powerpoint/2010/main" val="10508494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Conditional probabilities aren’t reversible – that is, p(</a:t>
            </a:r>
            <a:r>
              <a:rPr lang="en-US" dirty="0" err="1"/>
              <a:t>A|B</a:t>
            </a:r>
            <a:r>
              <a:rPr lang="en-US" dirty="0"/>
              <a:t>) doesn’t equal p(</a:t>
            </a:r>
            <a:r>
              <a:rPr lang="en-US" dirty="0" err="1"/>
              <a:t>B|A</a:t>
            </a:r>
            <a:r>
              <a:rPr lang="en-US" dirty="0"/>
              <a:t>) unless the marginal probabilities are equal.  In order to reverse the condition it requires Bayes’ Theorem.</a:t>
            </a:r>
          </a:p>
          <a:p>
            <a:endParaRPr lang="en-US" dirty="0"/>
          </a:p>
          <a:p>
            <a:r>
              <a:rPr lang="en-US" dirty="0"/>
              <a:t>There are a lot of uses for Bayes’ Theorem.  This equation established an entire field of statistics called </a:t>
            </a:r>
            <a:r>
              <a:rPr lang="en-US" b="1" dirty="0"/>
              <a:t>Bayesian Statistics</a:t>
            </a:r>
            <a:r>
              <a:rPr lang="en-US" b="0" dirty="0"/>
              <a:t> which is only starting to gain traction in the hydrologic sciences.</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20</a:t>
            </a:fld>
            <a:endParaRPr lang="en-US" dirty="0"/>
          </a:p>
        </p:txBody>
      </p:sp>
    </p:spTree>
    <p:extLst>
      <p:ext uri="{BB962C8B-B14F-4D97-AF65-F5344CB8AC3E}">
        <p14:creationId xmlns:p14="http://schemas.microsoft.com/office/powerpoint/2010/main" val="259776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1A265-29B7-691F-3F3D-74DA89ADAB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D9B60B-5D94-F578-242D-FB55A4651A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2A48DD-23EA-2565-E3D7-081C9A05B49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FB39F6-6A05-C9E7-0965-1D3D059BCF2C}"/>
              </a:ext>
            </a:extLst>
          </p:cNvPr>
          <p:cNvSpPr>
            <a:spLocks noGrp="1"/>
          </p:cNvSpPr>
          <p:nvPr>
            <p:ph type="sldNum" sz="quarter" idx="5"/>
          </p:nvPr>
        </p:nvSpPr>
        <p:spPr/>
        <p:txBody>
          <a:bodyPr/>
          <a:lstStyle/>
          <a:p>
            <a:fld id="{19CE087E-0F33-422F-94D3-2BE81473D131}" type="slidenum">
              <a:rPr lang="en-US" smtClean="0"/>
              <a:t>21</a:t>
            </a:fld>
            <a:endParaRPr lang="en-US" dirty="0"/>
          </a:p>
        </p:txBody>
      </p:sp>
    </p:spTree>
    <p:extLst>
      <p:ext uri="{BB962C8B-B14F-4D97-AF65-F5344CB8AC3E}">
        <p14:creationId xmlns:p14="http://schemas.microsoft.com/office/powerpoint/2010/main" val="3415493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significantly less interesting Venn diagram.</a:t>
            </a:r>
          </a:p>
          <a:p>
            <a:endParaRPr lang="en-US" dirty="0"/>
          </a:p>
          <a:p>
            <a:r>
              <a:rPr lang="en-US" dirty="0"/>
              <a:t>The colored circles are two events, A and B.  The rectangle labeled with the omega represents all of the things that can happen.  Omega is called the </a:t>
            </a:r>
            <a:r>
              <a:rPr lang="en-US" b="1" dirty="0"/>
              <a:t>sample space. </a:t>
            </a:r>
            <a:r>
              <a:rPr lang="en-US" b="0" dirty="0"/>
              <a:t>It is the exhaustive list of all of the things that can happen.</a:t>
            </a:r>
            <a:r>
              <a:rPr lang="en-US" dirty="0"/>
              <a:t>  We can use these diagrams to illustrate a number of concepts that are important for understanding events.</a:t>
            </a:r>
          </a:p>
          <a:p>
            <a:endParaRPr lang="en-US" dirty="0"/>
          </a:p>
          <a:p>
            <a:r>
              <a:rPr lang="en-US" dirty="0"/>
              <a:t>We discussed the three axioms of probability previously.  This is an illustration that shows how two of them work.</a:t>
            </a:r>
          </a:p>
          <a:p>
            <a:endParaRPr lang="en-US" dirty="0"/>
          </a:p>
          <a:p>
            <a:r>
              <a:rPr lang="en-US" dirty="0"/>
              <a:t>If we set the area of each of these objects equal to their probability, this means the rectangle has an area of 1.  This is because omega, our sample space, has a probability of 1 – this is the second axiom of probability.  Any events we draw inside the box have to stay inside the box, they can’t be bigger than that.</a:t>
            </a:r>
          </a:p>
          <a:p>
            <a:endParaRPr lang="en-US" dirty="0"/>
          </a:p>
          <a:p>
            <a:r>
              <a:rPr lang="en-US" dirty="0"/>
              <a:t>This also helps us understand the third axiom, which is how probabilities can be added.  We see here that events A and B have no overlap.  This means they are mutually exclusive; that is, they can’t happen at the same time.  As a consequence, we can compute the probability of event A or event B happening simply as the sum of their probabilities.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a:t>
            </a:fld>
            <a:endParaRPr lang="en-US"/>
          </a:p>
        </p:txBody>
      </p:sp>
    </p:spTree>
    <p:extLst>
      <p:ext uri="{BB962C8B-B14F-4D97-AF65-F5344CB8AC3E}">
        <p14:creationId xmlns:p14="http://schemas.microsoft.com/office/powerpoint/2010/main" val="108208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F646B-E161-D7E8-3964-E595CBD9E9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E688C6-A4D3-4487-ED1E-1DEF385B33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16DD79-F562-86F2-2A3C-D0F0525EACD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21D263-6D9F-43BB-B187-706BECA73936}"/>
              </a:ext>
            </a:extLst>
          </p:cNvPr>
          <p:cNvSpPr>
            <a:spLocks noGrp="1"/>
          </p:cNvSpPr>
          <p:nvPr>
            <p:ph type="sldNum" sz="quarter" idx="5"/>
          </p:nvPr>
        </p:nvSpPr>
        <p:spPr/>
        <p:txBody>
          <a:bodyPr/>
          <a:lstStyle/>
          <a:p>
            <a:fld id="{19CE087E-0F33-422F-94D3-2BE81473D131}" type="slidenum">
              <a:rPr lang="en-US" smtClean="0"/>
              <a:t>22</a:t>
            </a:fld>
            <a:endParaRPr lang="en-US" dirty="0"/>
          </a:p>
        </p:txBody>
      </p:sp>
    </p:spTree>
    <p:extLst>
      <p:ext uri="{BB962C8B-B14F-4D97-AF65-F5344CB8AC3E}">
        <p14:creationId xmlns:p14="http://schemas.microsoft.com/office/powerpoint/2010/main" val="31733489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484C87-5A33-71B6-ADF3-06760FC7D5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BCC804-E981-A9AB-C380-2CC7D20B7F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891197-E08A-58F3-5ABB-691BEF8C0A95}"/>
              </a:ext>
            </a:extLst>
          </p:cNvPr>
          <p:cNvSpPr>
            <a:spLocks noGrp="1"/>
          </p:cNvSpPr>
          <p:nvPr>
            <p:ph type="body" idx="1"/>
          </p:nvPr>
        </p:nvSpPr>
        <p:spPr/>
        <p:txBody>
          <a:bodyPr/>
          <a:lstStyle/>
          <a:p>
            <a:r>
              <a:rPr lang="en-US" dirty="0"/>
              <a:t>https://www.countbayesie.com/blog/2015/2/18/hans-solo-and-bayesian-priors</a:t>
            </a:r>
          </a:p>
        </p:txBody>
      </p:sp>
      <p:sp>
        <p:nvSpPr>
          <p:cNvPr id="4" name="Slide Number Placeholder 3">
            <a:extLst>
              <a:ext uri="{FF2B5EF4-FFF2-40B4-BE49-F238E27FC236}">
                <a16:creationId xmlns:a16="http://schemas.microsoft.com/office/drawing/2014/main" id="{229742FE-CB4C-AF38-DEF7-B293D6E987DC}"/>
              </a:ext>
            </a:extLst>
          </p:cNvPr>
          <p:cNvSpPr>
            <a:spLocks noGrp="1"/>
          </p:cNvSpPr>
          <p:nvPr>
            <p:ph type="sldNum" sz="quarter" idx="5"/>
          </p:nvPr>
        </p:nvSpPr>
        <p:spPr/>
        <p:txBody>
          <a:bodyPr/>
          <a:lstStyle/>
          <a:p>
            <a:fld id="{19CE087E-0F33-422F-94D3-2BE81473D131}" type="slidenum">
              <a:rPr lang="en-US" smtClean="0"/>
              <a:t>23</a:t>
            </a:fld>
            <a:endParaRPr lang="en-US" dirty="0"/>
          </a:p>
        </p:txBody>
      </p:sp>
    </p:spTree>
    <p:extLst>
      <p:ext uri="{BB962C8B-B14F-4D97-AF65-F5344CB8AC3E}">
        <p14:creationId xmlns:p14="http://schemas.microsoft.com/office/powerpoint/2010/main" val="2017371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try an example. Imagine there is a medical test that detects a specific disease.  We label a positive test with the plus sign, and note the situations where the disease is or is not present with “disease” or “no disease.”</a:t>
            </a:r>
          </a:p>
          <a:p>
            <a:endParaRPr lang="en-US" dirty="0"/>
          </a:p>
          <a:p>
            <a:r>
              <a:rPr lang="en-US" dirty="0"/>
              <a:t>The sensitivity of the test, which defines the probability of finding the disease when it is present, is p(+|disease) and is equal to 80%.</a:t>
            </a:r>
          </a:p>
          <a:p>
            <a:r>
              <a:rPr lang="en-US" dirty="0"/>
              <a:t>The specificity of the test, which defines the probability of getting a negative result when there is no disease, is p(-|no disease) and is equal to 70%.  To plug this term into our equation we will need the false-positive rate p(+|no disease) which is the complement of the specificity, and is 30%. </a:t>
            </a:r>
          </a:p>
          <a:p>
            <a:r>
              <a:rPr lang="en-US" dirty="0"/>
              <a:t>The prevalence of the disease, which defines the fraction of the population that has the disease, is p(disease), and is equal to 5.8%.  We will also need the complement to this term p(no disease), which is 94.2%.</a:t>
            </a:r>
          </a:p>
          <a:p>
            <a:endParaRPr lang="en-US" dirty="0"/>
          </a:p>
          <a:p>
            <a:r>
              <a:rPr lang="en-US" dirty="0"/>
              <a:t>First, I am going to re-write Bayes’ Theorem expanding out the denominator using the Law of Total Probability.  This will let us put our sensitivity and specificity into the equation correctly.  The entire term in the denominator is just taking the marginal probability of getting a positive test, which isn’t easily known, and translating it into things we know.  It comes from properties of the test, and the base rate of the disease.  In this format, the math is very straightforward.</a:t>
            </a:r>
          </a:p>
          <a:p>
            <a:endParaRPr lang="en-US" dirty="0"/>
          </a:p>
          <a:p>
            <a:r>
              <a:rPr lang="en-US" dirty="0"/>
              <a:t>The numerator is the sensitivity times the prevalence.  The denominator is the sum of the sensitivity times the prevalence and the false positive rate times the rate of no disease.</a:t>
            </a:r>
          </a:p>
          <a:p>
            <a:endParaRPr lang="en-US" dirty="0"/>
          </a:p>
          <a:p>
            <a:r>
              <a:rPr lang="en-US" dirty="0"/>
              <a:t>What we see is that despite a positive test in this case, the probability of having the disease is still quite small.  This is because the overall probability of having the disease in the general population is quite small.  Ignoring the small disease prevalence is a phenomenon called the </a:t>
            </a:r>
            <a:r>
              <a:rPr lang="en-US" b="1" dirty="0"/>
              <a:t>base rate fallacy</a:t>
            </a:r>
            <a:r>
              <a:rPr lang="en-US" b="0" dirty="0"/>
              <a:t> and is important to be aware of.</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24</a:t>
            </a:fld>
            <a:endParaRPr lang="en-US" dirty="0"/>
          </a:p>
        </p:txBody>
      </p:sp>
    </p:spTree>
    <p:extLst>
      <p:ext uri="{BB962C8B-B14F-4D97-AF65-F5344CB8AC3E}">
        <p14:creationId xmlns:p14="http://schemas.microsoft.com/office/powerpoint/2010/main" val="135752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Alright, we got through the heavy machinery of probability.  Hopefully after that you feel more comfortable with working with various kinds of events, and computing probability of events described in a number of ways.  A number of these tools will be referenced later in this lecture, so if you need to go back and re-watch some of these concepts, it may be worth your time.</a:t>
            </a:r>
          </a:p>
        </p:txBody>
      </p:sp>
      <p:sp>
        <p:nvSpPr>
          <p:cNvPr id="4" name="Slide Number Placeholder 3"/>
          <p:cNvSpPr>
            <a:spLocks noGrp="1"/>
          </p:cNvSpPr>
          <p:nvPr>
            <p:ph type="sldNum" sz="quarter" idx="5"/>
          </p:nvPr>
        </p:nvSpPr>
        <p:spPr/>
        <p:txBody>
          <a:bodyPr/>
          <a:lstStyle/>
          <a:p>
            <a:fld id="{19CE087E-0F33-422F-94D3-2BE81473D131}" type="slidenum">
              <a:rPr lang="en-US" smtClean="0"/>
              <a:t>25</a:t>
            </a:fld>
            <a:endParaRPr lang="en-US" dirty="0"/>
          </a:p>
        </p:txBody>
      </p:sp>
    </p:spTree>
    <p:extLst>
      <p:ext uri="{BB962C8B-B14F-4D97-AF65-F5344CB8AC3E}">
        <p14:creationId xmlns:p14="http://schemas.microsoft.com/office/powerpoint/2010/main" val="2671374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Returning to the outcomes of our coin flip, we know that because it’s a Bernoulli random variable that there are only two outcomes.  Since something has to happen (back to our second axiom) either we get a heads or a tails, and nothing else.  This means that our two outcomes fill up the sample space.  A list of outcomes are called </a:t>
            </a:r>
            <a:r>
              <a:rPr lang="en-US" b="1" dirty="0"/>
              <a:t>exhaustive</a:t>
            </a:r>
            <a:r>
              <a:rPr lang="en-US" b="0" dirty="0"/>
              <a:t> when the list contains everything that can happen.</a:t>
            </a:r>
            <a:r>
              <a:rPr lang="en-US" dirty="0"/>
              <a:t>  We also know that we can’t get both a heads and a tails at the same time.  This means that the outcomes are mutually exclusive, and in our diagram they have no overlap.</a:t>
            </a:r>
          </a:p>
          <a:p>
            <a:endParaRPr lang="en-US" dirty="0"/>
          </a:p>
          <a:p>
            <a:r>
              <a:rPr lang="en-US" dirty="0"/>
              <a:t>When a collection of outcomes are mutually exclusive and exhaustive, they are said to form a </a:t>
            </a:r>
            <a:r>
              <a:rPr lang="en-US" b="1" dirty="0"/>
              <a:t>partition</a:t>
            </a:r>
            <a:r>
              <a:rPr lang="en-US" b="0" dirty="0"/>
              <a:t> of the sample space.</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5</a:t>
            </a:fld>
            <a:endParaRPr lang="en-US" dirty="0"/>
          </a:p>
        </p:txBody>
      </p:sp>
    </p:spTree>
    <p:extLst>
      <p:ext uri="{BB962C8B-B14F-4D97-AF65-F5344CB8AC3E}">
        <p14:creationId xmlns:p14="http://schemas.microsoft.com/office/powerpoint/2010/main" val="3079745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off, what kind of random variable does a die roll represent, and how do you know?  …..  It’s a discrete random variable, because there are a finite number of outcomes.  It’s not Bernoulli because there are now more than two ways it can shake out.  It’s not continuous, because we can count the number of outcomes there are.  For a fair die, much like a fair coin, the outcomes are equiprobable; that is, they have the same probability.</a:t>
            </a:r>
          </a:p>
          <a:p>
            <a:endParaRPr lang="en-US" dirty="0"/>
          </a:p>
          <a:p>
            <a:r>
              <a:rPr lang="en-US" dirty="0"/>
              <a:t>Are rolls of a die mutually exclusive?  …..  Yes they are!  In one roll of a die, you can’t get both a 3 and a 5 at the same time.</a:t>
            </a:r>
          </a:p>
          <a:p>
            <a:endParaRPr lang="en-US" dirty="0"/>
          </a:p>
          <a:p>
            <a:r>
              <a:rPr lang="en-US" dirty="0"/>
              <a:t>Does this Venn diagram show an exhaustive listing of events?  …..  Yes!  The outcomes 1 through 6 are the only things that can happen, and there are no blank or empty spaces on the diagram.</a:t>
            </a:r>
          </a:p>
          <a:p>
            <a:endParaRPr lang="en-US" dirty="0"/>
          </a:p>
          <a:p>
            <a:r>
              <a:rPr lang="en-US" dirty="0"/>
              <a:t>Do the six outcomes represent a partition?  …..  Yes again.  Since the rolls are mutually exclusive, and they are exhaustive, the rolls 1 through 6 form a partition.</a:t>
            </a:r>
          </a:p>
          <a:p>
            <a:r>
              <a:rPr lang="en-US" dirty="0"/>
              <a:t>If this is a fair die and the outcomes are equiprobable, what does that mean the probability of rolling a 1 is?  …..  It’s 1/6, because the sum of the probability of events in a partition is 1, and since they all have the same probability, it must be equally spread among the 6 outcomes.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also know that the probability of rolling a 3 OR a 5 is equal to the probability of rolling a 3 plus the probability of rolling a 5, or 1/3, because we have the probability of two mutually exclusive events.</a:t>
            </a:r>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6</a:t>
            </a:fld>
            <a:endParaRPr lang="en-US" dirty="0"/>
          </a:p>
        </p:txBody>
      </p:sp>
    </p:spTree>
    <p:extLst>
      <p:ext uri="{BB962C8B-B14F-4D97-AF65-F5344CB8AC3E}">
        <p14:creationId xmlns:p14="http://schemas.microsoft.com/office/powerpoint/2010/main" val="3185262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Complements are more than just flattery.  They can make certain kinds of problems much easier.</a:t>
            </a:r>
          </a:p>
          <a:p>
            <a:endParaRPr lang="en-US" dirty="0"/>
          </a:p>
          <a:p>
            <a:r>
              <a:rPr lang="en-US" dirty="0"/>
              <a:t>The complement to A is written A-super-c, or A-complement.  It’s any event that can occur when A doesn’t occur.  In a simple case like our coin flip, the complement to heads is tails – because the only thing that can happen in “not heads” is tails.  For a die roll, the complement to rolling a 1 is rolling a 2, 3, 4, 5 or a 6.</a:t>
            </a:r>
          </a:p>
          <a:p>
            <a:endParaRPr lang="en-US" dirty="0"/>
          </a:p>
          <a:p>
            <a:r>
              <a:rPr lang="en-US" dirty="0"/>
              <a:t>A and A-complement form a partition.  This is because either A happens or it doesn’t – nothing else can happen.  Also, A and not-A can’t happen at the same time.</a:t>
            </a:r>
          </a:p>
          <a:p>
            <a:endParaRPr lang="en-US" dirty="0"/>
          </a:p>
          <a:p>
            <a:r>
              <a:rPr lang="en-US" dirty="0"/>
              <a:t>One handy relationship results here.  If you want to know the probability of A not happening is, you simply have to subtract the probability of A from 1.</a:t>
            </a:r>
          </a:p>
        </p:txBody>
      </p:sp>
      <p:sp>
        <p:nvSpPr>
          <p:cNvPr id="4" name="Slide Number Placeholder 3"/>
          <p:cNvSpPr>
            <a:spLocks noGrp="1"/>
          </p:cNvSpPr>
          <p:nvPr>
            <p:ph type="sldNum" sz="quarter" idx="5"/>
          </p:nvPr>
        </p:nvSpPr>
        <p:spPr/>
        <p:txBody>
          <a:bodyPr/>
          <a:lstStyle/>
          <a:p>
            <a:fld id="{19CE087E-0F33-422F-94D3-2BE81473D131}" type="slidenum">
              <a:rPr lang="en-US" smtClean="0"/>
              <a:t>7</a:t>
            </a:fld>
            <a:endParaRPr lang="en-US" dirty="0"/>
          </a:p>
        </p:txBody>
      </p:sp>
    </p:spTree>
    <p:extLst>
      <p:ext uri="{BB962C8B-B14F-4D97-AF65-F5344CB8AC3E}">
        <p14:creationId xmlns:p14="http://schemas.microsoft.com/office/powerpoint/2010/main" val="3236253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Events aren’t always mutually exclusive, so if we want a general way to be able to add probabilities together, we have to deal with the overlapping area on the Venn diagram, where our platypus playing a keytar lives.  Remember that the area of the rectangle labeled omega is equal to 1.  The area of the events A and B are then equal to the probability of each event.  When these two events overlap, we get a little lens shape in between them.  The area of this space is equal to the probability of event A AND event B occurring at the same time.  The equation at the bottom makes sure that we don’t double count that little lens space when we add together the probabilities.</a:t>
            </a:r>
          </a:p>
          <a:p>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8</a:t>
            </a:fld>
            <a:endParaRPr lang="en-US"/>
          </a:p>
        </p:txBody>
      </p:sp>
    </p:spTree>
    <p:extLst>
      <p:ext uri="{BB962C8B-B14F-4D97-AF65-F5344CB8AC3E}">
        <p14:creationId xmlns:p14="http://schemas.microsoft.com/office/powerpoint/2010/main" val="1532019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extend our coin flip example to the flip of two fair coins now.  The figure on the left represents the outcomes from flipping our first coin, and the figure on the right represents the outcomes from our second coin.  Both coins are fair, and both are Bernoulli random variables.  We draw the diagrams slightly differently so that we can look at what happens when we combine the two.</a:t>
            </a:r>
          </a:p>
        </p:txBody>
      </p:sp>
      <p:sp>
        <p:nvSpPr>
          <p:cNvPr id="4" name="Slide Number Placeholder 3"/>
          <p:cNvSpPr>
            <a:spLocks noGrp="1"/>
          </p:cNvSpPr>
          <p:nvPr>
            <p:ph type="sldNum" sz="quarter" idx="5"/>
          </p:nvPr>
        </p:nvSpPr>
        <p:spPr/>
        <p:txBody>
          <a:bodyPr/>
          <a:lstStyle/>
          <a:p>
            <a:fld id="{19CE087E-0F33-422F-94D3-2BE81473D131}" type="slidenum">
              <a:rPr lang="en-US" smtClean="0"/>
              <a:t>9</a:t>
            </a:fld>
            <a:endParaRPr lang="en-US" dirty="0"/>
          </a:p>
        </p:txBody>
      </p:sp>
    </p:spTree>
    <p:extLst>
      <p:ext uri="{BB962C8B-B14F-4D97-AF65-F5344CB8AC3E}">
        <p14:creationId xmlns:p14="http://schemas.microsoft.com/office/powerpoint/2010/main" val="1073521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We’re going to muddy up the diagram for a second by overlaying the two.  Now we see four distinct regions in here with slightly different colors.  This is because in two coin flips, there are four outcomes.  By flipping two coins, we’ve gone from a Bernoulli random variable to a discrete random variable for our outcomes.  Looking at the diagram we get HH, TH, HT, and TT.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we wanted to compute the probability of flipping two coins and getting a heads on either one, we can use our general adding rule.  We know the probability of a heads on both coins is ½, but now since we can have overlapping events, we have to account for that overlap.  The trick is in computing that right hand quantity – what is the probability of getting a heads on both the first and second coin?</a:t>
            </a:r>
          </a:p>
        </p:txBody>
      </p:sp>
      <p:sp>
        <p:nvSpPr>
          <p:cNvPr id="4" name="Slide Number Placeholder 3"/>
          <p:cNvSpPr>
            <a:spLocks noGrp="1"/>
          </p:cNvSpPr>
          <p:nvPr>
            <p:ph type="sldNum" sz="quarter" idx="5"/>
          </p:nvPr>
        </p:nvSpPr>
        <p:spPr/>
        <p:txBody>
          <a:bodyPr/>
          <a:lstStyle/>
          <a:p>
            <a:fld id="{19CE087E-0F33-422F-94D3-2BE81473D131}" type="slidenum">
              <a:rPr lang="en-US" smtClean="0"/>
              <a:t>10</a:t>
            </a:fld>
            <a:endParaRPr lang="en-US" dirty="0"/>
          </a:p>
        </p:txBody>
      </p:sp>
    </p:spTree>
    <p:extLst>
      <p:ext uri="{BB962C8B-B14F-4D97-AF65-F5344CB8AC3E}">
        <p14:creationId xmlns:p14="http://schemas.microsoft.com/office/powerpoint/2010/main" val="121388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rearrange the diagram a little bit so that the four outcomes that can result from the two coin flip are clear.  Here we label the rectangle in the upper left HH because the first and the second coin were both heads, the upper right is TH because the first was tails and the second heads, and so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see how the four flips create a partition of the sample space.  For both coins, heads and tails are equiprobable.  So that means the width of these rectangles, which comes from the probability of getting heads or tails on the first flip, is equal to ½.  The height of the rectangles works the same way – we get it from the probability of getting heads or tails on the second flip, and is also equal to ½.  This means that the area of all four of these outcomes is ¼.  Plugging that back into our previous equation, we find that the probability of getting a heads on either coin is 0.5 + 0.5 – 0.25 = 0.75.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solve this using complementation as well.  Of the four equiprobable outcomes that are up there, only one doesn’t contain at least one heads – the lower right, which is TT.  This means that the probability of getting at least one heads is equal to 1 minus the probability of getting no heads, which is the probability of outcome TT.  This is 1 minus ¼, or 0.75.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is an important hitch – in order for this to work, the events we’re considering have to be independent.  The outcome of our first coin flip has no bearing on our second coin flip.  If for example flipping a heads on our first coin made it more likely to get a heads on our second coin, these flips would NOT be independent, and these equations wouldn’t work!  In our situation, when you flip the first coin, no matter what it comes up as, the second coin still has a 50-50 shot at coming up heads.</a:t>
            </a:r>
          </a:p>
        </p:txBody>
      </p:sp>
      <p:sp>
        <p:nvSpPr>
          <p:cNvPr id="4" name="Slide Number Placeholder 3"/>
          <p:cNvSpPr>
            <a:spLocks noGrp="1"/>
          </p:cNvSpPr>
          <p:nvPr>
            <p:ph type="sldNum" sz="quarter" idx="5"/>
          </p:nvPr>
        </p:nvSpPr>
        <p:spPr/>
        <p:txBody>
          <a:bodyPr/>
          <a:lstStyle/>
          <a:p>
            <a:fld id="{19CE087E-0F33-422F-94D3-2BE81473D131}" type="slidenum">
              <a:rPr lang="en-US" smtClean="0"/>
              <a:t>11</a:t>
            </a:fld>
            <a:endParaRPr lang="en-US" dirty="0"/>
          </a:p>
        </p:txBody>
      </p:sp>
    </p:spTree>
    <p:extLst>
      <p:ext uri="{BB962C8B-B14F-4D97-AF65-F5344CB8AC3E}">
        <p14:creationId xmlns:p14="http://schemas.microsoft.com/office/powerpoint/2010/main" val="24872366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4/20/2026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4/20/2026</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4/20/2026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4/20/2026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4/20/2026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4/20/2026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4/20/2026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4/20/2026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4/20/2026</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4/20/2026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4/20/2026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4/20/2026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4/20/2026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4/20/2026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4/20/2026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4/20/2026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4/20/2026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4/20/2026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340.png"/><Relationship Id="rId4" Type="http://schemas.openxmlformats.org/officeDocument/2006/relationships/image" Target="../media/image3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hyperlink" Target="https://www.hec.usace.army.mil/confluence/sspdoc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13.jpe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a:xfrm>
            <a:off x="678032" y="1801941"/>
            <a:ext cx="7112656" cy="1325563"/>
          </a:xfrm>
        </p:spPr>
        <p:txBody>
          <a:bodyPr>
            <a:normAutofit fontScale="90000"/>
          </a:bodyPr>
          <a:lstStyle/>
          <a:p>
            <a:r>
              <a:rPr lang="en-US" dirty="0"/>
              <a:t>Probability and Statistics: Events</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a:xfrm>
            <a:off x="678031" y="3321814"/>
            <a:ext cx="5788605" cy="1923184"/>
          </a:xfrm>
        </p:spPr>
        <p:txBody>
          <a:bodyPr>
            <a:normAutofit fontScale="85000" lnSpcReduction="20000"/>
          </a:bodyPr>
          <a:lstStyle/>
          <a:p>
            <a:r>
              <a:rPr lang="en-US" dirty="0"/>
              <a:t>Flood Frequency Analysis</a:t>
            </a:r>
          </a:p>
          <a:p>
            <a:r>
              <a:rPr lang="en-US" dirty="0"/>
              <a:t>April 2026</a:t>
            </a:r>
          </a:p>
          <a:p>
            <a:endParaRPr lang="en-US" dirty="0"/>
          </a:p>
          <a:p>
            <a:r>
              <a:rPr lang="en-US" dirty="0"/>
              <a:t>Presented by: </a:t>
            </a:r>
          </a:p>
          <a:p>
            <a:r>
              <a:rPr lang="en-US" dirty="0"/>
              <a:t>Avital Breverman, P.E.</a:t>
            </a:r>
          </a:p>
          <a:p>
            <a:endParaRPr lang="en-US" dirty="0"/>
          </a:p>
          <a:p>
            <a:r>
              <a:rPr lang="en-US" dirty="0"/>
              <a:t>Slides borrowed from Gregory Karlovits, P.E., PH, CFM</a:t>
            </a:r>
          </a:p>
          <a:p>
            <a:endParaRPr lang="en-US" dirty="0"/>
          </a:p>
        </p:txBody>
      </p:sp>
      <p:pic>
        <p:nvPicPr>
          <p:cNvPr id="12" name="Picture Placeholder 11" descr="A picture containing outdoor, sky, water, river&#10;&#10;AI-generated content may be incorrect.">
            <a:extLst>
              <a:ext uri="{FF2B5EF4-FFF2-40B4-BE49-F238E27FC236}">
                <a16:creationId xmlns:a16="http://schemas.microsoft.com/office/drawing/2014/main" id="{64BEBF19-8DB8-647D-B512-FDAF472061B8}"/>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496" b="496"/>
          <a:stretch>
            <a:fillRect/>
          </a:stretch>
        </p:blipFill>
        <p:spPr/>
      </p:pic>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31FC26-7D6F-4AE6-A481-3D6601C4A9AA}"/>
              </a:ext>
            </a:extLst>
          </p:cNvPr>
          <p:cNvSpPr>
            <a:spLocks noChangeAspect="1"/>
          </p:cNvSpPr>
          <p:nvPr/>
        </p:nvSpPr>
        <p:spPr>
          <a:xfrm>
            <a:off x="6096000" y="2401094"/>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T1</a:t>
            </a:r>
          </a:p>
        </p:txBody>
      </p:sp>
      <p:sp>
        <p:nvSpPr>
          <p:cNvPr id="9" name="Rectangle 8">
            <a:extLst>
              <a:ext uri="{FF2B5EF4-FFF2-40B4-BE49-F238E27FC236}">
                <a16:creationId xmlns:a16="http://schemas.microsoft.com/office/drawing/2014/main" id="{BC2EFACF-F4DE-4410-8DEC-A3CC9E178A9E}"/>
              </a:ext>
            </a:extLst>
          </p:cNvPr>
          <p:cNvSpPr>
            <a:spLocks noChangeAspect="1"/>
          </p:cNvSpPr>
          <p:nvPr/>
        </p:nvSpPr>
        <p:spPr>
          <a:xfrm>
            <a:off x="2895600" y="4000500"/>
            <a:ext cx="6400800" cy="1599406"/>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T2</a:t>
            </a:r>
          </a:p>
        </p:txBody>
      </p:sp>
      <p:sp>
        <p:nvSpPr>
          <p:cNvPr id="8" name="Rectangle 7">
            <a:extLst>
              <a:ext uri="{FF2B5EF4-FFF2-40B4-BE49-F238E27FC236}">
                <a16:creationId xmlns:a16="http://schemas.microsoft.com/office/drawing/2014/main" id="{BF2B6E15-1BC7-4791-ACF1-75B439CD2165}"/>
              </a:ext>
            </a:extLst>
          </p:cNvPr>
          <p:cNvSpPr>
            <a:spLocks noChangeAspect="1"/>
          </p:cNvSpPr>
          <p:nvPr/>
        </p:nvSpPr>
        <p:spPr>
          <a:xfrm>
            <a:off x="2895600" y="2401094"/>
            <a:ext cx="6400800" cy="1599406"/>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H2</a:t>
            </a:r>
          </a:p>
        </p:txBody>
      </p:sp>
      <p:sp>
        <p:nvSpPr>
          <p:cNvPr id="2" name="Title 1">
            <a:extLst>
              <a:ext uri="{FF2B5EF4-FFF2-40B4-BE49-F238E27FC236}">
                <a16:creationId xmlns:a16="http://schemas.microsoft.com/office/drawing/2014/main" id="{504269CA-B779-42D0-9366-8157B728F358}"/>
              </a:ext>
            </a:extLst>
          </p:cNvPr>
          <p:cNvSpPr>
            <a:spLocks noGrp="1"/>
          </p:cNvSpPr>
          <p:nvPr>
            <p:ph type="title"/>
          </p:nvPr>
        </p:nvSpPr>
        <p:spPr/>
        <p:txBody>
          <a:bodyPr/>
          <a:lstStyle/>
          <a:p>
            <a:r>
              <a:rPr lang="en-US" dirty="0"/>
              <a:t>Two Coins</a:t>
            </a:r>
          </a:p>
        </p:txBody>
      </p:sp>
      <p:sp>
        <p:nvSpPr>
          <p:cNvPr id="5" name="Rectangle 4">
            <a:extLst>
              <a:ext uri="{FF2B5EF4-FFF2-40B4-BE49-F238E27FC236}">
                <a16:creationId xmlns:a16="http://schemas.microsoft.com/office/drawing/2014/main" id="{82273AF2-6201-477D-8695-F022DB503656}"/>
              </a:ext>
            </a:extLst>
          </p:cNvPr>
          <p:cNvSpPr>
            <a:spLocks noChangeAspect="1"/>
          </p:cNvSpPr>
          <p:nvPr/>
        </p:nvSpPr>
        <p:spPr>
          <a:xfrm>
            <a:off x="2895600" y="2401094"/>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H1</a:t>
            </a:r>
          </a:p>
        </p:txBody>
      </p:sp>
      <p:sp>
        <p:nvSpPr>
          <p:cNvPr id="7" name="Rectangle 6">
            <a:extLst>
              <a:ext uri="{FF2B5EF4-FFF2-40B4-BE49-F238E27FC236}">
                <a16:creationId xmlns:a16="http://schemas.microsoft.com/office/drawing/2014/main" id="{87ED9423-D35B-45F5-B7EB-643043A2D179}"/>
              </a:ext>
            </a:extLst>
          </p:cNvPr>
          <p:cNvSpPr>
            <a:spLocks noChangeAspect="1"/>
          </p:cNvSpPr>
          <p:nvPr/>
        </p:nvSpPr>
        <p:spPr>
          <a:xfrm>
            <a:off x="2895600" y="2401094"/>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F9C891E-C016-4AF5-AF5E-67952C0503E3}"/>
                  </a:ext>
                </a:extLst>
              </p:cNvPr>
              <p:cNvSpPr txBox="1"/>
              <p:nvPr/>
            </p:nvSpPr>
            <p:spPr>
              <a:xfrm>
                <a:off x="1818450" y="5819457"/>
                <a:ext cx="8555099"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oMath>
                  </m:oMathPara>
                </a14:m>
                <a:endParaRPr lang="en-US" sz="3200" dirty="0"/>
              </a:p>
            </p:txBody>
          </p:sp>
        </mc:Choice>
        <mc:Fallback xmlns="">
          <p:sp>
            <p:nvSpPr>
              <p:cNvPr id="10" name="TextBox 9">
                <a:extLst>
                  <a:ext uri="{FF2B5EF4-FFF2-40B4-BE49-F238E27FC236}">
                    <a16:creationId xmlns:a16="http://schemas.microsoft.com/office/drawing/2014/main" id="{AF9C891E-C016-4AF5-AF5E-67952C0503E3}"/>
                  </a:ext>
                </a:extLst>
              </p:cNvPr>
              <p:cNvSpPr txBox="1">
                <a:spLocks noRot="1" noChangeAspect="1" noMove="1" noResize="1" noEditPoints="1" noAdjustHandles="1" noChangeArrowheads="1" noChangeShapeType="1" noTextEdit="1"/>
              </p:cNvSpPr>
              <p:nvPr/>
            </p:nvSpPr>
            <p:spPr>
              <a:xfrm>
                <a:off x="1818450" y="5819457"/>
                <a:ext cx="8555099" cy="492443"/>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BF2B1FF-D6E1-4A56-8EDC-07A5C26FB6B6}"/>
              </a:ext>
            </a:extLst>
          </p:cNvPr>
          <p:cNvSpPr>
            <a:spLocks noGrp="1"/>
          </p:cNvSpPr>
          <p:nvPr>
            <p:ph type="sldNum" sz="quarter" idx="12"/>
          </p:nvPr>
        </p:nvSpPr>
        <p:spPr/>
        <p:txBody>
          <a:bodyPr/>
          <a:lstStyle/>
          <a:p>
            <a:fld id="{FE2CFF1E-AA13-4669-84B1-92D2789C75FC}" type="slidenum">
              <a:rPr lang="en-US" smtClean="0"/>
              <a:t>10</a:t>
            </a:fld>
            <a:endParaRPr lang="en-US" dirty="0"/>
          </a:p>
        </p:txBody>
      </p:sp>
    </p:spTree>
    <p:extLst>
      <p:ext uri="{BB962C8B-B14F-4D97-AF65-F5344CB8AC3E}">
        <p14:creationId xmlns:p14="http://schemas.microsoft.com/office/powerpoint/2010/main" val="2666573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269CA-B779-42D0-9366-8157B728F358}"/>
              </a:ext>
            </a:extLst>
          </p:cNvPr>
          <p:cNvSpPr>
            <a:spLocks noGrp="1"/>
          </p:cNvSpPr>
          <p:nvPr>
            <p:ph type="title"/>
          </p:nvPr>
        </p:nvSpPr>
        <p:spPr/>
        <p:txBody>
          <a:bodyPr/>
          <a:lstStyle/>
          <a:p>
            <a:r>
              <a:rPr lang="en-US" dirty="0"/>
              <a:t>Two Coins</a:t>
            </a:r>
          </a:p>
        </p:txBody>
      </p:sp>
      <p:sp>
        <p:nvSpPr>
          <p:cNvPr id="5" name="Rectangle 4">
            <a:extLst>
              <a:ext uri="{FF2B5EF4-FFF2-40B4-BE49-F238E27FC236}">
                <a16:creationId xmlns:a16="http://schemas.microsoft.com/office/drawing/2014/main" id="{82273AF2-6201-477D-8695-F022DB503656}"/>
              </a:ext>
            </a:extLst>
          </p:cNvPr>
          <p:cNvSpPr>
            <a:spLocks noChangeAspect="1"/>
          </p:cNvSpPr>
          <p:nvPr/>
        </p:nvSpPr>
        <p:spPr>
          <a:xfrm>
            <a:off x="2895600" y="1690688"/>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C00000"/>
              </a:solidFill>
              <a:effectLst>
                <a:outerShdw blurRad="38100" dist="38100" dir="2700000" algn="tl">
                  <a:srgbClr val="000000">
                    <a:alpha val="43137"/>
                  </a:srgbClr>
                </a:outerShdw>
              </a:effectLst>
              <a:latin typeface="Lato" panose="020F0502020204030203" pitchFamily="34" charset="0"/>
            </a:endParaRPr>
          </a:p>
        </p:txBody>
      </p:sp>
      <p:sp>
        <p:nvSpPr>
          <p:cNvPr id="6" name="Rectangle 5">
            <a:extLst>
              <a:ext uri="{FF2B5EF4-FFF2-40B4-BE49-F238E27FC236}">
                <a16:creationId xmlns:a16="http://schemas.microsoft.com/office/drawing/2014/main" id="{5431FC26-7D6F-4AE6-A481-3D6601C4A9AA}"/>
              </a:ext>
            </a:extLst>
          </p:cNvPr>
          <p:cNvSpPr>
            <a:spLocks noChangeAspect="1"/>
          </p:cNvSpPr>
          <p:nvPr/>
        </p:nvSpPr>
        <p:spPr>
          <a:xfrm>
            <a:off x="6096000" y="1690688"/>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0070C0"/>
              </a:solidFill>
              <a:effectLst>
                <a:outerShdw blurRad="38100" dist="38100" dir="2700000" algn="tl">
                  <a:srgbClr val="000000">
                    <a:alpha val="43137"/>
                  </a:srgbClr>
                </a:outerShdw>
              </a:effectLst>
              <a:latin typeface="Lato" panose="020F0502020204030203" pitchFamily="34" charset="0"/>
            </a:endParaRPr>
          </a:p>
        </p:txBody>
      </p:sp>
      <p:sp>
        <p:nvSpPr>
          <p:cNvPr id="9" name="Rectangle 8">
            <a:extLst>
              <a:ext uri="{FF2B5EF4-FFF2-40B4-BE49-F238E27FC236}">
                <a16:creationId xmlns:a16="http://schemas.microsoft.com/office/drawing/2014/main" id="{BC2EFACF-F4DE-4410-8DEC-A3CC9E178A9E}"/>
              </a:ext>
            </a:extLst>
          </p:cNvPr>
          <p:cNvSpPr>
            <a:spLocks noChangeAspect="1"/>
          </p:cNvSpPr>
          <p:nvPr/>
        </p:nvSpPr>
        <p:spPr>
          <a:xfrm>
            <a:off x="2895600" y="3291682"/>
            <a:ext cx="6400800" cy="1599406"/>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0070C0"/>
              </a:solidFill>
              <a:effectLst>
                <a:outerShdw blurRad="38100" dist="38100" dir="2700000" algn="tl">
                  <a:srgbClr val="000000">
                    <a:alpha val="43137"/>
                  </a:srgbClr>
                </a:outerShdw>
              </a:effectLst>
              <a:latin typeface="Lato" panose="020F0502020204030203" pitchFamily="34" charset="0"/>
            </a:endParaRPr>
          </a:p>
        </p:txBody>
      </p:sp>
      <p:sp>
        <p:nvSpPr>
          <p:cNvPr id="8" name="Rectangle 7">
            <a:extLst>
              <a:ext uri="{FF2B5EF4-FFF2-40B4-BE49-F238E27FC236}">
                <a16:creationId xmlns:a16="http://schemas.microsoft.com/office/drawing/2014/main" id="{BF2B6E15-1BC7-4791-ACF1-75B439CD2165}"/>
              </a:ext>
            </a:extLst>
          </p:cNvPr>
          <p:cNvSpPr>
            <a:spLocks noChangeAspect="1"/>
          </p:cNvSpPr>
          <p:nvPr/>
        </p:nvSpPr>
        <p:spPr>
          <a:xfrm>
            <a:off x="2895600" y="1690688"/>
            <a:ext cx="6400800" cy="1599406"/>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C00000"/>
              </a:solidFill>
              <a:effectLst>
                <a:outerShdw blurRad="38100" dist="38100" dir="2700000" algn="tl">
                  <a:srgbClr val="000000">
                    <a:alpha val="43137"/>
                  </a:srgbClr>
                </a:outerShdw>
              </a:effectLst>
              <a:latin typeface="Lato" panose="020F0502020204030203" pitchFamily="34" charset="0"/>
            </a:endParaRPr>
          </a:p>
        </p:txBody>
      </p:sp>
      <p:sp>
        <p:nvSpPr>
          <p:cNvPr id="7" name="Rectangle 6">
            <a:extLst>
              <a:ext uri="{FF2B5EF4-FFF2-40B4-BE49-F238E27FC236}">
                <a16:creationId xmlns:a16="http://schemas.microsoft.com/office/drawing/2014/main" id="{87ED9423-D35B-45F5-B7EB-643043A2D179}"/>
              </a:ext>
            </a:extLst>
          </p:cNvPr>
          <p:cNvSpPr>
            <a:spLocks noChangeAspect="1"/>
          </p:cNvSpPr>
          <p:nvPr/>
        </p:nvSpPr>
        <p:spPr>
          <a:xfrm>
            <a:off x="2895600" y="1690688"/>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3" name="Rectangle 2">
            <a:extLst>
              <a:ext uri="{FF2B5EF4-FFF2-40B4-BE49-F238E27FC236}">
                <a16:creationId xmlns:a16="http://schemas.microsoft.com/office/drawing/2014/main" id="{AC934383-51B7-4A44-8075-CE1A291E12B0}"/>
              </a:ext>
            </a:extLst>
          </p:cNvPr>
          <p:cNvSpPr/>
          <p:nvPr/>
        </p:nvSpPr>
        <p:spPr>
          <a:xfrm>
            <a:off x="2895600" y="1690688"/>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HH</a:t>
            </a:r>
          </a:p>
        </p:txBody>
      </p:sp>
      <p:sp>
        <p:nvSpPr>
          <p:cNvPr id="10" name="Rectangle 9">
            <a:extLst>
              <a:ext uri="{FF2B5EF4-FFF2-40B4-BE49-F238E27FC236}">
                <a16:creationId xmlns:a16="http://schemas.microsoft.com/office/drawing/2014/main" id="{53AC6DC6-E82D-4C28-A1DC-C5ED38B6E286}"/>
              </a:ext>
            </a:extLst>
          </p:cNvPr>
          <p:cNvSpPr/>
          <p:nvPr/>
        </p:nvSpPr>
        <p:spPr>
          <a:xfrm>
            <a:off x="6096000" y="1690688"/>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FF0000"/>
                </a:solidFill>
                <a:effectLst>
                  <a:outerShdw blurRad="38100" dist="38100" dir="2700000" algn="tl">
                    <a:srgbClr val="000000">
                      <a:alpha val="43137"/>
                    </a:srgbClr>
                  </a:outerShdw>
                </a:effectLst>
                <a:latin typeface="Lato" panose="020F0502020204030203" pitchFamily="34" charset="0"/>
              </a:rPr>
              <a:t>TH</a:t>
            </a:r>
          </a:p>
        </p:txBody>
      </p:sp>
      <p:sp>
        <p:nvSpPr>
          <p:cNvPr id="11" name="Rectangle 10">
            <a:extLst>
              <a:ext uri="{FF2B5EF4-FFF2-40B4-BE49-F238E27FC236}">
                <a16:creationId xmlns:a16="http://schemas.microsoft.com/office/drawing/2014/main" id="{601D85E2-6773-41F2-B7E7-FD48826AE11A}"/>
              </a:ext>
            </a:extLst>
          </p:cNvPr>
          <p:cNvSpPr/>
          <p:nvPr/>
        </p:nvSpPr>
        <p:spPr>
          <a:xfrm>
            <a:off x="2895600" y="3200797"/>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B0F0"/>
                </a:solidFill>
                <a:effectLst>
                  <a:outerShdw blurRad="38100" dist="38100" dir="2700000" algn="tl">
                    <a:srgbClr val="000000">
                      <a:alpha val="43137"/>
                    </a:srgbClr>
                  </a:outerShdw>
                </a:effectLst>
                <a:latin typeface="Lato" panose="020F0502020204030203" pitchFamily="34" charset="0"/>
              </a:rPr>
              <a:t>HT</a:t>
            </a:r>
          </a:p>
        </p:txBody>
      </p:sp>
      <p:sp>
        <p:nvSpPr>
          <p:cNvPr id="12" name="Rectangle 11">
            <a:extLst>
              <a:ext uri="{FF2B5EF4-FFF2-40B4-BE49-F238E27FC236}">
                <a16:creationId xmlns:a16="http://schemas.microsoft.com/office/drawing/2014/main" id="{388EC958-1B9B-4B7A-9426-2E64570476B0}"/>
              </a:ext>
            </a:extLst>
          </p:cNvPr>
          <p:cNvSpPr/>
          <p:nvPr/>
        </p:nvSpPr>
        <p:spPr>
          <a:xfrm>
            <a:off x="6096000" y="3290094"/>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TT</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818C7A9-2FBB-43F1-B4D5-2092FDE9074F}"/>
                  </a:ext>
                </a:extLst>
              </p:cNvPr>
              <p:cNvSpPr txBox="1"/>
              <p:nvPr/>
            </p:nvSpPr>
            <p:spPr>
              <a:xfrm>
                <a:off x="3231081" y="5109051"/>
                <a:ext cx="5729838"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r>
                        <a:rPr lang="en-US" sz="3200" b="0" i="1" smtClean="0">
                          <a:latin typeface="Cambria Math" panose="02040503050406030204" pitchFamily="18" charset="0"/>
                        </a:rPr>
                        <m:t>(</m:t>
                      </m:r>
                      <m:r>
                        <a:rPr lang="en-US" sz="3200" b="0" i="1" smtClean="0">
                          <a:latin typeface="Cambria Math" panose="02040503050406030204" pitchFamily="18" charset="0"/>
                        </a:rPr>
                        <m:t>𝐻</m:t>
                      </m:r>
                      <m:r>
                        <a:rPr lang="en-US" sz="3200" b="0" i="1" smtClean="0">
                          <a:latin typeface="Cambria Math" panose="02040503050406030204" pitchFamily="18" charset="0"/>
                        </a:rPr>
                        <m:t>2)</m:t>
                      </m:r>
                    </m:oMath>
                  </m:oMathPara>
                </a14:m>
                <a:endParaRPr lang="en-US" sz="3200" dirty="0"/>
              </a:p>
            </p:txBody>
          </p:sp>
        </mc:Choice>
        <mc:Fallback xmlns="">
          <p:sp>
            <p:nvSpPr>
              <p:cNvPr id="13" name="TextBox 12">
                <a:extLst>
                  <a:ext uri="{FF2B5EF4-FFF2-40B4-BE49-F238E27FC236}">
                    <a16:creationId xmlns:a16="http://schemas.microsoft.com/office/drawing/2014/main" id="{F818C7A9-2FBB-43F1-B4D5-2092FDE9074F}"/>
                  </a:ext>
                </a:extLst>
              </p:cNvPr>
              <p:cNvSpPr txBox="1">
                <a:spLocks noRot="1" noChangeAspect="1" noMove="1" noResize="1" noEditPoints="1" noAdjustHandles="1" noChangeArrowheads="1" noChangeShapeType="1" noTextEdit="1"/>
              </p:cNvSpPr>
              <p:nvPr/>
            </p:nvSpPr>
            <p:spPr>
              <a:xfrm>
                <a:off x="3231081" y="5109051"/>
                <a:ext cx="5729838" cy="49244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DC8291E-7FDD-4EEC-828D-8878B65529A3}"/>
                  </a:ext>
                </a:extLst>
              </p:cNvPr>
              <p:cNvSpPr txBox="1"/>
              <p:nvPr/>
            </p:nvSpPr>
            <p:spPr>
              <a:xfrm>
                <a:off x="1788186" y="5601494"/>
                <a:ext cx="8615628"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r>
                        <a:rPr lang="en-US" sz="3200" b="0" i="1" smtClean="0">
                          <a:latin typeface="Cambria Math" panose="02040503050406030204" pitchFamily="18" charset="0"/>
                        </a:rPr>
                        <m:t>(</m:t>
                      </m:r>
                      <m:r>
                        <a:rPr lang="en-US" sz="3200" b="0" i="1" smtClean="0">
                          <a:latin typeface="Cambria Math" panose="02040503050406030204" pitchFamily="18" charset="0"/>
                        </a:rPr>
                        <m:t>𝐻</m:t>
                      </m:r>
                      <m:r>
                        <a:rPr lang="en-US" sz="3200" b="0" i="1" smtClean="0">
                          <a:latin typeface="Cambria Math" panose="02040503050406030204" pitchFamily="18" charset="0"/>
                        </a:rPr>
                        <m:t>2)</m:t>
                      </m:r>
                    </m:oMath>
                  </m:oMathPara>
                </a14:m>
                <a:endParaRPr lang="en-US" sz="3200" dirty="0"/>
              </a:p>
            </p:txBody>
          </p:sp>
        </mc:Choice>
        <mc:Fallback xmlns="">
          <p:sp>
            <p:nvSpPr>
              <p:cNvPr id="14" name="TextBox 13">
                <a:extLst>
                  <a:ext uri="{FF2B5EF4-FFF2-40B4-BE49-F238E27FC236}">
                    <a16:creationId xmlns:a16="http://schemas.microsoft.com/office/drawing/2014/main" id="{5DC8291E-7FDD-4EEC-828D-8878B65529A3}"/>
                  </a:ext>
                </a:extLst>
              </p:cNvPr>
              <p:cNvSpPr txBox="1">
                <a:spLocks noRot="1" noChangeAspect="1" noMove="1" noResize="1" noEditPoints="1" noAdjustHandles="1" noChangeArrowheads="1" noChangeShapeType="1" noTextEdit="1"/>
              </p:cNvSpPr>
              <p:nvPr/>
            </p:nvSpPr>
            <p:spPr>
              <a:xfrm>
                <a:off x="1788186" y="5601494"/>
                <a:ext cx="8615628" cy="492443"/>
              </a:xfrm>
              <a:prstGeom prst="rect">
                <a:avLst/>
              </a:prstGeom>
              <a:blipFill>
                <a:blip r:embed="rId4"/>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5320EA9-41B4-4FC4-9F16-868680E415D7}"/>
              </a:ext>
            </a:extLst>
          </p:cNvPr>
          <p:cNvSpPr txBox="1"/>
          <p:nvPr/>
        </p:nvSpPr>
        <p:spPr>
          <a:xfrm>
            <a:off x="1788187" y="6310312"/>
            <a:ext cx="8615627"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Only because H1 and H2 are independent!</a:t>
            </a:r>
          </a:p>
        </p:txBody>
      </p:sp>
      <p:sp>
        <p:nvSpPr>
          <p:cNvPr id="15" name="Slide Number Placeholder 14">
            <a:extLst>
              <a:ext uri="{FF2B5EF4-FFF2-40B4-BE49-F238E27FC236}">
                <a16:creationId xmlns:a16="http://schemas.microsoft.com/office/drawing/2014/main" id="{39A23718-5078-431B-B5D9-5F45CDA5E8DC}"/>
              </a:ext>
            </a:extLst>
          </p:cNvPr>
          <p:cNvSpPr>
            <a:spLocks noGrp="1"/>
          </p:cNvSpPr>
          <p:nvPr>
            <p:ph type="sldNum" sz="quarter" idx="12"/>
          </p:nvPr>
        </p:nvSpPr>
        <p:spPr/>
        <p:txBody>
          <a:bodyPr/>
          <a:lstStyle/>
          <a:p>
            <a:fld id="{FE2CFF1E-AA13-4669-84B1-92D2789C75FC}" type="slidenum">
              <a:rPr lang="en-US" smtClean="0"/>
              <a:t>11</a:t>
            </a:fld>
            <a:endParaRPr lang="en-US" dirty="0"/>
          </a:p>
        </p:txBody>
      </p:sp>
    </p:spTree>
    <p:extLst>
      <p:ext uri="{BB962C8B-B14F-4D97-AF65-F5344CB8AC3E}">
        <p14:creationId xmlns:p14="http://schemas.microsoft.com/office/powerpoint/2010/main" val="2762049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217F-30F3-44B1-A109-1852C66004D6}"/>
              </a:ext>
            </a:extLst>
          </p:cNvPr>
          <p:cNvSpPr>
            <a:spLocks noGrp="1"/>
          </p:cNvSpPr>
          <p:nvPr>
            <p:ph type="title"/>
          </p:nvPr>
        </p:nvSpPr>
        <p:spPr/>
        <p:txBody>
          <a:bodyPr/>
          <a:lstStyle/>
          <a:p>
            <a:r>
              <a:rPr lang="en-US" dirty="0"/>
              <a:t>Independence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1A657F9-B1FE-48E8-A614-D1560EC33907}"/>
                  </a:ext>
                </a:extLst>
              </p:cNvPr>
              <p:cNvSpPr>
                <a:spLocks noGrp="1"/>
              </p:cNvSpPr>
              <p:nvPr>
                <p:ph idx="1"/>
              </p:nvPr>
            </p:nvSpPr>
            <p:spPr>
              <a:xfrm>
                <a:off x="2762693" y="1804360"/>
                <a:ext cx="6870405" cy="4351338"/>
              </a:xfrm>
            </p:spPr>
            <p:txBody>
              <a:bodyPr/>
              <a:lstStyle/>
              <a:p>
                <a:pPr marL="0" indent="0">
                  <a:buNone/>
                </a:pPr>
                <a:endParaRPr lang="en-US" sz="3200" b="0" i="1" dirty="0">
                  <a:latin typeface="Cambria Math" panose="02040503050406030204" pitchFamily="18" charset="0"/>
                </a:endParaRPr>
              </a:p>
              <a:p>
                <a:pPr marL="0" indent="0">
                  <a:buNone/>
                </a:pPr>
                <a:endParaRPr lang="en-US" sz="3200" b="0" i="1" dirty="0">
                  <a:latin typeface="Cambria Math" panose="02040503050406030204" pitchFamily="18" charset="0"/>
                </a:endParaRPr>
              </a:p>
              <a:p>
                <a:pPr marL="0" indent="0">
                  <a:buNone/>
                </a:pPr>
                <a:endParaRPr lang="en-US" sz="3200"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oMath>
                  </m:oMathPara>
                </a14:m>
                <a:endParaRPr lang="en-US" dirty="0"/>
              </a:p>
              <a:p>
                <a:pPr marL="457200" lvl="1" indent="0">
                  <a:buNone/>
                </a:pPr>
                <a:r>
                  <a:rPr lang="en-US" sz="3200" dirty="0"/>
                  <a:t>iff </a:t>
                </a:r>
                <a14:m>
                  <m:oMath xmlns:m="http://schemas.openxmlformats.org/officeDocument/2006/math">
                    <m:r>
                      <a:rPr lang="en-US" sz="3200" b="0" i="1" smtClean="0">
                        <a:latin typeface="Cambria Math" panose="02040503050406030204" pitchFamily="18" charset="0"/>
                      </a:rPr>
                      <m:t>𝐴</m:t>
                    </m:r>
                    <m:r>
                      <a:rPr lang="en-US" sz="3200" b="0" i="1" smtClean="0">
                        <a:latin typeface="Cambria Math" panose="02040503050406030204" pitchFamily="18" charset="0"/>
                      </a:rPr>
                      <m:t>⏊</m:t>
                    </m:r>
                    <m:r>
                      <a:rPr lang="en-US" sz="3200" b="0" i="1" smtClean="0">
                        <a:latin typeface="Cambria Math" panose="02040503050406030204" pitchFamily="18" charset="0"/>
                      </a:rPr>
                      <m:t>𝐵</m:t>
                    </m:r>
                  </m:oMath>
                </a14:m>
                <a:endParaRPr lang="en-US" sz="3200" dirty="0"/>
              </a:p>
            </p:txBody>
          </p:sp>
        </mc:Choice>
        <mc:Fallback xmlns="">
          <p:sp>
            <p:nvSpPr>
              <p:cNvPr id="3" name="Content Placeholder 2">
                <a:extLst>
                  <a:ext uri="{FF2B5EF4-FFF2-40B4-BE49-F238E27FC236}">
                    <a16:creationId xmlns:a16="http://schemas.microsoft.com/office/drawing/2014/main" id="{D1A657F9-B1FE-48E8-A614-D1560EC33907}"/>
                  </a:ext>
                </a:extLst>
              </p:cNvPr>
              <p:cNvSpPr>
                <a:spLocks noGrp="1" noRot="1" noChangeAspect="1" noMove="1" noResize="1" noEditPoints="1" noAdjustHandles="1" noChangeArrowheads="1" noChangeShapeType="1" noTextEdit="1"/>
              </p:cNvSpPr>
              <p:nvPr>
                <p:ph idx="1"/>
              </p:nvPr>
            </p:nvSpPr>
            <p:spPr>
              <a:xfrm>
                <a:off x="2762693" y="1804360"/>
                <a:ext cx="6870405" cy="4351338"/>
              </a:xfrm>
              <a:blipFill>
                <a:blip r:embed="rId3"/>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5E3F510-724E-4223-87DE-EB71795880D3}"/>
              </a:ext>
            </a:extLst>
          </p:cNvPr>
          <p:cNvSpPr txBox="1"/>
          <p:nvPr/>
        </p:nvSpPr>
        <p:spPr>
          <a:xfrm>
            <a:off x="2156637" y="1528025"/>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Joint probability of A and B</a:t>
            </a:r>
          </a:p>
        </p:txBody>
      </p:sp>
      <p:sp>
        <p:nvSpPr>
          <p:cNvPr id="5" name="TextBox 4">
            <a:extLst>
              <a:ext uri="{FF2B5EF4-FFF2-40B4-BE49-F238E27FC236}">
                <a16:creationId xmlns:a16="http://schemas.microsoft.com/office/drawing/2014/main" id="{C205A4E4-BC3D-40E7-98FA-19AFF0210010}"/>
              </a:ext>
            </a:extLst>
          </p:cNvPr>
          <p:cNvSpPr txBox="1"/>
          <p:nvPr/>
        </p:nvSpPr>
        <p:spPr>
          <a:xfrm>
            <a:off x="5009707" y="4871946"/>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Marginal probability of A</a:t>
            </a:r>
          </a:p>
        </p:txBody>
      </p:sp>
      <p:sp>
        <p:nvSpPr>
          <p:cNvPr id="6" name="TextBox 5">
            <a:extLst>
              <a:ext uri="{FF2B5EF4-FFF2-40B4-BE49-F238E27FC236}">
                <a16:creationId xmlns:a16="http://schemas.microsoft.com/office/drawing/2014/main" id="{CAF74AF5-BE65-464F-B42C-656178C02788}"/>
              </a:ext>
            </a:extLst>
          </p:cNvPr>
          <p:cNvSpPr txBox="1"/>
          <p:nvPr/>
        </p:nvSpPr>
        <p:spPr>
          <a:xfrm>
            <a:off x="7717465" y="2230602"/>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Marginal probability of B</a:t>
            </a:r>
          </a:p>
        </p:txBody>
      </p:sp>
      <p:cxnSp>
        <p:nvCxnSpPr>
          <p:cNvPr id="8" name="Straight Arrow Connector 7">
            <a:extLst>
              <a:ext uri="{FF2B5EF4-FFF2-40B4-BE49-F238E27FC236}">
                <a16:creationId xmlns:a16="http://schemas.microsoft.com/office/drawing/2014/main" id="{5C0866DF-2820-4BC0-8338-68C9091614C7}"/>
              </a:ext>
            </a:extLst>
          </p:cNvPr>
          <p:cNvCxnSpPr>
            <a:stCxn id="4" idx="2"/>
          </p:cNvCxnSpPr>
          <p:nvPr/>
        </p:nvCxnSpPr>
        <p:spPr>
          <a:xfrm>
            <a:off x="3662030" y="2359022"/>
            <a:ext cx="155058" cy="1048713"/>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59315D4-C13E-4CB5-9321-365FC5E08EF5}"/>
              </a:ext>
            </a:extLst>
          </p:cNvPr>
          <p:cNvCxnSpPr>
            <a:cxnSpLocks/>
          </p:cNvCxnSpPr>
          <p:nvPr/>
        </p:nvCxnSpPr>
        <p:spPr>
          <a:xfrm flipH="1">
            <a:off x="7485321" y="2853588"/>
            <a:ext cx="1148317" cy="55414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C0118D9-0DF2-4521-9B59-C3C34EB84976}"/>
              </a:ext>
            </a:extLst>
          </p:cNvPr>
          <p:cNvCxnSpPr>
            <a:cxnSpLocks/>
            <a:stCxn id="5" idx="0"/>
          </p:cNvCxnSpPr>
          <p:nvPr/>
        </p:nvCxnSpPr>
        <p:spPr>
          <a:xfrm flipH="1" flipV="1">
            <a:off x="5784112" y="3980029"/>
            <a:ext cx="730988" cy="89191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4C482F72-23DE-4B95-8BCC-FC63D412F990}"/>
              </a:ext>
            </a:extLst>
          </p:cNvPr>
          <p:cNvSpPr>
            <a:spLocks noGrp="1"/>
          </p:cNvSpPr>
          <p:nvPr>
            <p:ph type="sldNum" sz="quarter" idx="12"/>
          </p:nvPr>
        </p:nvSpPr>
        <p:spPr/>
        <p:txBody>
          <a:bodyPr/>
          <a:lstStyle/>
          <a:p>
            <a:fld id="{FE2CFF1E-AA13-4669-84B1-92D2789C75FC}" type="slidenum">
              <a:rPr lang="en-US" smtClean="0"/>
              <a:t>12</a:t>
            </a:fld>
            <a:endParaRPr lang="en-US" dirty="0"/>
          </a:p>
        </p:txBody>
      </p:sp>
    </p:spTree>
    <p:extLst>
      <p:ext uri="{BB962C8B-B14F-4D97-AF65-F5344CB8AC3E}">
        <p14:creationId xmlns:p14="http://schemas.microsoft.com/office/powerpoint/2010/main" val="4244071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Marginal Probability</a:t>
            </a:r>
          </a:p>
        </p:txBody>
      </p:sp>
      <p:sp>
        <p:nvSpPr>
          <p:cNvPr id="3" name="Content Placeholder 2"/>
          <p:cNvSpPr>
            <a:spLocks noGrp="1"/>
          </p:cNvSpPr>
          <p:nvPr>
            <p:ph idx="1"/>
          </p:nvPr>
        </p:nvSpPr>
        <p:spPr/>
        <p:txBody>
          <a:bodyPr/>
          <a:lstStyle/>
          <a:p>
            <a:r>
              <a:rPr lang="en-US" i="1" dirty="0"/>
              <a:t>What is the probability of A occurring irrespective of what happens with B?</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6" name="Oval 5"/>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7" name="Oval 6"/>
            <p:cNvSpPr/>
            <p:nvPr/>
          </p:nvSpPr>
          <p:spPr>
            <a:xfrm>
              <a:off x="4572000" y="4451409"/>
              <a:ext cx="1371600" cy="1371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sp>
        <p:nvSpPr>
          <p:cNvPr id="8" name="Slide Number Placeholder 7">
            <a:extLst>
              <a:ext uri="{FF2B5EF4-FFF2-40B4-BE49-F238E27FC236}">
                <a16:creationId xmlns:a16="http://schemas.microsoft.com/office/drawing/2014/main" id="{E1D6C0C6-D703-463D-9520-AA7A28532A8D}"/>
              </a:ext>
            </a:extLst>
          </p:cNvPr>
          <p:cNvSpPr>
            <a:spLocks noGrp="1"/>
          </p:cNvSpPr>
          <p:nvPr>
            <p:ph type="sldNum" sz="quarter" idx="12"/>
          </p:nvPr>
        </p:nvSpPr>
        <p:spPr/>
        <p:txBody>
          <a:bodyPr/>
          <a:lstStyle/>
          <a:p>
            <a:fld id="{FE2CFF1E-AA13-4669-84B1-92D2789C75FC}" type="slidenum">
              <a:rPr lang="en-US" smtClean="0"/>
              <a:t>13</a:t>
            </a:fld>
            <a:endParaRPr lang="en-US" dirty="0"/>
          </a:p>
        </p:txBody>
      </p:sp>
    </p:spTree>
    <p:extLst>
      <p:ext uri="{BB962C8B-B14F-4D97-AF65-F5344CB8AC3E}">
        <p14:creationId xmlns:p14="http://schemas.microsoft.com/office/powerpoint/2010/main" val="7600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Probability</a:t>
            </a:r>
          </a:p>
        </p:txBody>
      </p:sp>
      <p:sp>
        <p:nvSpPr>
          <p:cNvPr id="3" name="Content Placeholder 2"/>
          <p:cNvSpPr>
            <a:spLocks noGrp="1"/>
          </p:cNvSpPr>
          <p:nvPr>
            <p:ph idx="1"/>
          </p:nvPr>
        </p:nvSpPr>
        <p:spPr/>
        <p:txBody>
          <a:bodyPr/>
          <a:lstStyle/>
          <a:p>
            <a:r>
              <a:rPr lang="en-US" i="1" dirty="0"/>
              <a:t>What is the probability of A and B occurring together?</a:t>
            </a:r>
          </a:p>
        </p:txBody>
      </p:sp>
      <p:grpSp>
        <p:nvGrpSpPr>
          <p:cNvPr id="4" name="Group 3"/>
          <p:cNvGrpSpPr/>
          <p:nvPr/>
        </p:nvGrpSpPr>
        <p:grpSpPr>
          <a:xfrm>
            <a:off x="446468" y="3568700"/>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10" name="Freeform 9"/>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9" name="Freeform 8"/>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8" name="Freeform 7"/>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grpSp>
        <p:nvGrpSpPr>
          <p:cNvPr id="11" name="Group 10">
            <a:extLst>
              <a:ext uri="{FF2B5EF4-FFF2-40B4-BE49-F238E27FC236}">
                <a16:creationId xmlns:a16="http://schemas.microsoft.com/office/drawing/2014/main" id="{FABE6677-C5F2-4D74-8150-CA8CC5089FD7}"/>
              </a:ext>
            </a:extLst>
          </p:cNvPr>
          <p:cNvGrpSpPr/>
          <p:nvPr/>
        </p:nvGrpSpPr>
        <p:grpSpPr>
          <a:xfrm>
            <a:off x="6259132" y="3568700"/>
            <a:ext cx="5486400" cy="2743200"/>
            <a:chOff x="1655400" y="3433763"/>
            <a:chExt cx="5486400" cy="2743200"/>
          </a:xfrm>
        </p:grpSpPr>
        <p:sp>
          <p:nvSpPr>
            <p:cNvPr id="12" name="Rectangle 11">
              <a:extLst>
                <a:ext uri="{FF2B5EF4-FFF2-40B4-BE49-F238E27FC236}">
                  <a16:creationId xmlns:a16="http://schemas.microsoft.com/office/drawing/2014/main" id="{908F97DC-E794-4D50-80A1-44593619274E}"/>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13" name="Oval 12">
              <a:extLst>
                <a:ext uri="{FF2B5EF4-FFF2-40B4-BE49-F238E27FC236}">
                  <a16:creationId xmlns:a16="http://schemas.microsoft.com/office/drawing/2014/main" id="{B2F8BBDC-17DD-4AA6-9E54-48C395BF9E32}"/>
                </a:ext>
              </a:extLst>
            </p:cNvPr>
            <p:cNvSpPr>
              <a:spLocks noChangeAspect="1"/>
            </p:cNvSpPr>
            <p:nvPr/>
          </p:nvSpPr>
          <p:spPr>
            <a:xfrm>
              <a:off x="1923964" y="3481345"/>
              <a:ext cx="2648036" cy="26480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4" name="Oval 13">
              <a:extLst>
                <a:ext uri="{FF2B5EF4-FFF2-40B4-BE49-F238E27FC236}">
                  <a16:creationId xmlns:a16="http://schemas.microsoft.com/office/drawing/2014/main" id="{776FE6EB-CEA9-40B0-8D0F-42BEA3196750}"/>
                </a:ext>
              </a:extLst>
            </p:cNvPr>
            <p:cNvSpPr>
              <a:spLocks noChangeAspect="1"/>
            </p:cNvSpPr>
            <p:nvPr/>
          </p:nvSpPr>
          <p:spPr>
            <a:xfrm>
              <a:off x="3033380" y="4242655"/>
              <a:ext cx="1125415" cy="1125415"/>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5AEBEB8-A0F7-451F-95EA-8D6D50E2441F}"/>
                  </a:ext>
                </a:extLst>
              </p:cNvPr>
              <p:cNvSpPr txBox="1"/>
              <p:nvPr/>
            </p:nvSpPr>
            <p:spPr>
              <a:xfrm>
                <a:off x="5042730" y="2615980"/>
                <a:ext cx="2106539"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oMath>
                  </m:oMathPara>
                </a14:m>
                <a:endParaRPr lang="en-US" sz="3200" dirty="0"/>
              </a:p>
            </p:txBody>
          </p:sp>
        </mc:Choice>
        <mc:Fallback xmlns="">
          <p:sp>
            <p:nvSpPr>
              <p:cNvPr id="15" name="TextBox 14">
                <a:extLst>
                  <a:ext uri="{FF2B5EF4-FFF2-40B4-BE49-F238E27FC236}">
                    <a16:creationId xmlns:a16="http://schemas.microsoft.com/office/drawing/2014/main" id="{15AEBEB8-A0F7-451F-95EA-8D6D50E2441F}"/>
                  </a:ext>
                </a:extLst>
              </p:cNvPr>
              <p:cNvSpPr txBox="1">
                <a:spLocks noRot="1" noChangeAspect="1" noMove="1" noResize="1" noEditPoints="1" noAdjustHandles="1" noChangeArrowheads="1" noChangeShapeType="1" noTextEdit="1"/>
              </p:cNvSpPr>
              <p:nvPr/>
            </p:nvSpPr>
            <p:spPr>
              <a:xfrm>
                <a:off x="5042730" y="2615980"/>
                <a:ext cx="2106539" cy="492443"/>
              </a:xfrm>
              <a:prstGeom prst="rect">
                <a:avLst/>
              </a:prstGeom>
              <a:blipFill>
                <a:blip r:embed="rId3"/>
                <a:stretch>
                  <a:fillRect/>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BE09A236-CA7D-4DAB-B1EB-BAD236777FA6}"/>
              </a:ext>
            </a:extLst>
          </p:cNvPr>
          <p:cNvSpPr>
            <a:spLocks noGrp="1"/>
          </p:cNvSpPr>
          <p:nvPr>
            <p:ph type="sldNum" sz="quarter" idx="12"/>
          </p:nvPr>
        </p:nvSpPr>
        <p:spPr/>
        <p:txBody>
          <a:bodyPr/>
          <a:lstStyle/>
          <a:p>
            <a:fld id="{FE2CFF1E-AA13-4669-84B1-92D2789C75FC}" type="slidenum">
              <a:rPr lang="en-US" smtClean="0"/>
              <a:t>14</a:t>
            </a:fld>
            <a:endParaRPr lang="en-US" dirty="0"/>
          </a:p>
        </p:txBody>
      </p:sp>
    </p:spTree>
    <p:extLst>
      <p:ext uri="{BB962C8B-B14F-4D97-AF65-F5344CB8AC3E}">
        <p14:creationId xmlns:p14="http://schemas.microsoft.com/office/powerpoint/2010/main" val="3338583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p:sp>
        <p:nvSpPr>
          <p:cNvPr id="3" name="Content Placeholder 2"/>
          <p:cNvSpPr>
            <a:spLocks noGrp="1"/>
          </p:cNvSpPr>
          <p:nvPr>
            <p:ph idx="1"/>
          </p:nvPr>
        </p:nvSpPr>
        <p:spPr/>
        <p:txBody>
          <a:bodyPr/>
          <a:lstStyle/>
          <a:p>
            <a:r>
              <a:rPr lang="en-US" i="1" dirty="0"/>
              <a:t>Given that B has occurred, what is the probability that A occurs?</a:t>
            </a:r>
          </a:p>
          <a:p>
            <a:r>
              <a:rPr lang="en-US" dirty="0"/>
              <a:t>Once we have observed that B has occurred, it becomes our “universe”</a:t>
            </a:r>
          </a:p>
        </p:txBody>
      </p:sp>
      <p:grpSp>
        <p:nvGrpSpPr>
          <p:cNvPr id="5" name="Group 4"/>
          <p:cNvGrpSpPr>
            <a:grpSpLocks noChangeAspect="1"/>
          </p:cNvGrpSpPr>
          <p:nvPr/>
        </p:nvGrpSpPr>
        <p:grpSpPr>
          <a:xfrm>
            <a:off x="2211997" y="4685635"/>
            <a:ext cx="3252528" cy="1626264"/>
            <a:chOff x="1655400" y="3433763"/>
            <a:chExt cx="5486400" cy="2743200"/>
          </a:xfrm>
        </p:grpSpPr>
        <p:sp>
          <p:nvSpPr>
            <p:cNvPr id="6" name="Rectangle 5"/>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7" name="Freeform 6"/>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8" name="Freeform 7"/>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9" name="Freeform 8"/>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grpSp>
        <p:nvGrpSpPr>
          <p:cNvPr id="17" name="Group 16"/>
          <p:cNvGrpSpPr/>
          <p:nvPr/>
        </p:nvGrpSpPr>
        <p:grpSpPr>
          <a:xfrm>
            <a:off x="6891023" y="4684267"/>
            <a:ext cx="3252528" cy="1627632"/>
            <a:chOff x="4499726" y="4693814"/>
            <a:chExt cx="3252528" cy="1627632"/>
          </a:xfrm>
        </p:grpSpPr>
        <p:sp>
          <p:nvSpPr>
            <p:cNvPr id="15" name="Rectangle 14"/>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1" name="Rectangle 10"/>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16" name="Rectangle 15"/>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ato" panose="020F0502020204030203" pitchFamily="34" charset="0"/>
                </a:rPr>
                <a:t>A</a:t>
              </a:r>
              <a:r>
                <a:rPr lang="en-US" sz="3200" b="1" baseline="30000" dirty="0">
                  <a:solidFill>
                    <a:prstClr val="black"/>
                  </a:solidFill>
                  <a:effectLst>
                    <a:outerShdw blurRad="38100" dist="38100" dir="2700000" algn="tl">
                      <a:srgbClr val="000000">
                        <a:alpha val="43137"/>
                      </a:srgbClr>
                    </a:outerShdw>
                  </a:effectLst>
                  <a:latin typeface="Lato" panose="020F0502020204030203" pitchFamily="34" charset="0"/>
                </a:rPr>
                <a:t>c</a:t>
              </a:r>
            </a:p>
          </p:txBody>
        </p:sp>
      </p:grpSp>
      <p:cxnSp>
        <p:nvCxnSpPr>
          <p:cNvPr id="10" name="Straight Arrow Connector 9">
            <a:extLst>
              <a:ext uri="{FF2B5EF4-FFF2-40B4-BE49-F238E27FC236}">
                <a16:creationId xmlns:a16="http://schemas.microsoft.com/office/drawing/2014/main" id="{433DBF66-4896-4F2E-BAEE-82B143DB48A2}"/>
              </a:ext>
            </a:extLst>
          </p:cNvPr>
          <p:cNvCxnSpPr>
            <a:cxnSpLocks/>
          </p:cNvCxnSpPr>
          <p:nvPr/>
        </p:nvCxnSpPr>
        <p:spPr>
          <a:xfrm>
            <a:off x="5617030" y="5475514"/>
            <a:ext cx="1088571" cy="0"/>
          </a:xfrm>
          <a:prstGeom prst="straightConnector1">
            <a:avLst/>
          </a:prstGeom>
          <a:ln w="5715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7A91950-934E-4AB0-AC29-7A4518D9D1AB}"/>
                  </a:ext>
                </a:extLst>
              </p:cNvPr>
              <p:cNvSpPr txBox="1"/>
              <p:nvPr/>
            </p:nvSpPr>
            <p:spPr>
              <a:xfrm>
                <a:off x="5425143" y="3491744"/>
                <a:ext cx="13417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e>
                          <m:r>
                            <a:rPr lang="en-US" sz="3200" b="0" i="1" smtClean="0">
                              <a:latin typeface="Cambria Math" panose="02040503050406030204" pitchFamily="18" charset="0"/>
                            </a:rPr>
                            <m:t>𝐵</m:t>
                          </m:r>
                        </m:e>
                      </m:d>
                    </m:oMath>
                  </m:oMathPara>
                </a14:m>
                <a:endParaRPr lang="en-US" sz="3200" dirty="0"/>
              </a:p>
            </p:txBody>
          </p:sp>
        </mc:Choice>
        <mc:Fallback xmlns="">
          <p:sp>
            <p:nvSpPr>
              <p:cNvPr id="4" name="TextBox 3">
                <a:extLst>
                  <a:ext uri="{FF2B5EF4-FFF2-40B4-BE49-F238E27FC236}">
                    <a16:creationId xmlns:a16="http://schemas.microsoft.com/office/drawing/2014/main" id="{07A91950-934E-4AB0-AC29-7A4518D9D1AB}"/>
                  </a:ext>
                </a:extLst>
              </p:cNvPr>
              <p:cNvSpPr txBox="1">
                <a:spLocks noRot="1" noChangeAspect="1" noMove="1" noResize="1" noEditPoints="1" noAdjustHandles="1" noChangeArrowheads="1" noChangeShapeType="1" noTextEdit="1"/>
              </p:cNvSpPr>
              <p:nvPr/>
            </p:nvSpPr>
            <p:spPr>
              <a:xfrm>
                <a:off x="5425143" y="3491744"/>
                <a:ext cx="1341714" cy="492443"/>
              </a:xfrm>
              <a:prstGeom prst="rect">
                <a:avLst/>
              </a:prstGeom>
              <a:blipFill>
                <a:blip r:embed="rId3"/>
                <a:stretch>
                  <a:fillRect/>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D3249230-6F88-4D41-B528-8CF58845F772}"/>
              </a:ext>
            </a:extLst>
          </p:cNvPr>
          <p:cNvSpPr>
            <a:spLocks noGrp="1"/>
          </p:cNvSpPr>
          <p:nvPr>
            <p:ph type="sldNum" sz="quarter" idx="12"/>
          </p:nvPr>
        </p:nvSpPr>
        <p:spPr/>
        <p:txBody>
          <a:bodyPr/>
          <a:lstStyle/>
          <a:p>
            <a:fld id="{FE2CFF1E-AA13-4669-84B1-92D2789C75FC}" type="slidenum">
              <a:rPr lang="en-US" smtClean="0"/>
              <a:t>15</a:t>
            </a:fld>
            <a:endParaRPr lang="en-US" dirty="0"/>
          </a:p>
        </p:txBody>
      </p:sp>
    </p:spTree>
    <p:extLst>
      <p:ext uri="{BB962C8B-B14F-4D97-AF65-F5344CB8AC3E}">
        <p14:creationId xmlns:p14="http://schemas.microsoft.com/office/powerpoint/2010/main" val="906862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6B264-CA12-497E-9530-6E59FA24A19C}"/>
              </a:ext>
            </a:extLst>
          </p:cNvPr>
          <p:cNvSpPr>
            <a:spLocks noGrp="1"/>
          </p:cNvSpPr>
          <p:nvPr>
            <p:ph type="title"/>
          </p:nvPr>
        </p:nvSpPr>
        <p:spPr/>
        <p:txBody>
          <a:bodyPr/>
          <a:lstStyle/>
          <a:p>
            <a:r>
              <a:rPr lang="en-US" dirty="0"/>
              <a:t>Conditional and Joint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8515A0C-00C6-43F3-A536-CAB4B052841A}"/>
                  </a:ext>
                </a:extLst>
              </p:cNvPr>
              <p:cNvSpPr>
                <a:spLocks noGrp="1"/>
              </p:cNvSpPr>
              <p:nvPr>
                <p:ph idx="1"/>
              </p:nvPr>
            </p:nvSpPr>
            <p:spPr/>
            <p:txBody>
              <a:bodyPr>
                <a:normAutofit fontScale="92500" lnSpcReduction="10000"/>
              </a:bodyPr>
              <a:lstStyle/>
              <a:p>
                <a:pPr marL="0" indent="0">
                  <a:buNone/>
                </a:pPr>
                <a14:m>
                  <m:oMathPara xmlns:m="http://schemas.openxmlformats.org/officeDocument/2006/math">
                    <m:oMathParaPr>
                      <m:jc m:val="left"/>
                    </m:oMathParaPr>
                    <m:oMath xmlns:m="http://schemas.openxmlformats.org/officeDocument/2006/math">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𝐴</m:t>
                          </m:r>
                        </m:e>
                        <m:e>
                          <m:r>
                            <a:rPr lang="en-US" sz="3600" i="1">
                              <a:latin typeface="Cambria Math" panose="02040503050406030204" pitchFamily="18" charset="0"/>
                            </a:rPr>
                            <m:t>𝐵</m:t>
                          </m:r>
                        </m:e>
                      </m:d>
                      <m:r>
                        <a:rPr lang="en-US" sz="3600" i="1">
                          <a:latin typeface="Cambria Math" panose="02040503050406030204" pitchFamily="18" charset="0"/>
                        </a:rPr>
                        <m:t>=</m:t>
                      </m:r>
                      <m:f>
                        <m:fPr>
                          <m:ctrlPr>
                            <a:rPr lang="en-US" sz="3600" i="1">
                              <a:latin typeface="Cambria Math" panose="02040503050406030204" pitchFamily="18" charset="0"/>
                            </a:rPr>
                          </m:ctrlPr>
                        </m:fPr>
                        <m:num>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𝐴</m:t>
                              </m:r>
                              <m:r>
                                <a:rPr lang="en-US" sz="3600" b="0" i="1" smtClean="0">
                                  <a:latin typeface="Cambria Math" panose="02040503050406030204" pitchFamily="18" charset="0"/>
                                </a:rPr>
                                <m:t> </m:t>
                              </m:r>
                              <m:r>
                                <a:rPr lang="en-US" sz="3600" b="0" i="1" smtClean="0">
                                  <a:latin typeface="Cambria Math" panose="02040503050406030204" pitchFamily="18" charset="0"/>
                                </a:rPr>
                                <m:t>𝑎𝑛𝑑</m:t>
                              </m:r>
                              <m:r>
                                <a:rPr lang="en-US" sz="3600" b="0" i="1" smtClean="0">
                                  <a:latin typeface="Cambria Math" panose="02040503050406030204" pitchFamily="18" charset="0"/>
                                </a:rPr>
                                <m:t> </m:t>
                              </m:r>
                              <m:r>
                                <a:rPr lang="en-US" sz="3600" i="1">
                                  <a:latin typeface="Cambria Math" panose="02040503050406030204" pitchFamily="18" charset="0"/>
                                </a:rPr>
                                <m:t>𝐵</m:t>
                              </m:r>
                            </m:e>
                          </m:d>
                        </m:num>
                        <m:den>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𝐵</m:t>
                              </m:r>
                            </m:e>
                          </m:d>
                        </m:den>
                      </m:f>
                    </m:oMath>
                  </m:oMathPara>
                </a14:m>
                <a:endParaRPr lang="en-US" sz="3600" dirty="0"/>
              </a:p>
              <a:p>
                <a:pPr marL="0" indent="0">
                  <a:buNone/>
                </a:pPr>
                <a:endParaRPr lang="en-US" sz="3600" dirty="0"/>
              </a:p>
              <a:p>
                <a:pPr marL="0" indent="0">
                  <a:buNone/>
                </a:pPr>
                <a:endParaRPr lang="en-US" sz="3600" dirty="0"/>
              </a:p>
              <a:p>
                <a:pPr marL="457200" lvl="1" indent="0">
                  <a:buNone/>
                </a:pPr>
                <a:endParaRPr lang="en-US" sz="3200" dirty="0"/>
              </a:p>
              <a:p>
                <a:pPr marL="457200" lvl="1" indent="0">
                  <a:buNone/>
                </a:pPr>
                <a:r>
                  <a:rPr lang="en-US" sz="3200" dirty="0"/>
                  <a:t>if A </a:t>
                </a:r>
                <a14:m>
                  <m:oMath xmlns:m="http://schemas.openxmlformats.org/officeDocument/2006/math">
                    <m:r>
                      <a:rPr lang="en-US" sz="3200" i="1">
                        <a:latin typeface="Cambria Math" panose="02040503050406030204" pitchFamily="18" charset="0"/>
                      </a:rPr>
                      <m:t>⏊</m:t>
                    </m:r>
                  </m:oMath>
                </a14:m>
                <a:r>
                  <a:rPr lang="en-US" sz="3200" dirty="0"/>
                  <a:t> B,</a:t>
                </a:r>
              </a:p>
              <a:p>
                <a:pPr marL="457200" lvl="1" indent="0">
                  <a:buNone/>
                </a:pPr>
                <a:endParaRPr lang="en-US" sz="3200" dirty="0"/>
              </a:p>
              <a:p>
                <a:pPr marL="457200" lvl="1" indent="0">
                  <a:buNone/>
                </a:pPr>
                <a:r>
                  <a:rPr lang="en-US" sz="3200" dirty="0"/>
                  <a:t> </a:t>
                </a:r>
                <a14:m>
                  <m:oMath xmlns:m="http://schemas.openxmlformats.org/officeDocument/2006/math">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e>
                        <m:r>
                          <a:rPr lang="en-US" sz="3200" i="1">
                            <a:latin typeface="Cambria Math" panose="02040503050406030204" pitchFamily="18" charset="0"/>
                          </a:rPr>
                          <m:t>𝐵</m:t>
                        </m:r>
                      </m:e>
                    </m:d>
                    <m:r>
                      <a:rPr lang="en-US" sz="3200" i="1">
                        <a:latin typeface="Cambria Math" panose="02040503050406030204" pitchFamily="18" charset="0"/>
                      </a:rPr>
                      <m:t>=</m:t>
                    </m:r>
                    <m:f>
                      <m:fPr>
                        <m:ctrlPr>
                          <a:rPr lang="en-US" sz="3200" i="1">
                            <a:latin typeface="Cambria Math" panose="02040503050406030204" pitchFamily="18" charset="0"/>
                          </a:rPr>
                        </m:ctrlPr>
                      </m:fPr>
                      <m:num>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𝐵</m:t>
                            </m:r>
                          </m:e>
                        </m:d>
                      </m:num>
                      <m:den>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𝐵</m:t>
                            </m:r>
                          </m:e>
                        </m:d>
                      </m:den>
                    </m:f>
                    <m:r>
                      <a:rPr lang="en-US" sz="3200" i="1">
                        <a:latin typeface="Cambria Math" panose="02040503050406030204" pitchFamily="18" charset="0"/>
                      </a:rPr>
                      <m:t>=</m:t>
                    </m:r>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d>
                  </m:oMath>
                </a14:m>
                <a:endParaRPr lang="en-US" sz="3200" dirty="0"/>
              </a:p>
            </p:txBody>
          </p:sp>
        </mc:Choice>
        <mc:Fallback xmlns="">
          <p:sp>
            <p:nvSpPr>
              <p:cNvPr id="3" name="Content Placeholder 2">
                <a:extLst>
                  <a:ext uri="{FF2B5EF4-FFF2-40B4-BE49-F238E27FC236}">
                    <a16:creationId xmlns:a16="http://schemas.microsoft.com/office/drawing/2014/main" id="{58515A0C-00C6-43F3-A536-CAB4B052841A}"/>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35EE6127-608F-47D8-86AB-95C2E725C815}"/>
              </a:ext>
            </a:extLst>
          </p:cNvPr>
          <p:cNvGrpSpPr/>
          <p:nvPr/>
        </p:nvGrpSpPr>
        <p:grpSpPr>
          <a:xfrm>
            <a:off x="7135721" y="1690688"/>
            <a:ext cx="3252528" cy="1627632"/>
            <a:chOff x="4499726" y="4693814"/>
            <a:chExt cx="3252528" cy="1627632"/>
          </a:xfrm>
        </p:grpSpPr>
        <p:sp>
          <p:nvSpPr>
            <p:cNvPr id="5" name="Rectangle 4">
              <a:extLst>
                <a:ext uri="{FF2B5EF4-FFF2-40B4-BE49-F238E27FC236}">
                  <a16:creationId xmlns:a16="http://schemas.microsoft.com/office/drawing/2014/main" id="{08717B77-B82E-42A1-A319-71AAB203B919}"/>
                </a:ext>
              </a:extLst>
            </p:cNvPr>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6" name="Rectangle 5">
              <a:extLst>
                <a:ext uri="{FF2B5EF4-FFF2-40B4-BE49-F238E27FC236}">
                  <a16:creationId xmlns:a16="http://schemas.microsoft.com/office/drawing/2014/main" id="{B34D5A9C-022C-4644-9B78-C999B2DC65FB}"/>
                </a:ext>
              </a:extLst>
            </p:cNvPr>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7" name="Rectangle 6">
              <a:extLst>
                <a:ext uri="{FF2B5EF4-FFF2-40B4-BE49-F238E27FC236}">
                  <a16:creationId xmlns:a16="http://schemas.microsoft.com/office/drawing/2014/main" id="{0DA2EA6A-15B0-4D79-8F24-8D387E3A0F16}"/>
                </a:ext>
              </a:extLst>
            </p:cNvPr>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ato" panose="020F0502020204030203" pitchFamily="34" charset="0"/>
                </a:rPr>
                <a:t>A</a:t>
              </a:r>
              <a:r>
                <a:rPr lang="en-US" sz="3200" b="1" baseline="30000" dirty="0">
                  <a:solidFill>
                    <a:prstClr val="black"/>
                  </a:solidFill>
                  <a:effectLst>
                    <a:outerShdw blurRad="38100" dist="38100" dir="2700000" algn="tl">
                      <a:srgbClr val="000000">
                        <a:alpha val="43137"/>
                      </a:srgbClr>
                    </a:outerShdw>
                  </a:effectLst>
                  <a:latin typeface="Lato" panose="020F0502020204030203" pitchFamily="34" charset="0"/>
                </a:rPr>
                <a:t>c</a:t>
              </a:r>
            </a:p>
          </p:txBody>
        </p:sp>
      </p:grpSp>
      <p:sp>
        <p:nvSpPr>
          <p:cNvPr id="8" name="Slide Number Placeholder 7">
            <a:extLst>
              <a:ext uri="{FF2B5EF4-FFF2-40B4-BE49-F238E27FC236}">
                <a16:creationId xmlns:a16="http://schemas.microsoft.com/office/drawing/2014/main" id="{A9FA112B-60AA-4BDD-8155-2542E0C16E3B}"/>
              </a:ext>
            </a:extLst>
          </p:cNvPr>
          <p:cNvSpPr>
            <a:spLocks noGrp="1"/>
          </p:cNvSpPr>
          <p:nvPr>
            <p:ph type="sldNum" sz="quarter" idx="12"/>
          </p:nvPr>
        </p:nvSpPr>
        <p:spPr/>
        <p:txBody>
          <a:bodyPr/>
          <a:lstStyle/>
          <a:p>
            <a:fld id="{FE2CFF1E-AA13-4669-84B1-92D2789C75FC}" type="slidenum">
              <a:rPr lang="en-US" smtClean="0"/>
              <a:t>16</a:t>
            </a:fld>
            <a:endParaRPr lang="en-US" dirty="0"/>
          </a:p>
        </p:txBody>
      </p:sp>
    </p:spTree>
    <p:extLst>
      <p:ext uri="{BB962C8B-B14F-4D97-AF65-F5344CB8AC3E}">
        <p14:creationId xmlns:p14="http://schemas.microsoft.com/office/powerpoint/2010/main" val="2672860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E44A2-9978-4738-B11D-13D7449C95CA}"/>
              </a:ext>
            </a:extLst>
          </p:cNvPr>
          <p:cNvSpPr>
            <a:spLocks noGrp="1"/>
          </p:cNvSpPr>
          <p:nvPr>
            <p:ph type="title"/>
          </p:nvPr>
        </p:nvSpPr>
        <p:spPr/>
        <p:txBody>
          <a:bodyPr/>
          <a:lstStyle/>
          <a:p>
            <a:r>
              <a:rPr lang="en-US" dirty="0"/>
              <a:t>Total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4BEA93-6720-4570-88CF-3D7268D50253}"/>
                  </a:ext>
                </a:extLst>
              </p:cNvPr>
              <p:cNvSpPr>
                <a:spLocks noGrp="1"/>
              </p:cNvSpPr>
              <p:nvPr>
                <p:ph idx="1"/>
              </p:nvPr>
            </p:nvSpPr>
            <p:spPr/>
            <p:txBody>
              <a:bodyPr/>
              <a:lstStyle/>
              <a:p>
                <a14:m>
                  <m:oMath xmlns:m="http://schemas.openxmlformats.org/officeDocument/2006/math">
                    <m:r>
                      <a:rPr lang="en-US" i="1" smtClean="0">
                        <a:latin typeface="Cambria Math" panose="02040503050406030204" pitchFamily="18" charset="0"/>
                      </a:rPr>
                      <m:t>𝑃</m:t>
                    </m:r>
                    <m:d>
                      <m:dPr>
                        <m:ctrlPr>
                          <a:rPr lang="en-US" i="1">
                            <a:latin typeface="Cambria Math" panose="02040503050406030204" pitchFamily="18" charset="0"/>
                          </a:rPr>
                        </m:ctrlPr>
                      </m:dPr>
                      <m:e>
                        <m:r>
                          <a:rPr lang="en-US" i="1" smtClean="0">
                            <a:latin typeface="Cambria Math" panose="02040503050406030204" pitchFamily="18" charset="0"/>
                          </a:rPr>
                          <m:t>𝐵</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r>
                          <a:rPr lang="en-US" i="1">
                            <a:latin typeface="Cambria Math" panose="02040503050406030204" pitchFamily="18" charset="0"/>
                          </a:rPr>
                          <m:t>𝐴</m:t>
                        </m:r>
                      </m:e>
                    </m:d>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r>
                      <a:rPr lang="en-US" i="1">
                        <a:latin typeface="Cambria Math" panose="02040503050406030204" pitchFamily="18" charset="0"/>
                      </a:rPr>
                      <m:t>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oMath>
                </a14:m>
                <a:endParaRPr lang="en-US" dirty="0"/>
              </a:p>
              <a:p>
                <a:pPr lvl="1"/>
                <a:r>
                  <a:rPr lang="en-US" dirty="0"/>
                  <a:t>A + A</a:t>
                </a:r>
                <a:r>
                  <a:rPr lang="en-US" baseline="30000" dirty="0"/>
                  <a:t>c</a:t>
                </a:r>
                <a:r>
                  <a:rPr lang="en-US" dirty="0"/>
                  <a:t> forms a partition of sample space</a:t>
                </a:r>
              </a:p>
              <a:p>
                <a:pPr lvl="1"/>
                <a:r>
                  <a:rPr lang="en-US" dirty="0"/>
                  <a:t>B can be in A, A</a:t>
                </a:r>
                <a:r>
                  <a:rPr lang="en-US" baseline="30000" dirty="0"/>
                  <a:t>c</a:t>
                </a:r>
                <a:r>
                  <a:rPr lang="en-US" dirty="0"/>
                  <a:t> or both (but nothing else).</a:t>
                </a:r>
              </a:p>
            </p:txBody>
          </p:sp>
        </mc:Choice>
        <mc:Fallback xmlns="">
          <p:sp>
            <p:nvSpPr>
              <p:cNvPr id="3" name="Content Placeholder 2">
                <a:extLst>
                  <a:ext uri="{FF2B5EF4-FFF2-40B4-BE49-F238E27FC236}">
                    <a16:creationId xmlns:a16="http://schemas.microsoft.com/office/drawing/2014/main" id="{344BEA93-6720-4570-88CF-3D7268D50253}"/>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grpSp>
        <p:nvGrpSpPr>
          <p:cNvPr id="4" name="Group 3"/>
          <p:cNvGrpSpPr/>
          <p:nvPr/>
        </p:nvGrpSpPr>
        <p:grpSpPr>
          <a:xfrm>
            <a:off x="2921272" y="3612242"/>
            <a:ext cx="5917928" cy="2743200"/>
            <a:chOff x="1397272" y="3612242"/>
            <a:chExt cx="5917928" cy="2743200"/>
          </a:xfrm>
        </p:grpSpPr>
        <p:sp>
          <p:nvSpPr>
            <p:cNvPr id="10" name="Rectangle 9">
              <a:extLst>
                <a:ext uri="{FF2B5EF4-FFF2-40B4-BE49-F238E27FC236}">
                  <a16:creationId xmlns:a16="http://schemas.microsoft.com/office/drawing/2014/main" id="{589B0FD7-8276-4385-98B6-831D9ADA734D}"/>
                </a:ext>
              </a:extLst>
            </p:cNvPr>
            <p:cNvSpPr/>
            <p:nvPr/>
          </p:nvSpPr>
          <p:spPr>
            <a:xfrm>
              <a:off x="1828800" y="3612242"/>
              <a:ext cx="5486400" cy="2743200"/>
            </a:xfrm>
            <a:prstGeom prst="rect">
              <a:avLst/>
            </a:prstGeom>
            <a:solidFill>
              <a:schemeClr val="accent4">
                <a:lumMod val="60000"/>
                <a:lumOff val="40000"/>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600" b="1" baseline="30000" dirty="0">
                  <a:solidFill>
                    <a:schemeClr val="tx1"/>
                  </a:solidFill>
                  <a:effectLst>
                    <a:outerShdw blurRad="38100" dist="38100" dir="2700000" algn="tl">
                      <a:srgbClr val="000000">
                        <a:alpha val="43137"/>
                      </a:srgbClr>
                    </a:outerShdw>
                  </a:effectLst>
                  <a:latin typeface="Lato" panose="020F0502020204030203" pitchFamily="34" charset="0"/>
                </a:rPr>
                <a:t>c</a:t>
              </a:r>
            </a:p>
          </p:txBody>
        </p:sp>
        <p:sp>
          <p:nvSpPr>
            <p:cNvPr id="11" name="Oval 10">
              <a:extLst>
                <a:ext uri="{FF2B5EF4-FFF2-40B4-BE49-F238E27FC236}">
                  <a16:creationId xmlns:a16="http://schemas.microsoft.com/office/drawing/2014/main" id="{75767ED3-1BD4-4587-8C18-F6E475E8333A}"/>
                </a:ext>
              </a:extLst>
            </p:cNvPr>
            <p:cNvSpPr>
              <a:spLocks noChangeAspect="1"/>
            </p:cNvSpPr>
            <p:nvPr/>
          </p:nvSpPr>
          <p:spPr>
            <a:xfrm>
              <a:off x="3112851" y="3809152"/>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2" name="Oval 11">
              <a:extLst>
                <a:ext uri="{FF2B5EF4-FFF2-40B4-BE49-F238E27FC236}">
                  <a16:creationId xmlns:a16="http://schemas.microsoft.com/office/drawing/2014/main" id="{63EF2A10-3F30-4732-BAF2-CB3C9842CD19}"/>
                </a:ext>
              </a:extLst>
            </p:cNvPr>
            <p:cNvSpPr/>
            <p:nvPr/>
          </p:nvSpPr>
          <p:spPr>
            <a:xfrm>
              <a:off x="4745400" y="4629888"/>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7" name="Rectangle 6"/>
            <p:cNvSpPr/>
            <p:nvPr/>
          </p:nvSpPr>
          <p:spPr>
            <a:xfrm>
              <a:off x="1397272" y="5770667"/>
              <a:ext cx="46358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ato" panose="020F0502020204030203" pitchFamily="34" charset="0"/>
                </a:rPr>
                <a:t>Ω</a:t>
              </a:r>
              <a:endParaRPr lang="en-US" sz="3200" b="1" dirty="0">
                <a:effectLst>
                  <a:outerShdw blurRad="38100" dist="38100" dir="2700000" algn="tl">
                    <a:srgbClr val="000000">
                      <a:alpha val="43137"/>
                    </a:srgbClr>
                  </a:outerShdw>
                </a:effectLst>
                <a:latin typeface="Lato" panose="020F0502020204030203" pitchFamily="34" charset="0"/>
              </a:endParaRPr>
            </a:p>
          </p:txBody>
        </p:sp>
      </p:grpSp>
      <p:sp>
        <p:nvSpPr>
          <p:cNvPr id="5" name="Slide Number Placeholder 4">
            <a:extLst>
              <a:ext uri="{FF2B5EF4-FFF2-40B4-BE49-F238E27FC236}">
                <a16:creationId xmlns:a16="http://schemas.microsoft.com/office/drawing/2014/main" id="{6FE6FBA7-21B8-4786-B218-8A28AF800D5D}"/>
              </a:ext>
            </a:extLst>
          </p:cNvPr>
          <p:cNvSpPr>
            <a:spLocks noGrp="1"/>
          </p:cNvSpPr>
          <p:nvPr>
            <p:ph type="sldNum" sz="quarter" idx="12"/>
          </p:nvPr>
        </p:nvSpPr>
        <p:spPr/>
        <p:txBody>
          <a:bodyPr/>
          <a:lstStyle/>
          <a:p>
            <a:fld id="{FE2CFF1E-AA13-4669-84B1-92D2789C75FC}" type="slidenum">
              <a:rPr lang="en-US" smtClean="0"/>
              <a:t>17</a:t>
            </a:fld>
            <a:endParaRPr lang="en-US" dirty="0"/>
          </a:p>
        </p:txBody>
      </p:sp>
    </p:spTree>
    <p:extLst>
      <p:ext uri="{BB962C8B-B14F-4D97-AF65-F5344CB8AC3E}">
        <p14:creationId xmlns:p14="http://schemas.microsoft.com/office/powerpoint/2010/main" val="2655029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8BD83-3D11-4AB7-A0E0-707D769E6320}"/>
              </a:ext>
            </a:extLst>
          </p:cNvPr>
          <p:cNvSpPr>
            <a:spLocks noGrp="1"/>
          </p:cNvSpPr>
          <p:nvPr>
            <p:ph type="title"/>
          </p:nvPr>
        </p:nvSpPr>
        <p:spPr/>
        <p:txBody>
          <a:bodyPr/>
          <a:lstStyle/>
          <a:p>
            <a:r>
              <a:rPr lang="en-US" dirty="0"/>
              <a:t>Total Probability Example</a:t>
            </a:r>
          </a:p>
        </p:txBody>
      </p:sp>
      <p:sp>
        <p:nvSpPr>
          <p:cNvPr id="3" name="Content Placeholder 2">
            <a:extLst>
              <a:ext uri="{FF2B5EF4-FFF2-40B4-BE49-F238E27FC236}">
                <a16:creationId xmlns:a16="http://schemas.microsoft.com/office/drawing/2014/main" id="{DB55C98F-0763-4CA6-BFE6-B2A9DF51D5CF}"/>
              </a:ext>
            </a:extLst>
          </p:cNvPr>
          <p:cNvSpPr>
            <a:spLocks noGrp="1"/>
          </p:cNvSpPr>
          <p:nvPr>
            <p:ph idx="1"/>
          </p:nvPr>
        </p:nvSpPr>
        <p:spPr/>
        <p:txBody>
          <a:bodyPr/>
          <a:lstStyle/>
          <a:p>
            <a:r>
              <a:rPr lang="en-US" dirty="0"/>
              <a:t>I have two bags that each contain 100 marbles.  In the first I have 75 red and 25 blue marbles.  In the second I have 60 red and 40 blue marbles.  I choose one of the bags at random (with equal probability) and then pick a marble from that bag.  What is the probability that I choose a red marble?</a:t>
            </a:r>
          </a:p>
          <a:p>
            <a:endParaRPr lang="en-US" dirty="0"/>
          </a:p>
        </p:txBody>
      </p:sp>
      <p:sp>
        <p:nvSpPr>
          <p:cNvPr id="4" name="Oval 3">
            <a:extLst>
              <a:ext uri="{FF2B5EF4-FFF2-40B4-BE49-F238E27FC236}">
                <a16:creationId xmlns:a16="http://schemas.microsoft.com/office/drawing/2014/main" id="{6E6A9851-6382-4769-8BA2-B9F56513409D}"/>
              </a:ext>
            </a:extLst>
          </p:cNvPr>
          <p:cNvSpPr/>
          <p:nvPr/>
        </p:nvSpPr>
        <p:spPr>
          <a:xfrm>
            <a:off x="838200" y="4106487"/>
            <a:ext cx="1828800" cy="1828800"/>
          </a:xfrm>
          <a:prstGeom prst="ellipse">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2">
                    <a:lumMod val="50000"/>
                  </a:schemeClr>
                </a:solidFill>
                <a:latin typeface="Lato" panose="020F0502020204030203" pitchFamily="34" charset="0"/>
              </a:rPr>
              <a:t>0.75</a:t>
            </a:r>
          </a:p>
        </p:txBody>
      </p:sp>
      <p:sp>
        <p:nvSpPr>
          <p:cNvPr id="5" name="Oval 4">
            <a:extLst>
              <a:ext uri="{FF2B5EF4-FFF2-40B4-BE49-F238E27FC236}">
                <a16:creationId xmlns:a16="http://schemas.microsoft.com/office/drawing/2014/main" id="{593D1F1E-612C-4351-8015-BC8C55ADEA9A}"/>
              </a:ext>
            </a:extLst>
          </p:cNvPr>
          <p:cNvSpPr/>
          <p:nvPr/>
        </p:nvSpPr>
        <p:spPr>
          <a:xfrm>
            <a:off x="4721627" y="4106487"/>
            <a:ext cx="1828800" cy="1828800"/>
          </a:xfrm>
          <a:prstGeom prst="ellipse">
            <a:avLst/>
          </a:prstGeom>
          <a:solidFill>
            <a:schemeClr val="accent6">
              <a:lumMod val="60000"/>
              <a:lumOff val="4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6">
                    <a:lumMod val="50000"/>
                  </a:schemeClr>
                </a:solidFill>
                <a:latin typeface="Lato" panose="020F0502020204030203" pitchFamily="34" charset="0"/>
              </a:rPr>
              <a:t>0.6</a:t>
            </a:r>
          </a:p>
        </p:txBody>
      </p:sp>
      <p:sp>
        <p:nvSpPr>
          <p:cNvPr id="6" name="TextBox 5">
            <a:extLst>
              <a:ext uri="{FF2B5EF4-FFF2-40B4-BE49-F238E27FC236}">
                <a16:creationId xmlns:a16="http://schemas.microsoft.com/office/drawing/2014/main" id="{E92F6774-4C5B-4CC7-8D6C-5815E335A301}"/>
              </a:ext>
            </a:extLst>
          </p:cNvPr>
          <p:cNvSpPr txBox="1"/>
          <p:nvPr/>
        </p:nvSpPr>
        <p:spPr>
          <a:xfrm>
            <a:off x="1104207" y="6162271"/>
            <a:ext cx="1296786"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0.5</a:t>
            </a:r>
          </a:p>
        </p:txBody>
      </p:sp>
      <p:sp>
        <p:nvSpPr>
          <p:cNvPr id="7" name="TextBox 6">
            <a:extLst>
              <a:ext uri="{FF2B5EF4-FFF2-40B4-BE49-F238E27FC236}">
                <a16:creationId xmlns:a16="http://schemas.microsoft.com/office/drawing/2014/main" id="{C1C6F0B1-3DEF-4148-82E7-4B30EB2C5C8C}"/>
              </a:ext>
            </a:extLst>
          </p:cNvPr>
          <p:cNvSpPr txBox="1"/>
          <p:nvPr/>
        </p:nvSpPr>
        <p:spPr>
          <a:xfrm>
            <a:off x="4987634" y="6162271"/>
            <a:ext cx="1296786"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0.5</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EF29505-2BF1-4BFB-A261-1EBAC7BD8B10}"/>
                  </a:ext>
                </a:extLst>
              </p:cNvPr>
              <p:cNvSpPr txBox="1"/>
              <p:nvPr/>
            </p:nvSpPr>
            <p:spPr>
              <a:xfrm>
                <a:off x="7095926" y="4805443"/>
                <a:ext cx="479746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𝑟𝑒𝑑</m:t>
                          </m:r>
                        </m:e>
                      </m:d>
                      <m:r>
                        <a:rPr lang="en-US" sz="2800" b="0" i="1" smtClean="0">
                          <a:latin typeface="Cambria Math" panose="02040503050406030204" pitchFamily="18" charset="0"/>
                        </a:rPr>
                        <m:t>=0.75∗0.5+0.6∗0.5</m:t>
                      </m:r>
                    </m:oMath>
                  </m:oMathPara>
                </a14:m>
                <a:endParaRPr lang="en-US" sz="2800" dirty="0"/>
              </a:p>
            </p:txBody>
          </p:sp>
        </mc:Choice>
        <mc:Fallback xmlns="">
          <p:sp>
            <p:nvSpPr>
              <p:cNvPr id="8" name="TextBox 7">
                <a:extLst>
                  <a:ext uri="{FF2B5EF4-FFF2-40B4-BE49-F238E27FC236}">
                    <a16:creationId xmlns:a16="http://schemas.microsoft.com/office/drawing/2014/main" id="{9EF29505-2BF1-4BFB-A261-1EBAC7BD8B10}"/>
                  </a:ext>
                </a:extLst>
              </p:cNvPr>
              <p:cNvSpPr txBox="1">
                <a:spLocks noRot="1" noChangeAspect="1" noMove="1" noResize="1" noEditPoints="1" noAdjustHandles="1" noChangeArrowheads="1" noChangeShapeType="1" noTextEdit="1"/>
              </p:cNvSpPr>
              <p:nvPr/>
            </p:nvSpPr>
            <p:spPr>
              <a:xfrm>
                <a:off x="7095926" y="4805443"/>
                <a:ext cx="4797467"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7B214E3-0C78-494D-A6C7-0C7395563D44}"/>
                  </a:ext>
                </a:extLst>
              </p:cNvPr>
              <p:cNvSpPr txBox="1"/>
              <p:nvPr/>
            </p:nvSpPr>
            <p:spPr>
              <a:xfrm>
                <a:off x="7095925" y="5291009"/>
                <a:ext cx="248984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𝑟𝑒𝑑</m:t>
                          </m:r>
                        </m:e>
                      </m:d>
                      <m:r>
                        <a:rPr lang="en-US" sz="2800" b="0" i="1" smtClean="0">
                          <a:latin typeface="Cambria Math" panose="02040503050406030204" pitchFamily="18" charset="0"/>
                        </a:rPr>
                        <m:t>=0.675</m:t>
                      </m:r>
                    </m:oMath>
                  </m:oMathPara>
                </a14:m>
                <a:endParaRPr lang="en-US" sz="2800" dirty="0"/>
              </a:p>
            </p:txBody>
          </p:sp>
        </mc:Choice>
        <mc:Fallback xmlns="">
          <p:sp>
            <p:nvSpPr>
              <p:cNvPr id="9" name="TextBox 8">
                <a:extLst>
                  <a:ext uri="{FF2B5EF4-FFF2-40B4-BE49-F238E27FC236}">
                    <a16:creationId xmlns:a16="http://schemas.microsoft.com/office/drawing/2014/main" id="{37B214E3-0C78-494D-A6C7-0C7395563D44}"/>
                  </a:ext>
                </a:extLst>
              </p:cNvPr>
              <p:cNvSpPr txBox="1">
                <a:spLocks noRot="1" noChangeAspect="1" noMove="1" noResize="1" noEditPoints="1" noAdjustHandles="1" noChangeArrowheads="1" noChangeShapeType="1" noTextEdit="1"/>
              </p:cNvSpPr>
              <p:nvPr/>
            </p:nvSpPr>
            <p:spPr>
              <a:xfrm>
                <a:off x="7095925" y="5291009"/>
                <a:ext cx="2489849" cy="430887"/>
              </a:xfrm>
              <a:prstGeom prst="rect">
                <a:avLst/>
              </a:prstGeom>
              <a:blipFill>
                <a:blip r:embed="rId4"/>
                <a:stretch>
                  <a:fillRect/>
                </a:stretch>
              </a:blipFill>
            </p:spPr>
            <p:txBody>
              <a:bodyPr/>
              <a:lstStyle/>
              <a:p>
                <a:r>
                  <a:rPr lang="en-US">
                    <a:noFill/>
                  </a:rPr>
                  <a:t> </a:t>
                </a:r>
              </a:p>
            </p:txBody>
          </p:sp>
        </mc:Fallback>
      </mc:AlternateContent>
      <p:sp>
        <p:nvSpPr>
          <p:cNvPr id="10" name="Slide Number Placeholder 9">
            <a:extLst>
              <a:ext uri="{FF2B5EF4-FFF2-40B4-BE49-F238E27FC236}">
                <a16:creationId xmlns:a16="http://schemas.microsoft.com/office/drawing/2014/main" id="{35B94998-15DE-42B7-801A-B8B9DA1EA788}"/>
              </a:ext>
            </a:extLst>
          </p:cNvPr>
          <p:cNvSpPr>
            <a:spLocks noGrp="1"/>
          </p:cNvSpPr>
          <p:nvPr>
            <p:ph type="sldNum" sz="quarter" idx="12"/>
          </p:nvPr>
        </p:nvSpPr>
        <p:spPr/>
        <p:txBody>
          <a:bodyPr/>
          <a:lstStyle/>
          <a:p>
            <a:fld id="{FE2CFF1E-AA13-4669-84B1-92D2789C75FC}" type="slidenum">
              <a:rPr lang="en-US" smtClean="0"/>
              <a:t>18</a:t>
            </a:fld>
            <a:endParaRPr lang="en-US" dirty="0"/>
          </a:p>
        </p:txBody>
      </p:sp>
    </p:spTree>
    <p:extLst>
      <p:ext uri="{BB962C8B-B14F-4D97-AF65-F5344CB8AC3E}">
        <p14:creationId xmlns:p14="http://schemas.microsoft.com/office/powerpoint/2010/main" val="712428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Total Probability</a:t>
            </a:r>
          </a:p>
        </p:txBody>
      </p:sp>
      <p:grpSp>
        <p:nvGrpSpPr>
          <p:cNvPr id="13" name="Group 12"/>
          <p:cNvGrpSpPr/>
          <p:nvPr/>
        </p:nvGrpSpPr>
        <p:grpSpPr>
          <a:xfrm>
            <a:off x="2139777" y="3019653"/>
            <a:ext cx="7746728" cy="3657600"/>
            <a:chOff x="615777" y="2445488"/>
            <a:chExt cx="7746728" cy="3657600"/>
          </a:xfrm>
        </p:grpSpPr>
        <p:sp>
          <p:nvSpPr>
            <p:cNvPr id="5" name="Rectangle 4"/>
            <p:cNvSpPr/>
            <p:nvPr/>
          </p:nvSpPr>
          <p:spPr>
            <a:xfrm>
              <a:off x="1047305" y="2445488"/>
              <a:ext cx="7315200" cy="3657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6" name="Rectangle 5"/>
            <p:cNvSpPr/>
            <p:nvPr/>
          </p:nvSpPr>
          <p:spPr>
            <a:xfrm>
              <a:off x="615777" y="5518313"/>
              <a:ext cx="46358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ato" panose="020F0502020204030203" pitchFamily="34" charset="0"/>
                </a:rPr>
                <a:t>Ω</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7" name="Rectangle 6"/>
            <p:cNvSpPr/>
            <p:nvPr/>
          </p:nvSpPr>
          <p:spPr>
            <a:xfrm>
              <a:off x="1047305" y="2445488"/>
              <a:ext cx="1828800" cy="3657600"/>
            </a:xfrm>
            <a:prstGeom prst="rect">
              <a:avLst/>
            </a:prstGeom>
            <a:solidFill>
              <a:srgbClr val="C0000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1</a:t>
              </a:r>
            </a:p>
          </p:txBody>
        </p:sp>
        <p:sp>
          <p:nvSpPr>
            <p:cNvPr id="9" name="Rectangle 8"/>
            <p:cNvSpPr/>
            <p:nvPr/>
          </p:nvSpPr>
          <p:spPr>
            <a:xfrm>
              <a:off x="2876105" y="2445488"/>
              <a:ext cx="1828800" cy="3657600"/>
            </a:xfrm>
            <a:prstGeom prst="rect">
              <a:avLst/>
            </a:prstGeom>
            <a:solidFill>
              <a:schemeClr val="accent2">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2</a:t>
              </a:r>
            </a:p>
          </p:txBody>
        </p:sp>
        <p:sp>
          <p:nvSpPr>
            <p:cNvPr id="10" name="Rectangle 9"/>
            <p:cNvSpPr/>
            <p:nvPr/>
          </p:nvSpPr>
          <p:spPr>
            <a:xfrm>
              <a:off x="4704905" y="2445488"/>
              <a:ext cx="1828800" cy="3657600"/>
            </a:xfrm>
            <a:prstGeom prst="rect">
              <a:avLst/>
            </a:prstGeom>
            <a:solidFill>
              <a:schemeClr val="accent6">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3</a:t>
              </a:r>
            </a:p>
          </p:txBody>
        </p:sp>
        <p:sp>
          <p:nvSpPr>
            <p:cNvPr id="11" name="Rectangle 10"/>
            <p:cNvSpPr/>
            <p:nvPr/>
          </p:nvSpPr>
          <p:spPr>
            <a:xfrm>
              <a:off x="6533705" y="2445488"/>
              <a:ext cx="1828800" cy="3657600"/>
            </a:xfrm>
            <a:prstGeom prst="rect">
              <a:avLst/>
            </a:prstGeom>
            <a:solidFill>
              <a:srgbClr val="0070C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4</a:t>
              </a:r>
            </a:p>
          </p:txBody>
        </p:sp>
        <p:sp>
          <p:nvSpPr>
            <p:cNvPr id="12" name="Rectangle 11"/>
            <p:cNvSpPr/>
            <p:nvPr/>
          </p:nvSpPr>
          <p:spPr>
            <a:xfrm>
              <a:off x="2187646" y="3710762"/>
              <a:ext cx="5808038" cy="914400"/>
            </a:xfrm>
            <a:prstGeom prst="rect">
              <a:avLst/>
            </a:prstGeom>
            <a:solidFill>
              <a:schemeClr val="bg1">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B</a:t>
              </a:r>
              <a:endParaRPr lang="en-US" b="1" dirty="0">
                <a:solidFill>
                  <a:schemeClr val="tx1"/>
                </a:solidFill>
                <a:effectLst>
                  <a:outerShdw blurRad="38100" dist="38100" dir="2700000" algn="tl">
                    <a:srgbClr val="000000">
                      <a:alpha val="43137"/>
                    </a:srgbClr>
                  </a:outerShdw>
                </a:effectLst>
                <a:latin typeface="Lato" panose="020F0502020204030203" pitchFamily="34" charset="0"/>
              </a:endParaRPr>
            </a:p>
          </p:txBody>
        </p:sp>
      </p:grpSp>
      <mc:AlternateContent xmlns:mc="http://schemas.openxmlformats.org/markup-compatibility/2006" xmlns:a14="http://schemas.microsoft.com/office/drawing/2010/main">
        <mc:Choice Requires="a14">
          <p:sp>
            <p:nvSpPr>
              <p:cNvPr id="16" name="TextBox 15"/>
              <p:cNvSpPr txBox="1"/>
              <p:nvPr/>
            </p:nvSpPr>
            <p:spPr>
              <a:xfrm>
                <a:off x="3987843" y="1462659"/>
                <a:ext cx="4580678" cy="13443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b="0" i="1" smtClean="0">
                              <a:latin typeface="Cambria Math" panose="02040503050406030204" pitchFamily="18" charset="0"/>
                            </a:rPr>
                            <m:t>𝐵</m:t>
                          </m:r>
                        </m:e>
                      </m:d>
                      <m:r>
                        <a:rPr lang="en-US" sz="3200" i="1">
                          <a:latin typeface="Cambria Math" panose="02040503050406030204" pitchFamily="18" charset="0"/>
                        </a:rPr>
                        <m:t>=</m:t>
                      </m:r>
                      <m:nary>
                        <m:naryPr>
                          <m:chr m:val="∑"/>
                          <m:ctrlPr>
                            <a:rPr lang="en-US" sz="3200" i="1">
                              <a:latin typeface="Cambria Math" panose="02040503050406030204" pitchFamily="18" charset="0"/>
                            </a:rPr>
                          </m:ctrlPr>
                        </m:naryPr>
                        <m:sub>
                          <m:r>
                            <m:rPr>
                              <m:brk m:alnAt="23"/>
                            </m:rPr>
                            <a:rPr lang="en-US" sz="3200" i="1">
                              <a:latin typeface="Cambria Math" panose="02040503050406030204" pitchFamily="18" charset="0"/>
                            </a:rPr>
                            <m:t>𝑖</m:t>
                          </m:r>
                          <m:r>
                            <a:rPr lang="en-US" sz="3200" i="1">
                              <a:latin typeface="Cambria Math" panose="02040503050406030204" pitchFamily="18" charset="0"/>
                            </a:rPr>
                            <m:t>=1</m:t>
                          </m:r>
                        </m:sub>
                        <m:sup>
                          <m:r>
                            <a:rPr lang="en-US" sz="3200" i="1">
                              <a:latin typeface="Cambria Math" panose="02040503050406030204" pitchFamily="18" charset="0"/>
                            </a:rPr>
                            <m:t>𝑛</m:t>
                          </m:r>
                        </m:sup>
                        <m:e>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b="0" i="1" smtClean="0">
                                  <a:latin typeface="Cambria Math" panose="02040503050406030204" pitchFamily="18" charset="0"/>
                                </a:rPr>
                                <m:t>𝐵</m:t>
                              </m:r>
                            </m:e>
                            <m:e>
                              <m:sSub>
                                <m:sSubPr>
                                  <m:ctrlPr>
                                    <a:rPr lang="en-US" sz="3200" i="1">
                                      <a:latin typeface="Cambria Math" panose="02040503050406030204" pitchFamily="18" charset="0"/>
                                    </a:rPr>
                                  </m:ctrlPr>
                                </m:sSubPr>
                                <m:e>
                                  <m:r>
                                    <a:rPr lang="en-US" sz="3200" b="0" i="1" smtClean="0">
                                      <a:latin typeface="Cambria Math" panose="02040503050406030204" pitchFamily="18" charset="0"/>
                                    </a:rPr>
                                    <m:t>𝐴</m:t>
                                  </m:r>
                                </m:e>
                                <m:sub>
                                  <m:r>
                                    <a:rPr lang="en-US" sz="3200" i="1">
                                      <a:latin typeface="Cambria Math" panose="02040503050406030204" pitchFamily="18" charset="0"/>
                                    </a:rPr>
                                    <m:t>𝑖</m:t>
                                  </m:r>
                                </m:sub>
                              </m:sSub>
                            </m:e>
                          </m:d>
                          <m:r>
                            <a:rPr lang="en-US" sz="3200" b="0" i="1" smtClean="0">
                              <a:latin typeface="Cambria Math" panose="02040503050406030204" pitchFamily="18" charset="0"/>
                            </a:rPr>
                            <m:t>𝑝</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b="0" i="1" smtClean="0">
                                      <a:latin typeface="Cambria Math" panose="02040503050406030204" pitchFamily="18" charset="0"/>
                                    </a:rPr>
                                    <m:t>𝐴</m:t>
                                  </m:r>
                                </m:e>
                                <m:sub>
                                  <m:r>
                                    <a:rPr lang="en-US" sz="3200" i="1">
                                      <a:latin typeface="Cambria Math" panose="02040503050406030204" pitchFamily="18" charset="0"/>
                                    </a:rPr>
                                    <m:t>𝑖</m:t>
                                  </m:r>
                                </m:sub>
                              </m:sSub>
                            </m:e>
                          </m:d>
                        </m:e>
                      </m:nary>
                    </m:oMath>
                  </m:oMathPara>
                </a14:m>
                <a:endParaRPr lang="en-US" sz="3200" dirty="0">
                  <a:latin typeface="Lato" panose="020F0502020204030203"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987843" y="1462659"/>
                <a:ext cx="4580678" cy="1344342"/>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975B1E5-5A1C-4968-A8BB-2BF4B27B96FE}"/>
              </a:ext>
            </a:extLst>
          </p:cNvPr>
          <p:cNvSpPr>
            <a:spLocks noGrp="1"/>
          </p:cNvSpPr>
          <p:nvPr>
            <p:ph type="sldNum" sz="quarter" idx="12"/>
          </p:nvPr>
        </p:nvSpPr>
        <p:spPr/>
        <p:txBody>
          <a:bodyPr/>
          <a:lstStyle/>
          <a:p>
            <a:fld id="{FE2CFF1E-AA13-4669-84B1-92D2789C75FC}" type="slidenum">
              <a:rPr lang="en-US" smtClean="0"/>
              <a:t>19</a:t>
            </a:fld>
            <a:endParaRPr lang="en-US" dirty="0"/>
          </a:p>
        </p:txBody>
      </p:sp>
    </p:spTree>
    <p:extLst>
      <p:ext uri="{BB962C8B-B14F-4D97-AF65-F5344CB8AC3E}">
        <p14:creationId xmlns:p14="http://schemas.microsoft.com/office/powerpoint/2010/main" val="3186548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66AB5A-F1A5-E264-5590-9651EE5E2A09}"/>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876F9E42-DD94-2F0C-0CB5-12C880722603}"/>
              </a:ext>
            </a:extLst>
          </p:cNvPr>
          <p:cNvSpPr>
            <a:spLocks noGrp="1"/>
          </p:cNvSpPr>
          <p:nvPr>
            <p:ph type="title"/>
          </p:nvPr>
        </p:nvSpPr>
        <p:spPr>
          <a:xfrm>
            <a:off x="838200" y="365125"/>
            <a:ext cx="10515600" cy="1325563"/>
          </a:xfrm>
        </p:spPr>
        <p:txBody>
          <a:bodyPr/>
          <a:lstStyle/>
          <a:p>
            <a:r>
              <a:rPr lang="en-US" dirty="0"/>
              <a:t>Section Outline</a:t>
            </a:r>
          </a:p>
        </p:txBody>
      </p:sp>
      <p:sp>
        <p:nvSpPr>
          <p:cNvPr id="7" name="Content Placeholder 6">
            <a:extLst>
              <a:ext uri="{FF2B5EF4-FFF2-40B4-BE49-F238E27FC236}">
                <a16:creationId xmlns:a16="http://schemas.microsoft.com/office/drawing/2014/main" id="{158A3768-A420-B970-3A8E-ECBE7F48DEFA}"/>
              </a:ext>
            </a:extLst>
          </p:cNvPr>
          <p:cNvSpPr>
            <a:spLocks noGrp="1"/>
          </p:cNvSpPr>
          <p:nvPr>
            <p:ph sz="half" idx="1"/>
          </p:nvPr>
        </p:nvSpPr>
        <p:spPr>
          <a:xfrm>
            <a:off x="838200" y="1825625"/>
            <a:ext cx="10401300" cy="4351339"/>
          </a:xfrm>
        </p:spPr>
        <p:txBody>
          <a:bodyPr vert="horz" lIns="91440" tIns="45720" rIns="91440" bIns="45720" rtlCol="0" anchor="t">
            <a:normAutofit/>
          </a:bodyPr>
          <a:lstStyle/>
          <a:p>
            <a:r>
              <a:rPr lang="en-US" dirty="0"/>
              <a:t>Revisiting the axioms with Venn diagrams</a:t>
            </a:r>
          </a:p>
          <a:p>
            <a:r>
              <a:rPr lang="en-US" dirty="0"/>
              <a:t>Mutual exclusivity and exhaustivity/partitions</a:t>
            </a:r>
          </a:p>
          <a:p>
            <a:r>
              <a:rPr lang="en-US" dirty="0"/>
              <a:t>Complements</a:t>
            </a:r>
          </a:p>
          <a:p>
            <a:r>
              <a:rPr lang="en-US" dirty="0"/>
              <a:t>General additivity</a:t>
            </a:r>
          </a:p>
          <a:p>
            <a:r>
              <a:rPr lang="en-US" dirty="0"/>
              <a:t>Independence</a:t>
            </a:r>
          </a:p>
          <a:p>
            <a:r>
              <a:rPr lang="en-US" dirty="0"/>
              <a:t>Joint, marginal, and conditional probability</a:t>
            </a:r>
          </a:p>
          <a:p>
            <a:endParaRPr lang="en-US" dirty="0"/>
          </a:p>
        </p:txBody>
      </p:sp>
      <p:sp>
        <p:nvSpPr>
          <p:cNvPr id="15" name="Slide Number Placeholder 14">
            <a:extLst>
              <a:ext uri="{FF2B5EF4-FFF2-40B4-BE49-F238E27FC236}">
                <a16:creationId xmlns:a16="http://schemas.microsoft.com/office/drawing/2014/main" id="{7CFA8A52-92B9-F97A-07DA-6BC80ED033B6}"/>
              </a:ext>
            </a:extLst>
          </p:cNvPr>
          <p:cNvSpPr>
            <a:spLocks noGrp="1"/>
          </p:cNvSpPr>
          <p:nvPr>
            <p:ph type="sldNum" sz="quarter" idx="12"/>
          </p:nvPr>
        </p:nvSpPr>
        <p:spPr/>
        <p:txBody>
          <a:bodyPr/>
          <a:lstStyle/>
          <a:p>
            <a:fld id="{75FF2DE0-F630-4680-9872-E679E07CC29A}" type="slidenum">
              <a:rPr lang="en-US" smtClean="0"/>
              <a:t>2</a:t>
            </a:fld>
            <a:endParaRPr lang="en-US"/>
          </a:p>
        </p:txBody>
      </p:sp>
    </p:spTree>
    <p:extLst>
      <p:ext uri="{BB962C8B-B14F-4D97-AF65-F5344CB8AC3E}">
        <p14:creationId xmlns:p14="http://schemas.microsoft.com/office/powerpoint/2010/main" val="737278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F84ED-8DBC-48DB-9D3B-0DF882A7B945}"/>
              </a:ext>
            </a:extLst>
          </p:cNvPr>
          <p:cNvSpPr>
            <a:spLocks noGrp="1"/>
          </p:cNvSpPr>
          <p:nvPr>
            <p:ph type="title"/>
          </p:nvPr>
        </p:nvSpPr>
        <p:spPr/>
        <p:txBody>
          <a:bodyPr/>
          <a:lstStyle/>
          <a:p>
            <a:r>
              <a:rPr lang="en-US" dirty="0"/>
              <a:t>Bayes’ Theorem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834D03E-0A27-4B0A-87EE-ECE97D4D51A4}"/>
                  </a:ext>
                </a:extLst>
              </p:cNvPr>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e>
                        <m:r>
                          <a:rPr lang="en-US" b="0" i="1" smtClean="0">
                            <a:latin typeface="Cambria Math" panose="02040503050406030204" pitchFamily="18" charset="0"/>
                          </a:rPr>
                          <m:t>𝐵</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𝐵</m:t>
                        </m:r>
                      </m:e>
                      <m:e>
                        <m:r>
                          <a:rPr lang="en-US" b="0" i="1" smtClean="0">
                            <a:latin typeface="Cambria Math" panose="02040503050406030204" pitchFamily="18" charset="0"/>
                            <a:ea typeface="Cambria Math" panose="02040503050406030204" pitchFamily="18" charset="0"/>
                          </a:rPr>
                          <m:t>𝐴</m:t>
                        </m:r>
                      </m:e>
                    </m:d>
                  </m:oMath>
                </a14:m>
                <a:r>
                  <a:rPr lang="en-US" dirty="0"/>
                  <a:t> unless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oMath>
                </a14:m>
                <a:endParaRPr lang="en-US" dirty="0"/>
              </a:p>
              <a:p>
                <a:r>
                  <a:rPr lang="en-US" dirty="0"/>
                  <a:t>Reversible using Bayes’ Theorem</a:t>
                </a:r>
              </a:p>
              <a:p>
                <a:endParaRPr lang="en-US" dirty="0"/>
              </a:p>
            </p:txBody>
          </p:sp>
        </mc:Choice>
        <mc:Fallback xmlns="">
          <p:sp>
            <p:nvSpPr>
              <p:cNvPr id="3" name="Content Placeholder 2">
                <a:extLst>
                  <a:ext uri="{FF2B5EF4-FFF2-40B4-BE49-F238E27FC236}">
                    <a16:creationId xmlns:a16="http://schemas.microsoft.com/office/drawing/2014/main" id="{3834D03E-0A27-4B0A-87EE-ECE97D4D51A4}"/>
                  </a:ext>
                </a:extLst>
              </p:cNvPr>
              <p:cNvSpPr>
                <a:spLocks noGrp="1" noRot="1" noChangeAspect="1" noMove="1" noResize="1" noEditPoints="1" noAdjustHandles="1" noChangeArrowheads="1" noChangeShapeType="1" noTextEdit="1"/>
              </p:cNvSpPr>
              <p:nvPr>
                <p:ph idx="1"/>
              </p:nvPr>
            </p:nvSpPr>
            <p:spPr>
              <a:blipFill>
                <a:blip r:embed="rId3"/>
                <a:stretch>
                  <a:fillRect l="-1043" t="-2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7B21824-276F-4556-851E-B2FCA9B39F54}"/>
                  </a:ext>
                </a:extLst>
              </p:cNvPr>
              <p:cNvSpPr txBox="1"/>
              <p:nvPr/>
            </p:nvSpPr>
            <p:spPr>
              <a:xfrm>
                <a:off x="3815471" y="3429000"/>
                <a:ext cx="4457566" cy="11683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e>
                          <m:r>
                            <a:rPr lang="en-US" sz="3600" b="0" i="1" smtClean="0">
                              <a:latin typeface="Cambria Math" panose="02040503050406030204" pitchFamily="18" charset="0"/>
                            </a:rPr>
                            <m:t>𝐴</m:t>
                          </m:r>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e>
                              <m:r>
                                <a:rPr lang="en-US" sz="3600" b="0" i="1" smtClean="0">
                                  <a:latin typeface="Cambria Math" panose="02040503050406030204" pitchFamily="18" charset="0"/>
                                </a:rPr>
                                <m:t>𝐵</m:t>
                              </m:r>
                            </m:e>
                          </m:d>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d>
                        </m:num>
                        <m:den>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d>
                        </m:den>
                      </m:f>
                    </m:oMath>
                  </m:oMathPara>
                </a14:m>
                <a:endParaRPr lang="en-US" sz="3600" dirty="0"/>
              </a:p>
            </p:txBody>
          </p:sp>
        </mc:Choice>
        <mc:Fallback xmlns="">
          <p:sp>
            <p:nvSpPr>
              <p:cNvPr id="4" name="TextBox 3">
                <a:extLst>
                  <a:ext uri="{FF2B5EF4-FFF2-40B4-BE49-F238E27FC236}">
                    <a16:creationId xmlns:a16="http://schemas.microsoft.com/office/drawing/2014/main" id="{F7B21824-276F-4556-851E-B2FCA9B39F54}"/>
                  </a:ext>
                </a:extLst>
              </p:cNvPr>
              <p:cNvSpPr txBox="1">
                <a:spLocks noRot="1" noChangeAspect="1" noMove="1" noResize="1" noEditPoints="1" noAdjustHandles="1" noChangeArrowheads="1" noChangeShapeType="1" noTextEdit="1"/>
              </p:cNvSpPr>
              <p:nvPr/>
            </p:nvSpPr>
            <p:spPr>
              <a:xfrm>
                <a:off x="3815471" y="3429000"/>
                <a:ext cx="4457566" cy="1168397"/>
              </a:xfrm>
              <a:prstGeom prst="rect">
                <a:avLst/>
              </a:prstGeom>
              <a:blipFill>
                <a:blip r:embed="rId4"/>
                <a:stretch>
                  <a:fillRect/>
                </a:stretch>
              </a:blipFill>
            </p:spPr>
            <p:txBody>
              <a:bodyPr/>
              <a:lstStyle/>
              <a:p>
                <a:r>
                  <a:rPr lang="en-US">
                    <a:noFill/>
                  </a:rPr>
                  <a:t> </a:t>
                </a:r>
              </a:p>
            </p:txBody>
          </p:sp>
        </mc:Fallback>
      </mc:AlternateContent>
      <p:pic>
        <p:nvPicPr>
          <p:cNvPr id="5" name="Picture 4" descr="A person wearing a hat and sunglasses posing for the camera&#10;&#10;Description automatically generated">
            <a:extLst>
              <a:ext uri="{FF2B5EF4-FFF2-40B4-BE49-F238E27FC236}">
                <a16:creationId xmlns:a16="http://schemas.microsoft.com/office/drawing/2014/main" id="{895376C1-A39D-4263-B34C-E1AB2A4C23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0080" y="4582457"/>
            <a:ext cx="1920895" cy="1966835"/>
          </a:xfrm>
          <a:prstGeom prst="rect">
            <a:avLst/>
          </a:prstGeom>
        </p:spPr>
      </p:pic>
      <p:sp>
        <p:nvSpPr>
          <p:cNvPr id="6" name="Slide Number Placeholder 5">
            <a:extLst>
              <a:ext uri="{FF2B5EF4-FFF2-40B4-BE49-F238E27FC236}">
                <a16:creationId xmlns:a16="http://schemas.microsoft.com/office/drawing/2014/main" id="{CFCB3FF0-623E-4803-9223-C511B7273F95}"/>
              </a:ext>
            </a:extLst>
          </p:cNvPr>
          <p:cNvSpPr>
            <a:spLocks noGrp="1"/>
          </p:cNvSpPr>
          <p:nvPr>
            <p:ph type="sldNum" sz="quarter" idx="12"/>
          </p:nvPr>
        </p:nvSpPr>
        <p:spPr/>
        <p:txBody>
          <a:bodyPr/>
          <a:lstStyle/>
          <a:p>
            <a:fld id="{FE2CFF1E-AA13-4669-84B1-92D2789C75FC}" type="slidenum">
              <a:rPr lang="en-US" smtClean="0"/>
              <a:t>20</a:t>
            </a:fld>
            <a:endParaRPr lang="en-US" dirty="0"/>
          </a:p>
        </p:txBody>
      </p:sp>
      <p:sp>
        <p:nvSpPr>
          <p:cNvPr id="7" name="TextBox 6">
            <a:extLst>
              <a:ext uri="{FF2B5EF4-FFF2-40B4-BE49-F238E27FC236}">
                <a16:creationId xmlns:a16="http://schemas.microsoft.com/office/drawing/2014/main" id="{D07411B3-C78F-6633-A043-651BA2A3CE4B}"/>
              </a:ext>
            </a:extLst>
          </p:cNvPr>
          <p:cNvSpPr txBox="1"/>
          <p:nvPr/>
        </p:nvSpPr>
        <p:spPr>
          <a:xfrm>
            <a:off x="7622367" y="2335230"/>
            <a:ext cx="3010786" cy="461665"/>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Prior</a:t>
            </a:r>
          </a:p>
        </p:txBody>
      </p:sp>
      <p:cxnSp>
        <p:nvCxnSpPr>
          <p:cNvPr id="8" name="Straight Arrow Connector 7">
            <a:extLst>
              <a:ext uri="{FF2B5EF4-FFF2-40B4-BE49-F238E27FC236}">
                <a16:creationId xmlns:a16="http://schemas.microsoft.com/office/drawing/2014/main" id="{84595D08-EADF-5BE3-ABDA-3815F453A132}"/>
              </a:ext>
            </a:extLst>
          </p:cNvPr>
          <p:cNvCxnSpPr>
            <a:cxnSpLocks/>
          </p:cNvCxnSpPr>
          <p:nvPr/>
        </p:nvCxnSpPr>
        <p:spPr>
          <a:xfrm flipH="1">
            <a:off x="7900416" y="2853588"/>
            <a:ext cx="733222" cy="51871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6DB03D2-31F6-E91B-BC7E-5765DAEED347}"/>
              </a:ext>
            </a:extLst>
          </p:cNvPr>
          <p:cNvSpPr txBox="1"/>
          <p:nvPr/>
        </p:nvSpPr>
        <p:spPr>
          <a:xfrm>
            <a:off x="6767644" y="4868642"/>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Can also be called a prior</a:t>
            </a:r>
          </a:p>
        </p:txBody>
      </p:sp>
      <p:cxnSp>
        <p:nvCxnSpPr>
          <p:cNvPr id="11" name="Straight Arrow Connector 10">
            <a:extLst>
              <a:ext uri="{FF2B5EF4-FFF2-40B4-BE49-F238E27FC236}">
                <a16:creationId xmlns:a16="http://schemas.microsoft.com/office/drawing/2014/main" id="{2178BAD3-4FBA-C2C7-0CC9-625E86F02DA2}"/>
              </a:ext>
            </a:extLst>
          </p:cNvPr>
          <p:cNvCxnSpPr>
            <a:cxnSpLocks/>
            <a:stCxn id="10" idx="0"/>
          </p:cNvCxnSpPr>
          <p:nvPr/>
        </p:nvCxnSpPr>
        <p:spPr>
          <a:xfrm flipH="1" flipV="1">
            <a:off x="7622367" y="4454957"/>
            <a:ext cx="650670" cy="41368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5636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9E398-6FAA-5F68-9EEC-1D6F099D58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3DE3D1-653D-9997-751D-D3EB7736CD8B}"/>
              </a:ext>
            </a:extLst>
          </p:cNvPr>
          <p:cNvSpPr>
            <a:spLocks noGrp="1"/>
          </p:cNvSpPr>
          <p:nvPr>
            <p:ph type="title"/>
          </p:nvPr>
        </p:nvSpPr>
        <p:spPr/>
        <p:txBody>
          <a:bodyPr/>
          <a:lstStyle/>
          <a:p>
            <a:r>
              <a:rPr lang="en-US" dirty="0"/>
              <a:t>Bayes’ Theorem Example</a:t>
            </a:r>
          </a:p>
        </p:txBody>
      </p:sp>
      <p:sp>
        <p:nvSpPr>
          <p:cNvPr id="3" name="Slide Number Placeholder 2">
            <a:extLst>
              <a:ext uri="{FF2B5EF4-FFF2-40B4-BE49-F238E27FC236}">
                <a16:creationId xmlns:a16="http://schemas.microsoft.com/office/drawing/2014/main" id="{18786A7C-80F7-2CAD-D5BD-0C285F4D1790}"/>
              </a:ext>
            </a:extLst>
          </p:cNvPr>
          <p:cNvSpPr>
            <a:spLocks noGrp="1"/>
          </p:cNvSpPr>
          <p:nvPr>
            <p:ph type="sldNum" sz="quarter" idx="12"/>
          </p:nvPr>
        </p:nvSpPr>
        <p:spPr/>
        <p:txBody>
          <a:bodyPr/>
          <a:lstStyle/>
          <a:p>
            <a:fld id="{FE2CFF1E-AA13-4669-84B1-92D2789C75FC}" type="slidenum">
              <a:rPr lang="en-US" smtClean="0"/>
              <a:t>21</a:t>
            </a:fld>
            <a:endParaRPr lang="en-US" dirty="0"/>
          </a:p>
        </p:txBody>
      </p:sp>
      <p:pic>
        <p:nvPicPr>
          <p:cNvPr id="10" name="Picture 9">
            <a:extLst>
              <a:ext uri="{FF2B5EF4-FFF2-40B4-BE49-F238E27FC236}">
                <a16:creationId xmlns:a16="http://schemas.microsoft.com/office/drawing/2014/main" id="{6A0CBD8F-0240-2B8B-C594-F311CB0BF1E9}"/>
              </a:ext>
            </a:extLst>
          </p:cNvPr>
          <p:cNvPicPr>
            <a:picLocks noChangeAspect="1"/>
          </p:cNvPicPr>
          <p:nvPr/>
        </p:nvPicPr>
        <p:blipFill>
          <a:blip r:embed="rId3"/>
          <a:stretch>
            <a:fillRect/>
          </a:stretch>
        </p:blipFill>
        <p:spPr>
          <a:xfrm>
            <a:off x="3699948" y="1642568"/>
            <a:ext cx="4792103" cy="4850307"/>
          </a:xfrm>
          <a:prstGeom prst="rect">
            <a:avLst/>
          </a:prstGeom>
        </p:spPr>
      </p:pic>
    </p:spTree>
    <p:extLst>
      <p:ext uri="{BB962C8B-B14F-4D97-AF65-F5344CB8AC3E}">
        <p14:creationId xmlns:p14="http://schemas.microsoft.com/office/powerpoint/2010/main" val="2633580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E436C-0DDB-0948-124C-9048E76398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91ADA3-0AA3-4658-980C-BA514F055CBC}"/>
              </a:ext>
            </a:extLst>
          </p:cNvPr>
          <p:cNvSpPr>
            <a:spLocks noGrp="1"/>
          </p:cNvSpPr>
          <p:nvPr>
            <p:ph type="title"/>
          </p:nvPr>
        </p:nvSpPr>
        <p:spPr/>
        <p:txBody>
          <a:bodyPr/>
          <a:lstStyle/>
          <a:p>
            <a:r>
              <a:rPr lang="en-US" dirty="0"/>
              <a:t>Bayes’ Theorem Example</a:t>
            </a:r>
          </a:p>
        </p:txBody>
      </p:sp>
      <p:sp>
        <p:nvSpPr>
          <p:cNvPr id="3" name="Slide Number Placeholder 2">
            <a:extLst>
              <a:ext uri="{FF2B5EF4-FFF2-40B4-BE49-F238E27FC236}">
                <a16:creationId xmlns:a16="http://schemas.microsoft.com/office/drawing/2014/main" id="{AABD99B4-8FE1-9353-06DA-A8EE274DC50A}"/>
              </a:ext>
            </a:extLst>
          </p:cNvPr>
          <p:cNvSpPr>
            <a:spLocks noGrp="1"/>
          </p:cNvSpPr>
          <p:nvPr>
            <p:ph type="sldNum" sz="quarter" idx="12"/>
          </p:nvPr>
        </p:nvSpPr>
        <p:spPr/>
        <p:txBody>
          <a:bodyPr/>
          <a:lstStyle/>
          <a:p>
            <a:fld id="{FE2CFF1E-AA13-4669-84B1-92D2789C75FC}" type="slidenum">
              <a:rPr lang="en-US" smtClean="0"/>
              <a:t>22</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E206ACF-ECE7-0EDB-7750-2C1D7B62ADF2}"/>
                  </a:ext>
                </a:extLst>
              </p:cNvPr>
              <p:cNvSpPr txBox="1"/>
              <p:nvPr/>
            </p:nvSpPr>
            <p:spPr>
              <a:xfrm>
                <a:off x="897941" y="1552188"/>
                <a:ext cx="10396727" cy="3970318"/>
              </a:xfrm>
              <a:prstGeom prst="rect">
                <a:avLst/>
              </a:prstGeom>
              <a:noFill/>
            </p:spPr>
            <p:txBody>
              <a:bodyPr wrap="square">
                <a:spAutoFit/>
              </a:bodyPr>
              <a:lstStyle/>
              <a:p>
                <a:r>
                  <a:rPr lang="en-US" sz="2800" dirty="0"/>
                  <a:t>How likely is Han Solo to successfully navigate an asteroid field?</a:t>
                </a:r>
              </a:p>
              <a:p>
                <a:endParaRPr lang="en-US" sz="2800" dirty="0"/>
              </a:p>
              <a:p>
                <a14:m>
                  <m:oMath xmlns:m="http://schemas.openxmlformats.org/officeDocument/2006/math">
                    <m:r>
                      <a:rPr lang="en-US" sz="2800" i="1">
                        <a:latin typeface="Cambria Math" panose="02040503050406030204" pitchFamily="18" charset="0"/>
                      </a:rPr>
                      <m:t>𝑝</m:t>
                    </m:r>
                    <m:d>
                      <m:dPr>
                        <m:ctrlPr>
                          <a:rPr lang="en-US" sz="2800" i="1">
                            <a:latin typeface="Cambria Math" panose="02040503050406030204" pitchFamily="18" charset="0"/>
                          </a:rPr>
                        </m:ctrlPr>
                      </m:dPr>
                      <m:e>
                        <m:r>
                          <a:rPr lang="en-US" sz="2800" i="1">
                            <a:latin typeface="Cambria Math" panose="02040503050406030204" pitchFamily="18" charset="0"/>
                          </a:rPr>
                          <m:t>𝑠𝑢𝑟𝑣𝑖𝑣𝑜𝑟</m:t>
                        </m:r>
                      </m:e>
                    </m:d>
                    <m:r>
                      <a:rPr lang="en-US" sz="2800" i="1">
                        <a:latin typeface="Cambria Math" panose="02040503050406030204" pitchFamily="18" charset="0"/>
                      </a:rPr>
                      <m:t> </m:t>
                    </m:r>
                  </m:oMath>
                </a14:m>
                <a:r>
                  <a:rPr lang="en-US" sz="2800" dirty="0"/>
                  <a:t>= 0.99 					because he is Han Solo (prior)</a:t>
                </a:r>
              </a:p>
              <a:p>
                <a14:m>
                  <m:oMath xmlns:m="http://schemas.openxmlformats.org/officeDocument/2006/math">
                    <m:r>
                      <a:rPr lang="en-US" sz="2800" i="1">
                        <a:latin typeface="Cambria Math" panose="02040503050406030204" pitchFamily="18" charset="0"/>
                      </a:rPr>
                      <m:t>𝑝</m:t>
                    </m:r>
                    <m:d>
                      <m:dPr>
                        <m:ctrlPr>
                          <a:rPr lang="en-US" sz="2800" i="1">
                            <a:latin typeface="Cambria Math" panose="02040503050406030204" pitchFamily="18" charset="0"/>
                          </a:rPr>
                        </m:ctrlPr>
                      </m:dPr>
                      <m:e>
                        <m:r>
                          <a:rPr lang="en-US" sz="2800" i="1">
                            <a:latin typeface="Cambria Math" panose="02040503050406030204" pitchFamily="18" charset="0"/>
                          </a:rPr>
                          <m:t>𝑎𝑠𝑡𝑒𝑟𝑜𝑑</m:t>
                        </m:r>
                        <m:r>
                          <a:rPr lang="en-US" sz="2800" i="1">
                            <a:latin typeface="Cambria Math" panose="02040503050406030204" pitchFamily="18" charset="0"/>
                          </a:rPr>
                          <m:t> </m:t>
                        </m:r>
                        <m:r>
                          <a:rPr lang="en-US" sz="2800" i="1">
                            <a:latin typeface="Cambria Math" panose="02040503050406030204" pitchFamily="18" charset="0"/>
                          </a:rPr>
                          <m:t>𝑓𝑖𝑒𝑙𝑑</m:t>
                        </m:r>
                      </m:e>
                      <m:e>
                        <m:r>
                          <a:rPr lang="en-US" sz="2800" i="1">
                            <a:latin typeface="Cambria Math" panose="02040503050406030204" pitchFamily="18" charset="0"/>
                          </a:rPr>
                          <m:t>𝑠𝑢𝑟𝑣𝑖𝑣𝑜𝑟</m:t>
                        </m:r>
                      </m:e>
                    </m:d>
                    <m:r>
                      <a:rPr lang="en-US" sz="2800" i="1">
                        <a:latin typeface="Cambria Math" panose="02040503050406030204" pitchFamily="18" charset="0"/>
                      </a:rPr>
                      <m:t> </m:t>
                    </m:r>
                  </m:oMath>
                </a14:m>
                <a:r>
                  <a:rPr lang="en-US" sz="2800" dirty="0"/>
                  <a:t>= 0.10</a:t>
                </a:r>
              </a:p>
              <a:p>
                <a14:m>
                  <m:oMath xmlns:m="http://schemas.openxmlformats.org/officeDocument/2006/math">
                    <m:r>
                      <a:rPr lang="en-US" sz="2800" i="1">
                        <a:latin typeface="Cambria Math" panose="02040503050406030204" pitchFamily="18" charset="0"/>
                      </a:rPr>
                      <m:t>𝑝</m:t>
                    </m:r>
                    <m:d>
                      <m:dPr>
                        <m:ctrlPr>
                          <a:rPr lang="en-US" sz="2800" i="1">
                            <a:latin typeface="Cambria Math" panose="02040503050406030204" pitchFamily="18" charset="0"/>
                          </a:rPr>
                        </m:ctrlPr>
                      </m:dPr>
                      <m:e>
                        <m:r>
                          <a:rPr lang="en-US" sz="2800" i="1">
                            <a:latin typeface="Cambria Math" panose="02040503050406030204" pitchFamily="18" charset="0"/>
                          </a:rPr>
                          <m:t>𝑎𝑠𝑡𝑒𝑟𝑜𝑖𝑑</m:t>
                        </m:r>
                        <m:r>
                          <a:rPr lang="en-US" sz="2800" i="1">
                            <a:latin typeface="Cambria Math" panose="02040503050406030204" pitchFamily="18" charset="0"/>
                          </a:rPr>
                          <m:t> </m:t>
                        </m:r>
                        <m:r>
                          <a:rPr lang="en-US" sz="2800" i="1">
                            <a:latin typeface="Cambria Math" panose="02040503050406030204" pitchFamily="18" charset="0"/>
                          </a:rPr>
                          <m:t>𝑓𝑖𝑒𝑙𝑑</m:t>
                        </m:r>
                      </m:e>
                      <m:e>
                        <m:sSup>
                          <m:sSupPr>
                            <m:ctrlPr>
                              <a:rPr lang="en-US" sz="2800" i="1">
                                <a:latin typeface="Cambria Math" panose="02040503050406030204" pitchFamily="18" charset="0"/>
                              </a:rPr>
                            </m:ctrlPr>
                          </m:sSupPr>
                          <m:e>
                            <m:r>
                              <a:rPr lang="en-US" sz="2800" i="1">
                                <a:latin typeface="Cambria Math" panose="02040503050406030204" pitchFamily="18" charset="0"/>
                              </a:rPr>
                              <m:t>𝑠𝑢𝑟𝑣𝑖𝑣𝑜𝑟</m:t>
                            </m:r>
                          </m:e>
                          <m:sup>
                            <m:r>
                              <a:rPr lang="en-US" sz="2800" i="1">
                                <a:latin typeface="Cambria Math" panose="02040503050406030204" pitchFamily="18" charset="0"/>
                              </a:rPr>
                              <m:t>𝑐</m:t>
                            </m:r>
                          </m:sup>
                        </m:sSup>
                      </m:e>
                    </m:d>
                    <m:r>
                      <a:rPr lang="en-US" sz="2800" i="1">
                        <a:latin typeface="Cambria Math" panose="02040503050406030204" pitchFamily="18" charset="0"/>
                      </a:rPr>
                      <m:t> </m:t>
                    </m:r>
                  </m:oMath>
                </a14:m>
                <a:r>
                  <a:rPr lang="en-US" sz="2800" dirty="0"/>
                  <a:t>= 0.80</a:t>
                </a:r>
              </a:p>
              <a:p>
                <a14:m>
                  <m:oMath xmlns:m="http://schemas.openxmlformats.org/officeDocument/2006/math">
                    <m:r>
                      <a:rPr lang="en-US" sz="2800" i="1">
                        <a:latin typeface="Cambria Math" panose="02040503050406030204" pitchFamily="18" charset="0"/>
                      </a:rPr>
                      <m:t>𝑝</m:t>
                    </m:r>
                    <m:d>
                      <m:dPr>
                        <m:ctrlPr>
                          <a:rPr lang="en-US" sz="2800" i="1">
                            <a:latin typeface="Cambria Math" panose="02040503050406030204" pitchFamily="18" charset="0"/>
                          </a:rPr>
                        </m:ctrlPr>
                      </m:dPr>
                      <m:e>
                        <m:r>
                          <a:rPr lang="en-US" sz="2800" i="1">
                            <a:latin typeface="Cambria Math" panose="02040503050406030204" pitchFamily="18" charset="0"/>
                          </a:rPr>
                          <m:t>𝑠𝑢𝑟𝑣𝑖𝑣𝑜𝑟</m:t>
                        </m:r>
                      </m:e>
                      <m:e>
                        <m:r>
                          <a:rPr lang="en-US" sz="2800" i="1">
                            <a:latin typeface="Cambria Math" panose="02040503050406030204" pitchFamily="18" charset="0"/>
                          </a:rPr>
                          <m:t>𝑎𝑠𝑡𝑒𝑟𝑜𝑖𝑑</m:t>
                        </m:r>
                        <m:r>
                          <a:rPr lang="en-US" sz="2800" i="1">
                            <a:latin typeface="Cambria Math" panose="02040503050406030204" pitchFamily="18" charset="0"/>
                          </a:rPr>
                          <m:t> </m:t>
                        </m:r>
                        <m:r>
                          <a:rPr lang="en-US" sz="2800" i="1">
                            <a:latin typeface="Cambria Math" panose="02040503050406030204" pitchFamily="18" charset="0"/>
                          </a:rPr>
                          <m:t>𝑓𝑖𝑒𝑙𝑑</m:t>
                        </m:r>
                      </m:e>
                    </m:d>
                    <m:r>
                      <a:rPr lang="en-US" sz="2800" i="1">
                        <a:latin typeface="Cambria Math" panose="02040503050406030204" pitchFamily="18" charset="0"/>
                      </a:rPr>
                      <m:t> </m:t>
                    </m:r>
                  </m:oMath>
                </a14:m>
                <a:r>
                  <a:rPr lang="en-US" sz="2800" dirty="0"/>
                  <a:t>= ?</a:t>
                </a:r>
              </a:p>
              <a:p>
                <a:endParaRPr lang="en-US" sz="2800" dirty="0"/>
              </a:p>
              <a:p>
                <a:endParaRPr lang="en-US" sz="2800" dirty="0"/>
              </a:p>
              <a:p>
                <a:endParaRPr lang="en-US" sz="2800" dirty="0"/>
              </a:p>
            </p:txBody>
          </p:sp>
        </mc:Choice>
        <mc:Fallback xmlns="">
          <p:sp>
            <p:nvSpPr>
              <p:cNvPr id="5" name="TextBox 4">
                <a:extLst>
                  <a:ext uri="{FF2B5EF4-FFF2-40B4-BE49-F238E27FC236}">
                    <a16:creationId xmlns:a16="http://schemas.microsoft.com/office/drawing/2014/main" id="{EE206ACF-ECE7-0EDB-7750-2C1D7B62ADF2}"/>
                  </a:ext>
                </a:extLst>
              </p:cNvPr>
              <p:cNvSpPr txBox="1">
                <a:spLocks noRot="1" noChangeAspect="1" noMove="1" noResize="1" noEditPoints="1" noAdjustHandles="1" noChangeArrowheads="1" noChangeShapeType="1" noTextEdit="1"/>
              </p:cNvSpPr>
              <p:nvPr/>
            </p:nvSpPr>
            <p:spPr>
              <a:xfrm>
                <a:off x="897941" y="1552188"/>
                <a:ext cx="10396727" cy="3970318"/>
              </a:xfrm>
              <a:prstGeom prst="rect">
                <a:avLst/>
              </a:prstGeom>
              <a:blipFill>
                <a:blip r:embed="rId3"/>
                <a:stretch>
                  <a:fillRect l="-1172" t="-15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9B364F3-E59C-37A5-CF61-933034EB6BFD}"/>
                  </a:ext>
                </a:extLst>
              </p:cNvPr>
              <p:cNvSpPr txBox="1"/>
              <p:nvPr/>
            </p:nvSpPr>
            <p:spPr>
              <a:xfrm>
                <a:off x="198863" y="4695924"/>
                <a:ext cx="11684737" cy="203645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𝑠𝑢𝑟𝑣𝑖𝑣𝑜𝑟</m:t>
                          </m:r>
                        </m:e>
                        <m:e>
                          <m:r>
                            <a:rPr lang="en-US" sz="2400" b="0" i="1" smtClean="0">
                              <a:latin typeface="Cambria Math" panose="02040503050406030204" pitchFamily="18" charset="0"/>
                            </a:rPr>
                            <m:t>𝑎𝑠𝑡𝑒𝑟𝑜𝑖𝑑</m:t>
                          </m:r>
                          <m:r>
                            <a:rPr lang="en-US" sz="2400" b="0" i="1" smtClean="0">
                              <a:latin typeface="Cambria Math" panose="02040503050406030204" pitchFamily="18" charset="0"/>
                            </a:rPr>
                            <m:t> </m:t>
                          </m:r>
                          <m:r>
                            <a:rPr lang="en-US" sz="2400" b="0" i="1" smtClean="0">
                              <a:latin typeface="Cambria Math" panose="02040503050406030204" pitchFamily="18" charset="0"/>
                            </a:rPr>
                            <m:t>𝑓𝑖𝑒𝑙𝑑</m:t>
                          </m:r>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𝑎𝑠𝑡𝑒𝑟𝑜𝑑</m:t>
                              </m:r>
                              <m:r>
                                <a:rPr lang="en-US" sz="2400" b="0" i="1" smtClean="0">
                                  <a:latin typeface="Cambria Math" panose="02040503050406030204" pitchFamily="18" charset="0"/>
                                </a:rPr>
                                <m:t> </m:t>
                              </m:r>
                              <m:r>
                                <a:rPr lang="en-US" sz="2400" b="0" i="1" smtClean="0">
                                  <a:latin typeface="Cambria Math" panose="02040503050406030204" pitchFamily="18" charset="0"/>
                                </a:rPr>
                                <m:t>𝑓𝑖𝑒𝑙𝑑</m:t>
                              </m:r>
                            </m:e>
                            <m:e>
                              <m:r>
                                <a:rPr lang="en-US" sz="2400" b="0" i="1" smtClean="0">
                                  <a:latin typeface="Cambria Math" panose="02040503050406030204" pitchFamily="18" charset="0"/>
                                </a:rPr>
                                <m:t>𝑠𝑢𝑟𝑣𝑖𝑣𝑜𝑟</m:t>
                              </m:r>
                            </m:e>
                          </m:d>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𝑠𝑢𝑟𝑣𝑖𝑣𝑜𝑟</m:t>
                              </m:r>
                            </m:e>
                          </m:d>
                        </m:num>
                        <m:den>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𝑎𝑠𝑡𝑒𝑟𝑜𝑑</m:t>
                              </m:r>
                              <m:r>
                                <a:rPr lang="en-US" sz="2400" i="1">
                                  <a:latin typeface="Cambria Math" panose="02040503050406030204" pitchFamily="18" charset="0"/>
                                </a:rPr>
                                <m:t> </m:t>
                              </m:r>
                              <m:r>
                                <a:rPr lang="en-US" sz="2400" i="1">
                                  <a:latin typeface="Cambria Math" panose="02040503050406030204" pitchFamily="18" charset="0"/>
                                </a:rPr>
                                <m:t>𝑓𝑖𝑒𝑙𝑑</m:t>
                              </m:r>
                            </m:e>
                            <m:e>
                              <m:r>
                                <a:rPr lang="en-US" sz="2400" i="1">
                                  <a:latin typeface="Cambria Math" panose="02040503050406030204" pitchFamily="18" charset="0"/>
                                </a:rPr>
                                <m:t>𝑠𝑢𝑟𝑣𝑖𝑣𝑜𝑟</m:t>
                              </m:r>
                            </m:e>
                          </m:d>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𝑠𝑢𝑟𝑣𝑖𝑣𝑜𝑟</m:t>
                              </m:r>
                            </m:e>
                          </m:d>
                          <m:r>
                            <a:rPr lang="en-US" sz="2400" b="0" i="1" smtClean="0">
                              <a:latin typeface="Cambria Math" panose="02040503050406030204" pitchFamily="18" charset="0"/>
                            </a:rPr>
                            <m:t>+ </m:t>
                          </m:r>
                          <m:r>
                            <a:rPr lang="en-US" sz="2400" b="0" i="1" smtClean="0">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𝑎𝑠𝑡𝑒𝑟𝑜𝑖𝑑</m:t>
                              </m:r>
                              <m:r>
                                <a:rPr lang="en-US" sz="2400" i="1">
                                  <a:latin typeface="Cambria Math" panose="02040503050406030204" pitchFamily="18" charset="0"/>
                                </a:rPr>
                                <m:t> </m:t>
                              </m:r>
                              <m:r>
                                <a:rPr lang="en-US" sz="2400" i="1">
                                  <a:latin typeface="Cambria Math" panose="02040503050406030204" pitchFamily="18" charset="0"/>
                                </a:rPr>
                                <m:t>𝑓𝑖𝑒𝑙𝑑</m:t>
                              </m:r>
                            </m:e>
                            <m:e>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𝑠𝑢𝑟𝑣𝑖𝑣𝑜𝑟</m:t>
                                  </m:r>
                                </m:e>
                                <m:sup>
                                  <m:r>
                                    <a:rPr lang="en-US" sz="2400" b="0" i="1" smtClean="0">
                                      <a:latin typeface="Cambria Math" panose="02040503050406030204" pitchFamily="18" charset="0"/>
                                    </a:rPr>
                                    <m:t>𝑐</m:t>
                                  </m:r>
                                </m:sup>
                              </m:sSup>
                            </m:e>
                          </m:d>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sSup>
                                <m:sSupPr>
                                  <m:ctrlPr>
                                    <a:rPr lang="en-US" sz="2400" i="1">
                                      <a:latin typeface="Cambria Math" panose="02040503050406030204" pitchFamily="18" charset="0"/>
                                    </a:rPr>
                                  </m:ctrlPr>
                                </m:sSupPr>
                                <m:e>
                                  <m:r>
                                    <a:rPr lang="en-US" sz="2400" i="1">
                                      <a:latin typeface="Cambria Math" panose="02040503050406030204" pitchFamily="18" charset="0"/>
                                    </a:rPr>
                                    <m:t>𝑠𝑢𝑟𝑣𝑖𝑣𝑜𝑟</m:t>
                                  </m:r>
                                </m:e>
                                <m:sup>
                                  <m:r>
                                    <a:rPr lang="en-US" sz="2400" i="1">
                                      <a:latin typeface="Cambria Math" panose="02040503050406030204" pitchFamily="18" charset="0"/>
                                    </a:rPr>
                                    <m:t>𝑐</m:t>
                                  </m:r>
                                </m:sup>
                              </m:sSup>
                            </m:e>
                          </m:d>
                        </m:den>
                      </m:f>
                    </m:oMath>
                  </m:oMathPara>
                </a14:m>
                <a:endParaRPr lang="en-US" sz="2400" b="0" dirty="0"/>
              </a:p>
              <a:p>
                <a14:m>
                  <m:oMath xmlns:m="http://schemas.openxmlformats.org/officeDocument/2006/math">
                    <m:r>
                      <a:rPr lang="en-US" sz="2400" i="1">
                        <a:latin typeface="Cambria Math" panose="02040503050406030204" pitchFamily="18" charset="0"/>
                      </a:rPr>
                      <m:t>=</m:t>
                    </m:r>
                    <m:f>
                      <m:fPr>
                        <m:ctrlPr>
                          <a:rPr lang="en-US" sz="2400" i="1" smtClean="0">
                            <a:latin typeface="Cambria Math" panose="02040503050406030204" pitchFamily="18" charset="0"/>
                          </a:rPr>
                        </m:ctrlPr>
                      </m:fPr>
                      <m:num>
                        <m:r>
                          <a:rPr lang="en-US" sz="2400" b="0" i="1" smtClean="0">
                            <a:latin typeface="Cambria Math" panose="02040503050406030204" pitchFamily="18" charset="0"/>
                          </a:rPr>
                          <m:t>0.10 ∗0.99</m:t>
                        </m:r>
                      </m:num>
                      <m:den>
                        <m:r>
                          <a:rPr lang="en-US" sz="2400" b="0" i="1" smtClean="0">
                            <a:latin typeface="Cambria Math" panose="02040503050406030204" pitchFamily="18" charset="0"/>
                          </a:rPr>
                          <m:t>0.10 ∗0.99+0.80 ∗0.01</m:t>
                        </m:r>
                      </m:den>
                    </m:f>
                  </m:oMath>
                </a14:m>
                <a:r>
                  <a:rPr lang="en-US" sz="2400" dirty="0"/>
                  <a:t> </a:t>
                </a:r>
              </a:p>
              <a:p>
                <a:r>
                  <a:rPr lang="en-US" sz="2400" dirty="0"/>
                  <a:t>= 0.925</a:t>
                </a:r>
              </a:p>
            </p:txBody>
          </p:sp>
        </mc:Choice>
        <mc:Fallback xmlns="">
          <p:sp>
            <p:nvSpPr>
              <p:cNvPr id="8" name="TextBox 7">
                <a:extLst>
                  <a:ext uri="{FF2B5EF4-FFF2-40B4-BE49-F238E27FC236}">
                    <a16:creationId xmlns:a16="http://schemas.microsoft.com/office/drawing/2014/main" id="{99B364F3-E59C-37A5-CF61-933034EB6BFD}"/>
                  </a:ext>
                </a:extLst>
              </p:cNvPr>
              <p:cNvSpPr txBox="1">
                <a:spLocks noRot="1" noChangeAspect="1" noMove="1" noResize="1" noEditPoints="1" noAdjustHandles="1" noChangeArrowheads="1" noChangeShapeType="1" noTextEdit="1"/>
              </p:cNvSpPr>
              <p:nvPr/>
            </p:nvSpPr>
            <p:spPr>
              <a:xfrm>
                <a:off x="198863" y="4695924"/>
                <a:ext cx="11684737" cy="2036455"/>
              </a:xfrm>
              <a:prstGeom prst="rect">
                <a:avLst/>
              </a:prstGeom>
              <a:blipFill>
                <a:blip r:embed="rId4"/>
                <a:stretch>
                  <a:fillRect l="-1618" b="-8383"/>
                </a:stretch>
              </a:blipFill>
            </p:spPr>
            <p:txBody>
              <a:bodyPr/>
              <a:lstStyle/>
              <a:p>
                <a:r>
                  <a:rPr lang="en-US">
                    <a:noFill/>
                  </a:rPr>
                  <a:t> </a:t>
                </a:r>
              </a:p>
            </p:txBody>
          </p:sp>
        </mc:Fallback>
      </mc:AlternateContent>
    </p:spTree>
    <p:extLst>
      <p:ext uri="{BB962C8B-B14F-4D97-AF65-F5344CB8AC3E}">
        <p14:creationId xmlns:p14="http://schemas.microsoft.com/office/powerpoint/2010/main" val="873628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802B8-0D51-78AE-FD48-C9F8EB4B1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674F4A-A97A-1AAE-84EB-2166761A102B}"/>
              </a:ext>
            </a:extLst>
          </p:cNvPr>
          <p:cNvSpPr>
            <a:spLocks noGrp="1"/>
          </p:cNvSpPr>
          <p:nvPr>
            <p:ph type="title"/>
          </p:nvPr>
        </p:nvSpPr>
        <p:spPr/>
        <p:txBody>
          <a:bodyPr/>
          <a:lstStyle/>
          <a:p>
            <a:r>
              <a:rPr lang="en-US" dirty="0"/>
              <a:t>Bayes’ Theorem Example</a:t>
            </a:r>
          </a:p>
        </p:txBody>
      </p:sp>
      <p:sp>
        <p:nvSpPr>
          <p:cNvPr id="3" name="Slide Number Placeholder 2">
            <a:extLst>
              <a:ext uri="{FF2B5EF4-FFF2-40B4-BE49-F238E27FC236}">
                <a16:creationId xmlns:a16="http://schemas.microsoft.com/office/drawing/2014/main" id="{75662F69-6EA5-0CDA-A297-06B0527DF235}"/>
              </a:ext>
            </a:extLst>
          </p:cNvPr>
          <p:cNvSpPr>
            <a:spLocks noGrp="1"/>
          </p:cNvSpPr>
          <p:nvPr>
            <p:ph type="sldNum" sz="quarter" idx="12"/>
          </p:nvPr>
        </p:nvSpPr>
        <p:spPr/>
        <p:txBody>
          <a:bodyPr/>
          <a:lstStyle/>
          <a:p>
            <a:fld id="{FE2CFF1E-AA13-4669-84B1-92D2789C75FC}" type="slidenum">
              <a:rPr lang="en-US" smtClean="0"/>
              <a:t>23</a:t>
            </a:fld>
            <a:endParaRPr lang="en-US" dirty="0"/>
          </a:p>
        </p:txBody>
      </p:sp>
      <p:sp>
        <p:nvSpPr>
          <p:cNvPr id="5" name="TextBox 4">
            <a:extLst>
              <a:ext uri="{FF2B5EF4-FFF2-40B4-BE49-F238E27FC236}">
                <a16:creationId xmlns:a16="http://schemas.microsoft.com/office/drawing/2014/main" id="{9C07261E-14E6-60E7-E10E-BC3F263DBD8B}"/>
              </a:ext>
            </a:extLst>
          </p:cNvPr>
          <p:cNvSpPr txBox="1"/>
          <p:nvPr/>
        </p:nvSpPr>
        <p:spPr>
          <a:xfrm>
            <a:off x="897941" y="1552188"/>
            <a:ext cx="10396727" cy="523220"/>
          </a:xfrm>
          <a:prstGeom prst="rect">
            <a:avLst/>
          </a:prstGeom>
          <a:noFill/>
        </p:spPr>
        <p:txBody>
          <a:bodyPr wrap="square">
            <a:spAutoFit/>
          </a:bodyPr>
          <a:lstStyle/>
          <a:p>
            <a:r>
              <a:rPr lang="en-US" sz="2800" dirty="0"/>
              <a:t>How likely is Han Solo to successfully navigate an asteroid field?</a:t>
            </a:r>
          </a:p>
        </p:txBody>
      </p:sp>
      <p:pic>
        <p:nvPicPr>
          <p:cNvPr id="3074" name="Picture 2">
            <a:extLst>
              <a:ext uri="{FF2B5EF4-FFF2-40B4-BE49-F238E27FC236}">
                <a16:creationId xmlns:a16="http://schemas.microsoft.com/office/drawing/2014/main" id="{E88577B9-4D7F-3FD8-A3F5-840E32AFD0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009" y="4800400"/>
            <a:ext cx="3213568" cy="180410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3PO | Wookieepedia | Fandom">
            <a:extLst>
              <a:ext uri="{FF2B5EF4-FFF2-40B4-BE49-F238E27FC236}">
                <a16:creationId xmlns:a16="http://schemas.microsoft.com/office/drawing/2014/main" id="{81FA4D23-889B-ADC4-5723-93452553DE2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362" y="2204486"/>
            <a:ext cx="1327708" cy="17702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A5D89B-7935-6409-2C4F-349EED4B97FC}"/>
              </a:ext>
            </a:extLst>
          </p:cNvPr>
          <p:cNvSpPr txBox="1"/>
          <p:nvPr/>
        </p:nvSpPr>
        <p:spPr>
          <a:xfrm>
            <a:off x="2450592" y="2204486"/>
            <a:ext cx="8074876" cy="1538883"/>
          </a:xfrm>
          <a:prstGeom prst="rect">
            <a:avLst/>
          </a:prstGeom>
          <a:noFill/>
        </p:spPr>
        <p:txBody>
          <a:bodyPr wrap="square">
            <a:spAutoFit/>
          </a:bodyPr>
          <a:lstStyle/>
          <a:p>
            <a:r>
              <a:rPr lang="en-US" sz="2800" b="1" u="sng" dirty="0"/>
              <a:t>Frequentist</a:t>
            </a:r>
            <a:endParaRPr lang="en-US" sz="2800" dirty="0"/>
          </a:p>
          <a:p>
            <a:r>
              <a:rPr lang="en-US" sz="2200" dirty="0"/>
              <a:t>"The odds of successfully navigating an asteroid field are approximately 3,720 to 1!“</a:t>
            </a:r>
          </a:p>
          <a:p>
            <a:r>
              <a:rPr lang="en-US" sz="2200" dirty="0"/>
              <a:t>P(survivor | asteroid field) = 1/3271 = 0.00027</a:t>
            </a:r>
          </a:p>
        </p:txBody>
      </p:sp>
      <p:sp>
        <p:nvSpPr>
          <p:cNvPr id="7" name="TextBox 6">
            <a:extLst>
              <a:ext uri="{FF2B5EF4-FFF2-40B4-BE49-F238E27FC236}">
                <a16:creationId xmlns:a16="http://schemas.microsoft.com/office/drawing/2014/main" id="{F015B0B8-AC74-DDDE-C436-00362F8EC6BE}"/>
              </a:ext>
            </a:extLst>
          </p:cNvPr>
          <p:cNvSpPr txBox="1"/>
          <p:nvPr/>
        </p:nvSpPr>
        <p:spPr>
          <a:xfrm>
            <a:off x="2450592" y="4130441"/>
            <a:ext cx="1901347" cy="861774"/>
          </a:xfrm>
          <a:prstGeom prst="rect">
            <a:avLst/>
          </a:prstGeom>
          <a:noFill/>
        </p:spPr>
        <p:txBody>
          <a:bodyPr wrap="square">
            <a:spAutoFit/>
          </a:bodyPr>
          <a:lstStyle/>
          <a:p>
            <a:r>
              <a:rPr lang="en-US" sz="2800" b="1" u="sng" dirty="0"/>
              <a:t>Bayesian</a:t>
            </a:r>
          </a:p>
          <a:p>
            <a:endParaRPr lang="en-US" sz="2200" dirty="0"/>
          </a:p>
        </p:txBody>
      </p:sp>
      <p:pic>
        <p:nvPicPr>
          <p:cNvPr id="4098" name="Picture 2" descr="Graph image">
            <a:extLst>
              <a:ext uri="{FF2B5EF4-FFF2-40B4-BE49-F238E27FC236}">
                <a16:creationId xmlns:a16="http://schemas.microsoft.com/office/drawing/2014/main" id="{23CE9583-99C1-DC0F-7997-93E6D8F80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4159" y="3974763"/>
            <a:ext cx="3691707" cy="257529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6B18B745-9ACE-3948-4540-8234A791EFB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01769" y="70893"/>
            <a:ext cx="1859088" cy="2488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11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98D6E-3D9E-45B8-B98C-8625FAEA1C22}"/>
              </a:ext>
            </a:extLst>
          </p:cNvPr>
          <p:cNvSpPr>
            <a:spLocks noGrp="1"/>
          </p:cNvSpPr>
          <p:nvPr>
            <p:ph type="title"/>
          </p:nvPr>
        </p:nvSpPr>
        <p:spPr/>
        <p:txBody>
          <a:bodyPr/>
          <a:lstStyle/>
          <a:p>
            <a:r>
              <a:rPr lang="en-US" dirty="0"/>
              <a:t>Bayes’ Theorem Example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64E8418-BA1F-4095-A6A6-94538F588F69}"/>
                  </a:ext>
                </a:extLst>
              </p:cNvPr>
              <p:cNvSpPr txBox="1"/>
              <p:nvPr/>
            </p:nvSpPr>
            <p:spPr>
              <a:xfrm>
                <a:off x="386231" y="2757754"/>
                <a:ext cx="11684737" cy="9087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d>
                        </m:num>
                        <m:den>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m:t>
                          </m:r>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𝑛𝑜</m:t>
                              </m:r>
                              <m:r>
                                <a:rPr lang="en-US" sz="2800" b="0" i="1" smtClean="0">
                                  <a:latin typeface="Cambria Math" panose="02040503050406030204" pitchFamily="18" charset="0"/>
                                </a:rPr>
                                <m:t> </m:t>
                              </m:r>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𝑛𝑜</m:t>
                              </m:r>
                              <m:r>
                                <a:rPr lang="en-US" sz="2800" b="0" i="1" smtClean="0">
                                  <a:latin typeface="Cambria Math" panose="02040503050406030204" pitchFamily="18" charset="0"/>
                                </a:rPr>
                                <m:t> </m:t>
                              </m:r>
                              <m:r>
                                <a:rPr lang="en-US" sz="2800" b="0" i="1" smtClean="0">
                                  <a:latin typeface="Cambria Math" panose="02040503050406030204" pitchFamily="18" charset="0"/>
                                </a:rPr>
                                <m:t>𝑑𝑖𝑠𝑒𝑎𝑠𝑒</m:t>
                              </m:r>
                            </m:e>
                          </m:d>
                        </m:den>
                      </m:f>
                    </m:oMath>
                  </m:oMathPara>
                </a14:m>
                <a:endParaRPr lang="en-US" sz="2800" dirty="0"/>
              </a:p>
            </p:txBody>
          </p:sp>
        </mc:Choice>
        <mc:Fallback xmlns="">
          <p:sp>
            <p:nvSpPr>
              <p:cNvPr id="4" name="TextBox 3">
                <a:extLst>
                  <a:ext uri="{FF2B5EF4-FFF2-40B4-BE49-F238E27FC236}">
                    <a16:creationId xmlns:a16="http://schemas.microsoft.com/office/drawing/2014/main" id="{564E8418-BA1F-4095-A6A6-94538F588F69}"/>
                  </a:ext>
                </a:extLst>
              </p:cNvPr>
              <p:cNvSpPr txBox="1">
                <a:spLocks noRot="1" noChangeAspect="1" noMove="1" noResize="1" noEditPoints="1" noAdjustHandles="1" noChangeArrowheads="1" noChangeShapeType="1" noTextEdit="1"/>
              </p:cNvSpPr>
              <p:nvPr/>
            </p:nvSpPr>
            <p:spPr>
              <a:xfrm>
                <a:off x="386231" y="2757754"/>
                <a:ext cx="11684737" cy="908710"/>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232EA112-3616-46A1-9000-068185D0F26B}"/>
              </a:ext>
            </a:extLst>
          </p:cNvPr>
          <p:cNvSpPr txBox="1"/>
          <p:nvPr/>
        </p:nvSpPr>
        <p:spPr>
          <a:xfrm>
            <a:off x="793716" y="1442586"/>
            <a:ext cx="10869769" cy="954107"/>
          </a:xfrm>
          <a:prstGeom prst="rect">
            <a:avLst/>
          </a:prstGeom>
          <a:noFill/>
        </p:spPr>
        <p:txBody>
          <a:bodyPr wrap="square" rtlCol="0">
            <a:spAutoFit/>
          </a:bodyPr>
          <a:lstStyle/>
          <a:p>
            <a:r>
              <a:rPr lang="en-US" sz="2800" dirty="0">
                <a:latin typeface="Lato" panose="020F0502020204030203" pitchFamily="34" charset="0"/>
              </a:rPr>
              <a:t>How likely am I to have a disease, given a positive test for that result?</a:t>
            </a:r>
          </a:p>
          <a:p>
            <a:r>
              <a:rPr lang="en-US" sz="2800" dirty="0">
                <a:latin typeface="Lato" panose="020F0502020204030203" pitchFamily="34" charset="0"/>
              </a:rPr>
              <a:t>Sensitivity = 80%, specificity = 70%, prevalence = 5.8%.</a:t>
            </a:r>
            <a:endParaRPr lang="en-US" sz="2400" dirty="0">
              <a:latin typeface="Lato" panose="020F0502020204030203" pitchFamily="34"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E5B3AA0-703F-4C1F-8890-E1D648421958}"/>
                  </a:ext>
                </a:extLst>
              </p:cNvPr>
              <p:cNvSpPr txBox="1"/>
              <p:nvPr/>
            </p:nvSpPr>
            <p:spPr>
              <a:xfrm>
                <a:off x="386231" y="4205090"/>
                <a:ext cx="6385851" cy="8254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0.8∗0.058</m:t>
                          </m:r>
                        </m:num>
                        <m:den>
                          <m:r>
                            <a:rPr lang="en-US" sz="2800" b="0" i="1" smtClean="0">
                              <a:latin typeface="Cambria Math" panose="02040503050406030204" pitchFamily="18" charset="0"/>
                            </a:rPr>
                            <m:t>0.8∗0.058+0.3∗0.942</m:t>
                          </m:r>
                        </m:den>
                      </m:f>
                    </m:oMath>
                  </m:oMathPara>
                </a14:m>
                <a:endParaRPr lang="en-US" sz="2800" dirty="0"/>
              </a:p>
            </p:txBody>
          </p:sp>
        </mc:Choice>
        <mc:Fallback xmlns="">
          <p:sp>
            <p:nvSpPr>
              <p:cNvPr id="6" name="TextBox 5">
                <a:extLst>
                  <a:ext uri="{FF2B5EF4-FFF2-40B4-BE49-F238E27FC236}">
                    <a16:creationId xmlns:a16="http://schemas.microsoft.com/office/drawing/2014/main" id="{6E5B3AA0-703F-4C1F-8890-E1D648421958}"/>
                  </a:ext>
                </a:extLst>
              </p:cNvPr>
              <p:cNvSpPr txBox="1">
                <a:spLocks noRot="1" noChangeAspect="1" noMove="1" noResize="1" noEditPoints="1" noAdjustHandles="1" noChangeArrowheads="1" noChangeShapeType="1" noTextEdit="1"/>
              </p:cNvSpPr>
              <p:nvPr/>
            </p:nvSpPr>
            <p:spPr>
              <a:xfrm>
                <a:off x="386231" y="4205090"/>
                <a:ext cx="6385851" cy="82541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D9D4774-FA09-4E02-A15A-AFE912C3D211}"/>
                  </a:ext>
                </a:extLst>
              </p:cNvPr>
              <p:cNvSpPr txBox="1"/>
              <p:nvPr/>
            </p:nvSpPr>
            <p:spPr>
              <a:xfrm>
                <a:off x="386231" y="5845531"/>
                <a:ext cx="338220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=0.14</m:t>
                      </m:r>
                    </m:oMath>
                  </m:oMathPara>
                </a14:m>
                <a:endParaRPr lang="en-US" sz="2800" dirty="0"/>
              </a:p>
            </p:txBody>
          </p:sp>
        </mc:Choice>
        <mc:Fallback xmlns="">
          <p:sp>
            <p:nvSpPr>
              <p:cNvPr id="7" name="TextBox 6">
                <a:extLst>
                  <a:ext uri="{FF2B5EF4-FFF2-40B4-BE49-F238E27FC236}">
                    <a16:creationId xmlns:a16="http://schemas.microsoft.com/office/drawing/2014/main" id="{3D9D4774-FA09-4E02-A15A-AFE912C3D211}"/>
                  </a:ext>
                </a:extLst>
              </p:cNvPr>
              <p:cNvSpPr txBox="1">
                <a:spLocks noRot="1" noChangeAspect="1" noMove="1" noResize="1" noEditPoints="1" noAdjustHandles="1" noChangeArrowheads="1" noChangeShapeType="1" noTextEdit="1"/>
              </p:cNvSpPr>
              <p:nvPr/>
            </p:nvSpPr>
            <p:spPr>
              <a:xfrm>
                <a:off x="386231" y="5845531"/>
                <a:ext cx="3382208" cy="430887"/>
              </a:xfrm>
              <a:prstGeom prst="rect">
                <a:avLst/>
              </a:prstGeom>
              <a:blipFill>
                <a:blip r:embed="rId5"/>
                <a:stretch>
                  <a:fillRect/>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0111FF2A-1103-49A2-928B-5A815300BEDB}"/>
              </a:ext>
            </a:extLst>
          </p:cNvPr>
          <p:cNvCxnSpPr/>
          <p:nvPr/>
        </p:nvCxnSpPr>
        <p:spPr>
          <a:xfrm>
            <a:off x="386231" y="2480441"/>
            <a:ext cx="1143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844AFDCE-A541-43D7-BC85-283E003872A9}"/>
              </a:ext>
            </a:extLst>
          </p:cNvPr>
          <p:cNvSpPr>
            <a:spLocks noGrp="1"/>
          </p:cNvSpPr>
          <p:nvPr>
            <p:ph type="sldNum" sz="quarter" idx="12"/>
          </p:nvPr>
        </p:nvSpPr>
        <p:spPr/>
        <p:txBody>
          <a:bodyPr/>
          <a:lstStyle/>
          <a:p>
            <a:fld id="{FE2CFF1E-AA13-4669-84B1-92D2789C75FC}" type="slidenum">
              <a:rPr lang="en-US" smtClean="0"/>
              <a:t>24</a:t>
            </a:fld>
            <a:endParaRPr lang="en-US" dirty="0"/>
          </a:p>
        </p:txBody>
      </p:sp>
    </p:spTree>
    <p:extLst>
      <p:ext uri="{BB962C8B-B14F-4D97-AF65-F5344CB8AC3E}">
        <p14:creationId xmlns:p14="http://schemas.microsoft.com/office/powerpoint/2010/main" val="22642116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E825E-20C1-4F63-B41C-4647F5BC26C0}"/>
              </a:ext>
            </a:extLst>
          </p:cNvPr>
          <p:cNvSpPr>
            <a:spLocks noGrp="1"/>
          </p:cNvSpPr>
          <p:nvPr>
            <p:ph type="title"/>
          </p:nvPr>
        </p:nvSpPr>
        <p:spPr/>
        <p:txBody>
          <a:bodyPr/>
          <a:lstStyle/>
          <a:p>
            <a:r>
              <a:rPr lang="en-US" dirty="0"/>
              <a:t>Events</a:t>
            </a:r>
          </a:p>
        </p:txBody>
      </p:sp>
      <p:sp>
        <p:nvSpPr>
          <p:cNvPr id="3" name="Content Placeholder 2">
            <a:extLst>
              <a:ext uri="{FF2B5EF4-FFF2-40B4-BE49-F238E27FC236}">
                <a16:creationId xmlns:a16="http://schemas.microsoft.com/office/drawing/2014/main" id="{6C4C28E2-E277-43FF-ABFD-EAC6D3EFE3C5}"/>
              </a:ext>
            </a:extLst>
          </p:cNvPr>
          <p:cNvSpPr>
            <a:spLocks noGrp="1"/>
          </p:cNvSpPr>
          <p:nvPr>
            <p:ph idx="1"/>
          </p:nvPr>
        </p:nvSpPr>
        <p:spPr/>
        <p:txBody>
          <a:bodyPr/>
          <a:lstStyle/>
          <a:p>
            <a:r>
              <a:rPr lang="en-US" dirty="0"/>
              <a:t>Revisiting the axioms with Venn diagrams</a:t>
            </a:r>
          </a:p>
          <a:p>
            <a:r>
              <a:rPr lang="en-US" dirty="0"/>
              <a:t>Mutual exclusivity and exhaustivity/partitions</a:t>
            </a:r>
          </a:p>
          <a:p>
            <a:r>
              <a:rPr lang="en-US" dirty="0"/>
              <a:t>Complements</a:t>
            </a:r>
          </a:p>
          <a:p>
            <a:r>
              <a:rPr lang="en-US" dirty="0"/>
              <a:t>General additivity</a:t>
            </a:r>
          </a:p>
          <a:p>
            <a:r>
              <a:rPr lang="en-US" dirty="0"/>
              <a:t>Independence</a:t>
            </a:r>
          </a:p>
          <a:p>
            <a:r>
              <a:rPr lang="en-US" dirty="0"/>
              <a:t>Joint, Marginal, and Conditional Probability</a:t>
            </a:r>
          </a:p>
        </p:txBody>
      </p:sp>
      <p:sp>
        <p:nvSpPr>
          <p:cNvPr id="4" name="Slide Number Placeholder 3">
            <a:extLst>
              <a:ext uri="{FF2B5EF4-FFF2-40B4-BE49-F238E27FC236}">
                <a16:creationId xmlns:a16="http://schemas.microsoft.com/office/drawing/2014/main" id="{4BDFFE83-16A8-44D4-A38A-0E9B1A8E3503}"/>
              </a:ext>
            </a:extLst>
          </p:cNvPr>
          <p:cNvSpPr>
            <a:spLocks noGrp="1"/>
          </p:cNvSpPr>
          <p:nvPr>
            <p:ph type="sldNum" sz="quarter" idx="12"/>
          </p:nvPr>
        </p:nvSpPr>
        <p:spPr/>
        <p:txBody>
          <a:bodyPr/>
          <a:lstStyle/>
          <a:p>
            <a:fld id="{FE2CFF1E-AA13-4669-84B1-92D2789C75FC}" type="slidenum">
              <a:rPr lang="en-US" smtClean="0"/>
              <a:t>25</a:t>
            </a:fld>
            <a:endParaRPr lang="en-US" dirty="0"/>
          </a:p>
        </p:txBody>
      </p:sp>
    </p:spTree>
    <p:extLst>
      <p:ext uri="{BB962C8B-B14F-4D97-AF65-F5344CB8AC3E}">
        <p14:creationId xmlns:p14="http://schemas.microsoft.com/office/powerpoint/2010/main" val="1469579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8799B-FEBD-FE3C-D627-21DBD3187E4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0D80021-188B-9C87-A06A-186B59DDC90B}"/>
              </a:ext>
            </a:extLst>
          </p:cNvPr>
          <p:cNvSpPr>
            <a:spLocks noGrp="1"/>
          </p:cNvSpPr>
          <p:nvPr>
            <p:ph type="title"/>
          </p:nvPr>
        </p:nvSpPr>
        <p:spPr/>
        <p:txBody>
          <a:bodyPr>
            <a:normAutofit/>
          </a:bodyPr>
          <a:lstStyle/>
          <a:p>
            <a:r>
              <a:rPr lang="en-US" dirty="0"/>
              <a:t>Questions?</a:t>
            </a:r>
          </a:p>
        </p:txBody>
      </p:sp>
      <p:sp>
        <p:nvSpPr>
          <p:cNvPr id="11" name="Text Placeholder 5">
            <a:extLst>
              <a:ext uri="{FF2B5EF4-FFF2-40B4-BE49-F238E27FC236}">
                <a16:creationId xmlns:a16="http://schemas.microsoft.com/office/drawing/2014/main" id="{91448BFC-E08A-96FF-8007-A3DD5A84FC12}"/>
              </a:ext>
            </a:extLst>
          </p:cNvPr>
          <p:cNvSpPr>
            <a:spLocks noGrp="1"/>
          </p:cNvSpPr>
          <p:nvPr>
            <p:ph type="body" sz="quarter" idx="14"/>
          </p:nvPr>
        </p:nvSpPr>
        <p:spPr>
          <a:xfrm>
            <a:off x="678032" y="3321814"/>
            <a:ext cx="5646568"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2"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pic>
        <p:nvPicPr>
          <p:cNvPr id="6" name="Picture Placeholder 5" descr="A picture containing snow, outdoor, tree, sky&#10;&#10;AI-generated content may be incorrect.">
            <a:extLst>
              <a:ext uri="{FF2B5EF4-FFF2-40B4-BE49-F238E27FC236}">
                <a16:creationId xmlns:a16="http://schemas.microsoft.com/office/drawing/2014/main" id="{71EE53BD-A3C4-4D4D-F54D-20F0195587F0}"/>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1593" r="21593"/>
          <a:stretch>
            <a:fillRect/>
          </a:stretch>
        </p:blipFill>
        <p:spPr/>
      </p:pic>
    </p:spTree>
    <p:extLst>
      <p:ext uri="{BB962C8B-B14F-4D97-AF65-F5344CB8AC3E}">
        <p14:creationId xmlns:p14="http://schemas.microsoft.com/office/powerpoint/2010/main" val="2789575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3B586-A64E-522A-C463-7BF0ECA9FA03}"/>
            </a:ext>
          </a:extLst>
        </p:cNvPr>
        <p:cNvGrpSpPr/>
        <p:nvPr/>
      </p:nvGrpSpPr>
      <p:grpSpPr>
        <a:xfrm>
          <a:off x="0" y="0"/>
          <a:ext cx="0" cy="0"/>
          <a:chOff x="0" y="0"/>
          <a:chExt cx="0" cy="0"/>
        </a:xfrm>
      </p:grpSpPr>
      <p:pic>
        <p:nvPicPr>
          <p:cNvPr id="5" name="Picture 2" descr="Venn diagram: Platypus playing a keytar – FlowingData">
            <a:extLst>
              <a:ext uri="{FF2B5EF4-FFF2-40B4-BE49-F238E27FC236}">
                <a16:creationId xmlns:a16="http://schemas.microsoft.com/office/drawing/2014/main" id="{9BB14A19-8B10-740E-3DBF-F1D7F8CC51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050" y="2240525"/>
            <a:ext cx="5609899" cy="3700723"/>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2B617376-76D0-87DD-A74A-8F32FE89D7DA}"/>
              </a:ext>
            </a:extLst>
          </p:cNvPr>
          <p:cNvSpPr>
            <a:spLocks noGrp="1"/>
          </p:cNvSpPr>
          <p:nvPr>
            <p:ph type="title"/>
          </p:nvPr>
        </p:nvSpPr>
        <p:spPr>
          <a:xfrm>
            <a:off x="838200" y="365125"/>
            <a:ext cx="10515600" cy="1325563"/>
          </a:xfrm>
        </p:spPr>
        <p:txBody>
          <a:bodyPr/>
          <a:lstStyle/>
          <a:p>
            <a:r>
              <a:rPr lang="en-US" dirty="0"/>
              <a:t>Venn Diagrams</a:t>
            </a:r>
          </a:p>
        </p:txBody>
      </p:sp>
      <p:sp>
        <p:nvSpPr>
          <p:cNvPr id="15" name="Slide Number Placeholder 14">
            <a:extLst>
              <a:ext uri="{FF2B5EF4-FFF2-40B4-BE49-F238E27FC236}">
                <a16:creationId xmlns:a16="http://schemas.microsoft.com/office/drawing/2014/main" id="{627431FA-EDFC-270A-2F12-BCFF43AFC5E7}"/>
              </a:ext>
            </a:extLst>
          </p:cNvPr>
          <p:cNvSpPr>
            <a:spLocks noGrp="1"/>
          </p:cNvSpPr>
          <p:nvPr>
            <p:ph type="sldNum" sz="quarter" idx="12"/>
          </p:nvPr>
        </p:nvSpPr>
        <p:spPr/>
        <p:txBody>
          <a:bodyPr/>
          <a:lstStyle/>
          <a:p>
            <a:fld id="{75FF2DE0-F630-4680-9872-E679E07CC29A}" type="slidenum">
              <a:rPr lang="en-US" smtClean="0"/>
              <a:t>3</a:t>
            </a:fld>
            <a:endParaRPr lang="en-US"/>
          </a:p>
        </p:txBody>
      </p:sp>
      <p:pic>
        <p:nvPicPr>
          <p:cNvPr id="4" name="Picture 4">
            <a:extLst>
              <a:ext uri="{FF2B5EF4-FFF2-40B4-BE49-F238E27FC236}">
                <a16:creationId xmlns:a16="http://schemas.microsoft.com/office/drawing/2014/main" id="{87248B79-70A3-7CF3-418A-E382F3C760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4236" y="190500"/>
            <a:ext cx="1836801" cy="249804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laque in the form of a Venn diagram with one set labelled 'Mathematician, Philosopher &amp; Anglican priest', a second set labelled 'Really strong beard game' with the overlapping area labelled 'John Venn'">
            <a:extLst>
              <a:ext uri="{FF2B5EF4-FFF2-40B4-BE49-F238E27FC236}">
                <a16:creationId xmlns:a16="http://schemas.microsoft.com/office/drawing/2014/main" id="{F352C00C-14F7-55A5-AD3A-29EEF450F7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8421" y="1690688"/>
            <a:ext cx="6355156" cy="4766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16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6EA32-DBE3-E954-8DDB-7C94C86703F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7BCE2BB-C13B-395C-7AEA-E436062D2686}"/>
              </a:ext>
            </a:extLst>
          </p:cNvPr>
          <p:cNvSpPr>
            <a:spLocks noGrp="1"/>
          </p:cNvSpPr>
          <p:nvPr>
            <p:ph type="title"/>
          </p:nvPr>
        </p:nvSpPr>
        <p:spPr>
          <a:xfrm>
            <a:off x="838200" y="365125"/>
            <a:ext cx="10515600" cy="1325563"/>
          </a:xfrm>
        </p:spPr>
        <p:txBody>
          <a:bodyPr/>
          <a:lstStyle/>
          <a:p>
            <a:r>
              <a:rPr lang="en-US" dirty="0"/>
              <a:t>Venn Diagrams</a:t>
            </a:r>
          </a:p>
        </p:txBody>
      </p:sp>
      <p:sp>
        <p:nvSpPr>
          <p:cNvPr id="15" name="Slide Number Placeholder 14">
            <a:extLst>
              <a:ext uri="{FF2B5EF4-FFF2-40B4-BE49-F238E27FC236}">
                <a16:creationId xmlns:a16="http://schemas.microsoft.com/office/drawing/2014/main" id="{72F213FC-D04B-A0F4-3E1F-4B1BF6C9C157}"/>
              </a:ext>
            </a:extLst>
          </p:cNvPr>
          <p:cNvSpPr>
            <a:spLocks noGrp="1"/>
          </p:cNvSpPr>
          <p:nvPr>
            <p:ph type="sldNum" sz="quarter" idx="12"/>
          </p:nvPr>
        </p:nvSpPr>
        <p:spPr/>
        <p:txBody>
          <a:bodyPr/>
          <a:lstStyle/>
          <a:p>
            <a:fld id="{75FF2DE0-F630-4680-9872-E679E07CC29A}" type="slidenum">
              <a:rPr lang="en-US" smtClean="0"/>
              <a:t>4</a:t>
            </a:fld>
            <a:endParaRPr lang="en-US"/>
          </a:p>
        </p:txBody>
      </p:sp>
      <p:grpSp>
        <p:nvGrpSpPr>
          <p:cNvPr id="4" name="Group 3">
            <a:extLst>
              <a:ext uri="{FF2B5EF4-FFF2-40B4-BE49-F238E27FC236}">
                <a16:creationId xmlns:a16="http://schemas.microsoft.com/office/drawing/2014/main" id="{774B42FE-1370-5D39-7FDF-0AB474709081}"/>
              </a:ext>
            </a:extLst>
          </p:cNvPr>
          <p:cNvGrpSpPr>
            <a:grpSpLocks noChangeAspect="1"/>
          </p:cNvGrpSpPr>
          <p:nvPr/>
        </p:nvGrpSpPr>
        <p:grpSpPr>
          <a:xfrm>
            <a:off x="2895600" y="1866900"/>
            <a:ext cx="6400800" cy="3200400"/>
            <a:chOff x="2394702" y="3861881"/>
            <a:chExt cx="3657600" cy="1828800"/>
          </a:xfrm>
        </p:grpSpPr>
        <p:sp>
          <p:nvSpPr>
            <p:cNvPr id="5" name="Rectangle 4">
              <a:extLst>
                <a:ext uri="{FF2B5EF4-FFF2-40B4-BE49-F238E27FC236}">
                  <a16:creationId xmlns:a16="http://schemas.microsoft.com/office/drawing/2014/main" id="{74F57B0C-2466-2ECD-31EB-937F6A29D3B8}"/>
                </a:ext>
              </a:extLst>
            </p:cNvPr>
            <p:cNvSpPr/>
            <p:nvPr/>
          </p:nvSpPr>
          <p:spPr>
            <a:xfrm>
              <a:off x="2394702" y="3861881"/>
              <a:ext cx="3657600" cy="1828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8" name="Oval 7">
              <a:extLst>
                <a:ext uri="{FF2B5EF4-FFF2-40B4-BE49-F238E27FC236}">
                  <a16:creationId xmlns:a16="http://schemas.microsoft.com/office/drawing/2014/main" id="{82608CB3-6A9C-A45F-1A1A-EFD4DD3D72A8}"/>
                </a:ext>
              </a:extLst>
            </p:cNvPr>
            <p:cNvSpPr>
              <a:spLocks noChangeAspect="1"/>
            </p:cNvSpPr>
            <p:nvPr/>
          </p:nvSpPr>
          <p:spPr>
            <a:xfrm>
              <a:off x="3250736" y="3993154"/>
              <a:ext cx="1371600" cy="13716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9" name="Oval 8">
              <a:extLst>
                <a:ext uri="{FF2B5EF4-FFF2-40B4-BE49-F238E27FC236}">
                  <a16:creationId xmlns:a16="http://schemas.microsoft.com/office/drawing/2014/main" id="{E0045576-1ADE-5443-2712-0725AF64DBF5}"/>
                </a:ext>
              </a:extLst>
            </p:cNvPr>
            <p:cNvSpPr/>
            <p:nvPr/>
          </p:nvSpPr>
          <p:spPr>
            <a:xfrm>
              <a:off x="4972532" y="4678954"/>
              <a:ext cx="914400" cy="9144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10570AC-801E-4A28-F745-B09E63B5F04D}"/>
                  </a:ext>
                </a:extLst>
              </p:cNvPr>
              <p:cNvSpPr txBox="1"/>
              <p:nvPr/>
            </p:nvSpPr>
            <p:spPr>
              <a:xfrm>
                <a:off x="3048000" y="5736324"/>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oMath>
                  </m:oMathPara>
                </a14:m>
                <a:endParaRPr lang="en-US" sz="3200" dirty="0"/>
              </a:p>
            </p:txBody>
          </p:sp>
        </mc:Choice>
        <mc:Fallback xmlns="">
          <p:sp>
            <p:nvSpPr>
              <p:cNvPr id="10" name="TextBox 9">
                <a:extLst>
                  <a:ext uri="{FF2B5EF4-FFF2-40B4-BE49-F238E27FC236}">
                    <a16:creationId xmlns:a16="http://schemas.microsoft.com/office/drawing/2014/main" id="{B10570AC-801E-4A28-F745-B09E63B5F04D}"/>
                  </a:ext>
                </a:extLst>
              </p:cNvPr>
              <p:cNvSpPr txBox="1">
                <a:spLocks noRot="1" noChangeAspect="1" noMove="1" noResize="1" noEditPoints="1" noAdjustHandles="1" noChangeArrowheads="1" noChangeShapeType="1" noTextEdit="1"/>
              </p:cNvSpPr>
              <p:nvPr/>
            </p:nvSpPr>
            <p:spPr>
              <a:xfrm>
                <a:off x="3048000" y="5736324"/>
                <a:ext cx="6096000" cy="58477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F13C63B-875A-85D2-5E7A-32FBE96AD7E5}"/>
                  </a:ext>
                </a:extLst>
              </p:cNvPr>
              <p:cNvSpPr txBox="1"/>
              <p:nvPr/>
            </p:nvSpPr>
            <p:spPr>
              <a:xfrm>
                <a:off x="3048000" y="5186820"/>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ea typeface="Cambria Math" panose="02040503050406030204" pitchFamily="18" charset="0"/>
                        </a:rPr>
                        <m:t>𝑝</m:t>
                      </m:r>
                      <m:d>
                        <m:dPr>
                          <m:ctrlPr>
                            <a:rPr lang="en-US" sz="3200" b="0" i="1" smtClean="0">
                              <a:latin typeface="Cambria Math" panose="02040503050406030204" pitchFamily="18" charset="0"/>
                              <a:ea typeface="Cambria Math" panose="02040503050406030204" pitchFamily="18" charset="0"/>
                            </a:rPr>
                          </m:ctrlPr>
                        </m:dPr>
                        <m:e>
                          <m:r>
                            <m:rPr>
                              <m:sty m:val="p"/>
                            </m:rPr>
                            <a:rPr lang="el-GR" sz="3200" b="0" i="1" smtClean="0">
                              <a:latin typeface="Cambria Math" panose="02040503050406030204" pitchFamily="18" charset="0"/>
                              <a:ea typeface="Cambria Math" panose="02040503050406030204" pitchFamily="18" charset="0"/>
                            </a:rPr>
                            <m:t>Ω</m:t>
                          </m:r>
                        </m:e>
                      </m:d>
                      <m:r>
                        <a:rPr lang="en-US" sz="3200" b="0" i="1" smtClean="0">
                          <a:latin typeface="Cambria Math" panose="02040503050406030204" pitchFamily="18" charset="0"/>
                          <a:ea typeface="Cambria Math" panose="02040503050406030204" pitchFamily="18" charset="0"/>
                        </a:rPr>
                        <m:t>=1</m:t>
                      </m:r>
                    </m:oMath>
                  </m:oMathPara>
                </a14:m>
                <a:endParaRPr lang="en-US" sz="3200" b="0" dirty="0">
                  <a:ea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2F13C63B-875A-85D2-5E7A-32FBE96AD7E5}"/>
                  </a:ext>
                </a:extLst>
              </p:cNvPr>
              <p:cNvSpPr txBox="1">
                <a:spLocks noRot="1" noChangeAspect="1" noMove="1" noResize="1" noEditPoints="1" noAdjustHandles="1" noChangeArrowheads="1" noChangeShapeType="1" noTextEdit="1"/>
              </p:cNvSpPr>
              <p:nvPr/>
            </p:nvSpPr>
            <p:spPr>
              <a:xfrm>
                <a:off x="3048000" y="5186820"/>
                <a:ext cx="6096000" cy="584775"/>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572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34412-8580-4F73-92EC-77F34A0151FD}"/>
              </a:ext>
            </a:extLst>
          </p:cNvPr>
          <p:cNvSpPr>
            <a:spLocks noGrp="1"/>
          </p:cNvSpPr>
          <p:nvPr>
            <p:ph type="title"/>
          </p:nvPr>
        </p:nvSpPr>
        <p:spPr/>
        <p:txBody>
          <a:bodyPr/>
          <a:lstStyle/>
          <a:p>
            <a:r>
              <a:rPr lang="en-US" dirty="0"/>
              <a:t>Coin Flip</a:t>
            </a:r>
          </a:p>
        </p:txBody>
      </p:sp>
      <p:sp>
        <p:nvSpPr>
          <p:cNvPr id="7" name="Content Placeholder 6">
            <a:extLst>
              <a:ext uri="{FF2B5EF4-FFF2-40B4-BE49-F238E27FC236}">
                <a16:creationId xmlns:a16="http://schemas.microsoft.com/office/drawing/2014/main" id="{61E57794-AE2B-43F6-A48D-B953235B137D}"/>
              </a:ext>
            </a:extLst>
          </p:cNvPr>
          <p:cNvSpPr>
            <a:spLocks noGrp="1"/>
          </p:cNvSpPr>
          <p:nvPr>
            <p:ph idx="1"/>
          </p:nvPr>
        </p:nvSpPr>
        <p:spPr/>
        <p:txBody>
          <a:bodyPr/>
          <a:lstStyle/>
          <a:p>
            <a:r>
              <a:rPr lang="en-US" dirty="0"/>
              <a:t>Mutually exclusive and exhaustive</a:t>
            </a:r>
          </a:p>
        </p:txBody>
      </p:sp>
      <p:grpSp>
        <p:nvGrpSpPr>
          <p:cNvPr id="8" name="Group 7">
            <a:extLst>
              <a:ext uri="{FF2B5EF4-FFF2-40B4-BE49-F238E27FC236}">
                <a16:creationId xmlns:a16="http://schemas.microsoft.com/office/drawing/2014/main" id="{47A00C04-24AA-4C1A-966F-6B419E9B2BD6}"/>
              </a:ext>
            </a:extLst>
          </p:cNvPr>
          <p:cNvGrpSpPr/>
          <p:nvPr/>
        </p:nvGrpSpPr>
        <p:grpSpPr>
          <a:xfrm>
            <a:off x="2895600" y="2401094"/>
            <a:ext cx="6400800" cy="3200400"/>
            <a:chOff x="2895600" y="2222500"/>
            <a:chExt cx="6400800" cy="3200400"/>
          </a:xfrm>
        </p:grpSpPr>
        <p:sp>
          <p:nvSpPr>
            <p:cNvPr id="5" name="Rectangle 4">
              <a:extLst>
                <a:ext uri="{FF2B5EF4-FFF2-40B4-BE49-F238E27FC236}">
                  <a16:creationId xmlns:a16="http://schemas.microsoft.com/office/drawing/2014/main" id="{3745EB48-64D6-42F5-98DA-14E0948775FF}"/>
                </a:ext>
              </a:extLst>
            </p:cNvPr>
            <p:cNvSpPr/>
            <p:nvPr/>
          </p:nvSpPr>
          <p:spPr>
            <a:xfrm>
              <a:off x="2895600" y="2222500"/>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H</a:t>
              </a:r>
            </a:p>
          </p:txBody>
        </p:sp>
        <p:sp>
          <p:nvSpPr>
            <p:cNvPr id="6" name="Rectangle 5">
              <a:extLst>
                <a:ext uri="{FF2B5EF4-FFF2-40B4-BE49-F238E27FC236}">
                  <a16:creationId xmlns:a16="http://schemas.microsoft.com/office/drawing/2014/main" id="{B39A13CF-6597-40E7-971D-C5ED13936D9B}"/>
                </a:ext>
              </a:extLst>
            </p:cNvPr>
            <p:cNvSpPr/>
            <p:nvPr/>
          </p:nvSpPr>
          <p:spPr>
            <a:xfrm>
              <a:off x="6096000" y="2222500"/>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T</a:t>
              </a:r>
            </a:p>
          </p:txBody>
        </p:sp>
        <p:sp>
          <p:nvSpPr>
            <p:cNvPr id="4" name="Rectangle 3">
              <a:extLst>
                <a:ext uri="{FF2B5EF4-FFF2-40B4-BE49-F238E27FC236}">
                  <a16:creationId xmlns:a16="http://schemas.microsoft.com/office/drawing/2014/main" id="{3A3E0BCD-2648-4F7F-A6F9-EF66D760E767}"/>
                </a:ext>
              </a:extLst>
            </p:cNvPr>
            <p:cNvSpPr/>
            <p:nvPr/>
          </p:nvSpPr>
          <p:spPr>
            <a:xfrm>
              <a:off x="2895600" y="2222500"/>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76B3D17-496A-4A6E-A616-407CF69BEBFA}"/>
                  </a:ext>
                </a:extLst>
              </p:cNvPr>
              <p:cNvSpPr txBox="1"/>
              <p:nvPr/>
            </p:nvSpPr>
            <p:spPr>
              <a:xfrm>
                <a:off x="3048000" y="5736324"/>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r>
                        <a:rPr lang="en-US" sz="3200" b="0" i="1" smtClean="0">
                          <a:latin typeface="Cambria Math" panose="02040503050406030204" pitchFamily="18" charset="0"/>
                        </a:rPr>
                        <m:t>=1</m:t>
                      </m:r>
                    </m:oMath>
                  </m:oMathPara>
                </a14:m>
                <a:endParaRPr lang="en-US" sz="3200" dirty="0"/>
              </a:p>
            </p:txBody>
          </p:sp>
        </mc:Choice>
        <mc:Fallback xmlns="">
          <p:sp>
            <p:nvSpPr>
              <p:cNvPr id="9" name="TextBox 8">
                <a:extLst>
                  <a:ext uri="{FF2B5EF4-FFF2-40B4-BE49-F238E27FC236}">
                    <a16:creationId xmlns:a16="http://schemas.microsoft.com/office/drawing/2014/main" id="{F76B3D17-496A-4A6E-A616-407CF69BEBFA}"/>
                  </a:ext>
                </a:extLst>
              </p:cNvPr>
              <p:cNvSpPr txBox="1">
                <a:spLocks noRot="1" noChangeAspect="1" noMove="1" noResize="1" noEditPoints="1" noAdjustHandles="1" noChangeArrowheads="1" noChangeShapeType="1" noTextEdit="1"/>
              </p:cNvSpPr>
              <p:nvPr/>
            </p:nvSpPr>
            <p:spPr>
              <a:xfrm>
                <a:off x="3048000" y="5736324"/>
                <a:ext cx="6096000" cy="584775"/>
              </a:xfrm>
              <a:prstGeom prst="rect">
                <a:avLst/>
              </a:prstGeom>
              <a:blipFill>
                <a:blip r:embed="rId3"/>
                <a:stretch>
                  <a:fillRect/>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6003B23C-10D0-4E19-BD39-570D392707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15904" y="249375"/>
            <a:ext cx="2026722" cy="2020308"/>
          </a:xfrm>
          <a:prstGeom prst="rect">
            <a:avLst/>
          </a:prstGeom>
        </p:spPr>
      </p:pic>
      <p:sp>
        <p:nvSpPr>
          <p:cNvPr id="3" name="Slide Number Placeholder 2">
            <a:extLst>
              <a:ext uri="{FF2B5EF4-FFF2-40B4-BE49-F238E27FC236}">
                <a16:creationId xmlns:a16="http://schemas.microsoft.com/office/drawing/2014/main" id="{67A34335-0198-43CE-ADF4-49E3178DD501}"/>
              </a:ext>
            </a:extLst>
          </p:cNvPr>
          <p:cNvSpPr>
            <a:spLocks noGrp="1"/>
          </p:cNvSpPr>
          <p:nvPr>
            <p:ph type="sldNum" sz="quarter" idx="12"/>
          </p:nvPr>
        </p:nvSpPr>
        <p:spPr/>
        <p:txBody>
          <a:bodyPr/>
          <a:lstStyle/>
          <a:p>
            <a:fld id="{FE2CFF1E-AA13-4669-84B1-92D2789C75FC}" type="slidenum">
              <a:rPr lang="en-US" smtClean="0"/>
              <a:t>5</a:t>
            </a:fld>
            <a:endParaRPr lang="en-US" dirty="0"/>
          </a:p>
        </p:txBody>
      </p:sp>
    </p:spTree>
    <p:extLst>
      <p:ext uri="{BB962C8B-B14F-4D97-AF65-F5344CB8AC3E}">
        <p14:creationId xmlns:p14="http://schemas.microsoft.com/office/powerpoint/2010/main" val="3713503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1320B-F321-4AAA-91B0-70A1D767636B}"/>
              </a:ext>
            </a:extLst>
          </p:cNvPr>
          <p:cNvSpPr>
            <a:spLocks noGrp="1"/>
          </p:cNvSpPr>
          <p:nvPr>
            <p:ph type="title"/>
          </p:nvPr>
        </p:nvSpPr>
        <p:spPr/>
        <p:txBody>
          <a:bodyPr/>
          <a:lstStyle/>
          <a:p>
            <a:r>
              <a:rPr lang="en-US" dirty="0"/>
              <a:t>Die Roll</a:t>
            </a:r>
          </a:p>
        </p:txBody>
      </p:sp>
      <p:grpSp>
        <p:nvGrpSpPr>
          <p:cNvPr id="12" name="Group 11">
            <a:extLst>
              <a:ext uri="{FF2B5EF4-FFF2-40B4-BE49-F238E27FC236}">
                <a16:creationId xmlns:a16="http://schemas.microsoft.com/office/drawing/2014/main" id="{35A8A253-B60E-4300-B387-D6923BC33C62}"/>
              </a:ext>
            </a:extLst>
          </p:cNvPr>
          <p:cNvGrpSpPr/>
          <p:nvPr/>
        </p:nvGrpSpPr>
        <p:grpSpPr>
          <a:xfrm>
            <a:off x="3352800" y="1690688"/>
            <a:ext cx="5486400" cy="3657600"/>
            <a:chOff x="4292600" y="1993900"/>
            <a:chExt cx="5486400" cy="3657600"/>
          </a:xfrm>
        </p:grpSpPr>
        <p:sp>
          <p:nvSpPr>
            <p:cNvPr id="6" name="Rectangle 5">
              <a:extLst>
                <a:ext uri="{FF2B5EF4-FFF2-40B4-BE49-F238E27FC236}">
                  <a16:creationId xmlns:a16="http://schemas.microsoft.com/office/drawing/2014/main" id="{E612BA20-A971-41B3-A509-22C5DFA05E54}"/>
                </a:ext>
              </a:extLst>
            </p:cNvPr>
            <p:cNvSpPr/>
            <p:nvPr/>
          </p:nvSpPr>
          <p:spPr>
            <a:xfrm>
              <a:off x="4292600" y="1993900"/>
              <a:ext cx="1828800" cy="1828800"/>
            </a:xfrm>
            <a:prstGeom prst="rect">
              <a:avLst/>
            </a:prstGeom>
            <a:solidFill>
              <a:schemeClr val="accent1">
                <a:lumMod val="60000"/>
                <a:lumOff val="40000"/>
                <a:alpha val="5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1</a:t>
              </a:r>
            </a:p>
          </p:txBody>
        </p:sp>
        <p:sp>
          <p:nvSpPr>
            <p:cNvPr id="7" name="Rectangle 6">
              <a:extLst>
                <a:ext uri="{FF2B5EF4-FFF2-40B4-BE49-F238E27FC236}">
                  <a16:creationId xmlns:a16="http://schemas.microsoft.com/office/drawing/2014/main" id="{110D3344-EDAF-4ECC-B2E1-20C472F277B5}"/>
                </a:ext>
              </a:extLst>
            </p:cNvPr>
            <p:cNvSpPr/>
            <p:nvPr/>
          </p:nvSpPr>
          <p:spPr>
            <a:xfrm>
              <a:off x="7950200" y="1993900"/>
              <a:ext cx="1828800" cy="1828800"/>
            </a:xfrm>
            <a:prstGeom prst="rect">
              <a:avLst/>
            </a:prstGeom>
            <a:solidFill>
              <a:schemeClr val="accent3">
                <a:lumMod val="60000"/>
                <a:lumOff val="40000"/>
                <a:alpha val="50000"/>
              </a:schemeClr>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3</a:t>
              </a:r>
            </a:p>
          </p:txBody>
        </p:sp>
        <p:sp>
          <p:nvSpPr>
            <p:cNvPr id="8" name="Rectangle 7">
              <a:extLst>
                <a:ext uri="{FF2B5EF4-FFF2-40B4-BE49-F238E27FC236}">
                  <a16:creationId xmlns:a16="http://schemas.microsoft.com/office/drawing/2014/main" id="{C0E584A8-CB0D-4656-9743-C0ABDE49F56A}"/>
                </a:ext>
              </a:extLst>
            </p:cNvPr>
            <p:cNvSpPr/>
            <p:nvPr/>
          </p:nvSpPr>
          <p:spPr>
            <a:xfrm>
              <a:off x="6121400" y="1993900"/>
              <a:ext cx="1828800" cy="1828800"/>
            </a:xfrm>
            <a:prstGeom prst="rect">
              <a:avLst/>
            </a:prstGeom>
            <a:solidFill>
              <a:schemeClr val="accent2">
                <a:lumMod val="60000"/>
                <a:lumOff val="40000"/>
                <a:alpha val="50000"/>
              </a:schemeClr>
            </a:solidFill>
            <a:ln w="571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2</a:t>
              </a:r>
            </a:p>
          </p:txBody>
        </p:sp>
        <p:sp>
          <p:nvSpPr>
            <p:cNvPr id="9" name="Rectangle 8">
              <a:extLst>
                <a:ext uri="{FF2B5EF4-FFF2-40B4-BE49-F238E27FC236}">
                  <a16:creationId xmlns:a16="http://schemas.microsoft.com/office/drawing/2014/main" id="{98773BD8-D6E2-4FF8-B8DB-500610B2829F}"/>
                </a:ext>
              </a:extLst>
            </p:cNvPr>
            <p:cNvSpPr/>
            <p:nvPr/>
          </p:nvSpPr>
          <p:spPr>
            <a:xfrm>
              <a:off x="4292600" y="3822700"/>
              <a:ext cx="1828800" cy="1828800"/>
            </a:xfrm>
            <a:prstGeom prst="rect">
              <a:avLst/>
            </a:prstGeom>
            <a:solidFill>
              <a:schemeClr val="accent4">
                <a:lumMod val="60000"/>
                <a:lumOff val="40000"/>
                <a:alpha val="50000"/>
              </a:schemeClr>
            </a:solidFill>
            <a:ln w="571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4</a:t>
              </a:r>
            </a:p>
          </p:txBody>
        </p:sp>
        <p:sp>
          <p:nvSpPr>
            <p:cNvPr id="10" name="Rectangle 9">
              <a:extLst>
                <a:ext uri="{FF2B5EF4-FFF2-40B4-BE49-F238E27FC236}">
                  <a16:creationId xmlns:a16="http://schemas.microsoft.com/office/drawing/2014/main" id="{2A2C2FC3-8107-4868-9E0C-A43CB824FBD5}"/>
                </a:ext>
              </a:extLst>
            </p:cNvPr>
            <p:cNvSpPr/>
            <p:nvPr/>
          </p:nvSpPr>
          <p:spPr>
            <a:xfrm>
              <a:off x="6121400" y="3822700"/>
              <a:ext cx="1828800" cy="1828800"/>
            </a:xfrm>
            <a:prstGeom prst="rect">
              <a:avLst/>
            </a:prstGeom>
            <a:solidFill>
              <a:schemeClr val="accent5">
                <a:lumMod val="60000"/>
                <a:lumOff val="40000"/>
                <a:alpha val="50000"/>
              </a:schemeClr>
            </a:solid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5</a:t>
              </a:r>
            </a:p>
          </p:txBody>
        </p:sp>
        <p:sp>
          <p:nvSpPr>
            <p:cNvPr id="11" name="Rectangle 10">
              <a:extLst>
                <a:ext uri="{FF2B5EF4-FFF2-40B4-BE49-F238E27FC236}">
                  <a16:creationId xmlns:a16="http://schemas.microsoft.com/office/drawing/2014/main" id="{15F9335F-7628-4ED7-90CB-5E1E8AFF22A0}"/>
                </a:ext>
              </a:extLst>
            </p:cNvPr>
            <p:cNvSpPr/>
            <p:nvPr/>
          </p:nvSpPr>
          <p:spPr>
            <a:xfrm>
              <a:off x="7950200" y="3822700"/>
              <a:ext cx="1828800" cy="1828800"/>
            </a:xfrm>
            <a:prstGeom prst="rect">
              <a:avLst/>
            </a:prstGeom>
            <a:solidFill>
              <a:schemeClr val="accent6">
                <a:lumMod val="60000"/>
                <a:lumOff val="40000"/>
                <a:alpha val="50000"/>
              </a:schemeClr>
            </a:solidFill>
            <a:ln w="571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6</a:t>
              </a:r>
            </a:p>
          </p:txBody>
        </p:sp>
        <p:sp>
          <p:nvSpPr>
            <p:cNvPr id="4" name="Rectangle 3">
              <a:extLst>
                <a:ext uri="{FF2B5EF4-FFF2-40B4-BE49-F238E27FC236}">
                  <a16:creationId xmlns:a16="http://schemas.microsoft.com/office/drawing/2014/main" id="{64644594-107F-429B-B226-A3D1CCA6EAB6}"/>
                </a:ext>
              </a:extLst>
            </p:cNvPr>
            <p:cNvSpPr/>
            <p:nvPr/>
          </p:nvSpPr>
          <p:spPr>
            <a:xfrm>
              <a:off x="4292600" y="1993900"/>
              <a:ext cx="5486400" cy="36576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44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grpSp>
      <p:pic>
        <p:nvPicPr>
          <p:cNvPr id="14" name="Picture 13" descr="A close up of a logo&#10;&#10;Description automatically generated">
            <a:extLst>
              <a:ext uri="{FF2B5EF4-FFF2-40B4-BE49-F238E27FC236}">
                <a16:creationId xmlns:a16="http://schemas.microsoft.com/office/drawing/2014/main" id="{76CC897E-DED7-4763-95B5-58990DD269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827" y="4333741"/>
            <a:ext cx="2371725" cy="2381250"/>
          </a:xfrm>
          <a:prstGeom prst="rect">
            <a:avLst/>
          </a:prstGeom>
        </p:spPr>
      </p:pic>
      <p:sp>
        <p:nvSpPr>
          <p:cNvPr id="3" name="Slide Number Placeholder 2">
            <a:extLst>
              <a:ext uri="{FF2B5EF4-FFF2-40B4-BE49-F238E27FC236}">
                <a16:creationId xmlns:a16="http://schemas.microsoft.com/office/drawing/2014/main" id="{4A887110-0412-4505-8AF5-3A60CE9A05E0}"/>
              </a:ext>
            </a:extLst>
          </p:cNvPr>
          <p:cNvSpPr>
            <a:spLocks noGrp="1"/>
          </p:cNvSpPr>
          <p:nvPr>
            <p:ph type="sldNum" sz="quarter" idx="12"/>
          </p:nvPr>
        </p:nvSpPr>
        <p:spPr/>
        <p:txBody>
          <a:bodyPr/>
          <a:lstStyle/>
          <a:p>
            <a:fld id="{FE2CFF1E-AA13-4669-84B1-92D2789C75FC}" type="slidenum">
              <a:rPr lang="en-US" smtClean="0"/>
              <a:t>6</a:t>
            </a:fld>
            <a:endParaRPr lang="en-US" dirty="0"/>
          </a:p>
        </p:txBody>
      </p:sp>
    </p:spTree>
    <p:extLst>
      <p:ext uri="{BB962C8B-B14F-4D97-AF65-F5344CB8AC3E}">
        <p14:creationId xmlns:p14="http://schemas.microsoft.com/office/powerpoint/2010/main" val="365134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35254-D077-4286-98E6-B08F37DFF67A}"/>
              </a:ext>
            </a:extLst>
          </p:cNvPr>
          <p:cNvSpPr>
            <a:spLocks noGrp="1"/>
          </p:cNvSpPr>
          <p:nvPr>
            <p:ph type="title"/>
          </p:nvPr>
        </p:nvSpPr>
        <p:spPr/>
        <p:txBody>
          <a:bodyPr/>
          <a:lstStyle/>
          <a:p>
            <a:r>
              <a:rPr lang="en-US" dirty="0"/>
              <a:t>Complements</a:t>
            </a:r>
          </a:p>
        </p:txBody>
      </p:sp>
      <p:sp>
        <p:nvSpPr>
          <p:cNvPr id="3" name="Content Placeholder 2">
            <a:extLst>
              <a:ext uri="{FF2B5EF4-FFF2-40B4-BE49-F238E27FC236}">
                <a16:creationId xmlns:a16="http://schemas.microsoft.com/office/drawing/2014/main" id="{4AABE365-D29D-431F-8913-26989763ACD1}"/>
              </a:ext>
            </a:extLst>
          </p:cNvPr>
          <p:cNvSpPr>
            <a:spLocks noGrp="1"/>
          </p:cNvSpPr>
          <p:nvPr>
            <p:ph idx="1"/>
          </p:nvPr>
        </p:nvSpPr>
        <p:spPr/>
        <p:txBody>
          <a:bodyPr/>
          <a:lstStyle/>
          <a:p>
            <a:r>
              <a:rPr lang="en-US" dirty="0"/>
              <a:t>All the space in “not A”</a:t>
            </a:r>
          </a:p>
        </p:txBody>
      </p:sp>
      <p:sp>
        <p:nvSpPr>
          <p:cNvPr id="9" name="Rectangle 8">
            <a:extLst>
              <a:ext uri="{FF2B5EF4-FFF2-40B4-BE49-F238E27FC236}">
                <a16:creationId xmlns:a16="http://schemas.microsoft.com/office/drawing/2014/main" id="{F5A569F9-9886-45F6-8DF2-2CEE04776CCE}"/>
              </a:ext>
            </a:extLst>
          </p:cNvPr>
          <p:cNvSpPr/>
          <p:nvPr/>
        </p:nvSpPr>
        <p:spPr>
          <a:xfrm>
            <a:off x="2895600" y="2477294"/>
            <a:ext cx="40005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0" name="Rectangle 9">
            <a:extLst>
              <a:ext uri="{FF2B5EF4-FFF2-40B4-BE49-F238E27FC236}">
                <a16:creationId xmlns:a16="http://schemas.microsoft.com/office/drawing/2014/main" id="{5BED9F2D-8396-4E9A-88ED-FD7390C84EA2}"/>
              </a:ext>
            </a:extLst>
          </p:cNvPr>
          <p:cNvSpPr/>
          <p:nvPr/>
        </p:nvSpPr>
        <p:spPr>
          <a:xfrm>
            <a:off x="6896100" y="2477294"/>
            <a:ext cx="24003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4400" b="1" baseline="30000" dirty="0">
                <a:solidFill>
                  <a:schemeClr val="tx1"/>
                </a:solidFill>
                <a:effectLst>
                  <a:outerShdw blurRad="38100" dist="38100" dir="2700000" algn="tl">
                    <a:srgbClr val="000000">
                      <a:alpha val="43137"/>
                    </a:srgbClr>
                  </a:outerShdw>
                </a:effectLst>
                <a:latin typeface="Lato" panose="020F0502020204030203" pitchFamily="34" charset="0"/>
              </a:rPr>
              <a:t>c</a:t>
            </a:r>
          </a:p>
        </p:txBody>
      </p:sp>
      <p:sp>
        <p:nvSpPr>
          <p:cNvPr id="11" name="Rectangle 10">
            <a:extLst>
              <a:ext uri="{FF2B5EF4-FFF2-40B4-BE49-F238E27FC236}">
                <a16:creationId xmlns:a16="http://schemas.microsoft.com/office/drawing/2014/main" id="{7C6B24C2-0986-4741-8482-621A903CC6CA}"/>
              </a:ext>
            </a:extLst>
          </p:cNvPr>
          <p:cNvSpPr/>
          <p:nvPr/>
        </p:nvSpPr>
        <p:spPr>
          <a:xfrm>
            <a:off x="2895600" y="2477294"/>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B4941EA-5DA9-4404-85CD-26C7780F3C53}"/>
                  </a:ext>
                </a:extLst>
              </p:cNvPr>
              <p:cNvSpPr txBox="1"/>
              <p:nvPr/>
            </p:nvSpPr>
            <p:spPr>
              <a:xfrm>
                <a:off x="3143653" y="5836920"/>
                <a:ext cx="5904693"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𝐴</m:t>
                              </m:r>
                            </m:e>
                            <m:sup>
                              <m:r>
                                <a:rPr lang="en-US" sz="3200" b="0" i="1" smtClean="0">
                                  <a:latin typeface="Cambria Math" panose="02040503050406030204" pitchFamily="18" charset="0"/>
                                </a:rPr>
                                <m:t>𝑐</m:t>
                              </m:r>
                            </m:sup>
                          </m:sSup>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m:rPr>
                              <m:sty m:val="p"/>
                            </m:rPr>
                            <a:rPr lang="el-GR" sz="3200" b="0" i="1" smtClean="0">
                              <a:latin typeface="Cambria Math" panose="02040503050406030204" pitchFamily="18" charset="0"/>
                            </a:rPr>
                            <m:t>Ω</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=1−</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oMath>
                  </m:oMathPara>
                </a14:m>
                <a:endParaRPr lang="en-US" sz="3200" dirty="0"/>
              </a:p>
            </p:txBody>
          </p:sp>
        </mc:Choice>
        <mc:Fallback xmlns="">
          <p:sp>
            <p:nvSpPr>
              <p:cNvPr id="12" name="TextBox 11">
                <a:extLst>
                  <a:ext uri="{FF2B5EF4-FFF2-40B4-BE49-F238E27FC236}">
                    <a16:creationId xmlns:a16="http://schemas.microsoft.com/office/drawing/2014/main" id="{2B4941EA-5DA9-4404-85CD-26C7780F3C53}"/>
                  </a:ext>
                </a:extLst>
              </p:cNvPr>
              <p:cNvSpPr txBox="1">
                <a:spLocks noRot="1" noChangeAspect="1" noMove="1" noResize="1" noEditPoints="1" noAdjustHandles="1" noChangeArrowheads="1" noChangeShapeType="1" noTextEdit="1"/>
              </p:cNvSpPr>
              <p:nvPr/>
            </p:nvSpPr>
            <p:spPr>
              <a:xfrm>
                <a:off x="3143653" y="5836920"/>
                <a:ext cx="5904693" cy="492443"/>
              </a:xfrm>
              <a:prstGeom prst="rect">
                <a:avLst/>
              </a:prstGeom>
              <a:blipFill>
                <a:blip r:embed="rId3"/>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02FD3B5-1263-4B0F-AA70-4770F31AE375}"/>
              </a:ext>
            </a:extLst>
          </p:cNvPr>
          <p:cNvSpPr>
            <a:spLocks noGrp="1"/>
          </p:cNvSpPr>
          <p:nvPr>
            <p:ph type="sldNum" sz="quarter" idx="12"/>
          </p:nvPr>
        </p:nvSpPr>
        <p:spPr/>
        <p:txBody>
          <a:bodyPr/>
          <a:lstStyle/>
          <a:p>
            <a:fld id="{FE2CFF1E-AA13-4669-84B1-92D2789C75FC}" type="slidenum">
              <a:rPr lang="en-US" smtClean="0"/>
              <a:t>7</a:t>
            </a:fld>
            <a:endParaRPr lang="en-US" dirty="0"/>
          </a:p>
        </p:txBody>
      </p:sp>
      <p:pic>
        <p:nvPicPr>
          <p:cNvPr id="2050" name="Picture 2" descr="Compliment vs. Complement: the Difference, Illustrated - Drawings Of...">
            <a:extLst>
              <a:ext uri="{FF2B5EF4-FFF2-40B4-BE49-F238E27FC236}">
                <a16:creationId xmlns:a16="http://schemas.microsoft.com/office/drawing/2014/main" id="{6D1C1652-252A-3327-17B3-797B77ED99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72549" y="136523"/>
            <a:ext cx="2475586" cy="2475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011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When Events Collide – General Additivity</a:t>
            </a:r>
          </a:p>
        </p:txBody>
      </p:sp>
      <p:grpSp>
        <p:nvGrpSpPr>
          <p:cNvPr id="10" name="Group 9"/>
          <p:cNvGrpSpPr>
            <a:grpSpLocks noChangeAspect="1"/>
          </p:cNvGrpSpPr>
          <p:nvPr/>
        </p:nvGrpSpPr>
        <p:grpSpPr>
          <a:xfrm>
            <a:off x="3236068" y="2295728"/>
            <a:ext cx="6400800" cy="3200400"/>
            <a:chOff x="1655400" y="3433763"/>
            <a:chExt cx="5486400" cy="2743200"/>
          </a:xfrm>
        </p:grpSpPr>
        <p:sp>
          <p:nvSpPr>
            <p:cNvPr id="7" name="Rectangle 6"/>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8" name="Oval 7"/>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9" name="Oval 8"/>
            <p:cNvSpPr/>
            <p:nvPr/>
          </p:nvSpPr>
          <p:spPr>
            <a:xfrm>
              <a:off x="4572000" y="4451409"/>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cxnSp>
        <p:nvCxnSpPr>
          <p:cNvPr id="12" name="Straight Arrow Connector 11"/>
          <p:cNvCxnSpPr/>
          <p:nvPr/>
        </p:nvCxnSpPr>
        <p:spPr>
          <a:xfrm flipH="1">
            <a:off x="6953475" y="2201687"/>
            <a:ext cx="1322962" cy="1605064"/>
          </a:xfrm>
          <a:prstGeom prst="straightConnector1">
            <a:avLst/>
          </a:prstGeom>
          <a:ln w="7620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238968" y="1524550"/>
            <a:ext cx="1760418" cy="646331"/>
          </a:xfrm>
          <a:prstGeom prst="rect">
            <a:avLst/>
          </a:prstGeom>
          <a:noFill/>
        </p:spPr>
        <p:txBody>
          <a:bodyPr wrap="none" rtlCol="0">
            <a:spAutoFit/>
          </a:bodyPr>
          <a:lstStyle/>
          <a:p>
            <a:r>
              <a:rPr lang="en-US" sz="3600" b="1" dirty="0">
                <a:solidFill>
                  <a:srgbClr val="C00000"/>
                </a:solidFill>
                <a:effectLst>
                  <a:outerShdw blurRad="38100" dist="38100" dir="2700000" algn="tl">
                    <a:srgbClr val="000000">
                      <a:alpha val="43137"/>
                    </a:srgbClr>
                  </a:outerShdw>
                </a:effectLst>
                <a:latin typeface="Lato" panose="020F0502020204030203" pitchFamily="34" charset="0"/>
              </a:rPr>
              <a:t>A and B</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1B809D3-1089-461B-B53F-C8380556C137}"/>
                  </a:ext>
                </a:extLst>
              </p:cNvPr>
              <p:cNvSpPr txBox="1"/>
              <p:nvPr/>
            </p:nvSpPr>
            <p:spPr>
              <a:xfrm>
                <a:off x="2920185" y="5725856"/>
                <a:ext cx="7032566"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oMath>
                  </m:oMathPara>
                </a14:m>
                <a:endParaRPr lang="en-US" sz="3200" dirty="0"/>
              </a:p>
            </p:txBody>
          </p:sp>
        </mc:Choice>
        <mc:Fallback xmlns="">
          <p:sp>
            <p:nvSpPr>
              <p:cNvPr id="2" name="TextBox 1">
                <a:extLst>
                  <a:ext uri="{FF2B5EF4-FFF2-40B4-BE49-F238E27FC236}">
                    <a16:creationId xmlns:a16="http://schemas.microsoft.com/office/drawing/2014/main" id="{01B809D3-1089-461B-B53F-C8380556C137}"/>
                  </a:ext>
                </a:extLst>
              </p:cNvPr>
              <p:cNvSpPr txBox="1">
                <a:spLocks noRot="1" noChangeAspect="1" noMove="1" noResize="1" noEditPoints="1" noAdjustHandles="1" noChangeArrowheads="1" noChangeShapeType="1" noTextEdit="1"/>
              </p:cNvSpPr>
              <p:nvPr/>
            </p:nvSpPr>
            <p:spPr>
              <a:xfrm>
                <a:off x="2920185" y="5725856"/>
                <a:ext cx="7032566" cy="492443"/>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8FA8AEC-9BB5-4ECA-BB1D-29C6B1AD61AF}"/>
              </a:ext>
            </a:extLst>
          </p:cNvPr>
          <p:cNvSpPr>
            <a:spLocks noGrp="1"/>
          </p:cNvSpPr>
          <p:nvPr>
            <p:ph type="sldNum" sz="quarter" idx="12"/>
          </p:nvPr>
        </p:nvSpPr>
        <p:spPr/>
        <p:txBody>
          <a:bodyPr/>
          <a:lstStyle/>
          <a:p>
            <a:fld id="{FE2CFF1E-AA13-4669-84B1-92D2789C75FC}" type="slidenum">
              <a:rPr lang="en-US" smtClean="0"/>
              <a:t>8</a:t>
            </a:fld>
            <a:endParaRPr lang="en-US" dirty="0"/>
          </a:p>
        </p:txBody>
      </p:sp>
    </p:spTree>
    <p:extLst>
      <p:ext uri="{BB962C8B-B14F-4D97-AF65-F5344CB8AC3E}">
        <p14:creationId xmlns:p14="http://schemas.microsoft.com/office/powerpoint/2010/main" val="1694496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42A2668-B029-4E63-8820-25E5F3C95A6E}"/>
              </a:ext>
            </a:extLst>
          </p:cNvPr>
          <p:cNvSpPr>
            <a:spLocks noChangeAspect="1"/>
          </p:cNvSpPr>
          <p:nvPr/>
        </p:nvSpPr>
        <p:spPr>
          <a:xfrm>
            <a:off x="6553200" y="2922988"/>
            <a:ext cx="4800600" cy="1199555"/>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H2</a:t>
            </a:r>
          </a:p>
        </p:txBody>
      </p:sp>
      <p:sp>
        <p:nvSpPr>
          <p:cNvPr id="12" name="Rectangle 11">
            <a:extLst>
              <a:ext uri="{FF2B5EF4-FFF2-40B4-BE49-F238E27FC236}">
                <a16:creationId xmlns:a16="http://schemas.microsoft.com/office/drawing/2014/main" id="{377FF0F0-C3B2-4285-A648-9C221E4ABE42}"/>
              </a:ext>
            </a:extLst>
          </p:cNvPr>
          <p:cNvSpPr>
            <a:spLocks noChangeAspect="1"/>
          </p:cNvSpPr>
          <p:nvPr/>
        </p:nvSpPr>
        <p:spPr>
          <a:xfrm>
            <a:off x="6553200" y="4123732"/>
            <a:ext cx="4800600" cy="1199555"/>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T2</a:t>
            </a:r>
          </a:p>
        </p:txBody>
      </p:sp>
      <p:sp>
        <p:nvSpPr>
          <p:cNvPr id="2" name="Title 1">
            <a:extLst>
              <a:ext uri="{FF2B5EF4-FFF2-40B4-BE49-F238E27FC236}">
                <a16:creationId xmlns:a16="http://schemas.microsoft.com/office/drawing/2014/main" id="{AC880CA1-06F4-4513-9F13-E8F2C816880C}"/>
              </a:ext>
            </a:extLst>
          </p:cNvPr>
          <p:cNvSpPr>
            <a:spLocks noGrp="1"/>
          </p:cNvSpPr>
          <p:nvPr>
            <p:ph type="title"/>
          </p:nvPr>
        </p:nvSpPr>
        <p:spPr/>
        <p:txBody>
          <a:bodyPr/>
          <a:lstStyle/>
          <a:p>
            <a:r>
              <a:rPr lang="en-US" dirty="0"/>
              <a:t>Two Coins</a:t>
            </a:r>
          </a:p>
        </p:txBody>
      </p:sp>
      <p:sp>
        <p:nvSpPr>
          <p:cNvPr id="4" name="Rectangle 3">
            <a:extLst>
              <a:ext uri="{FF2B5EF4-FFF2-40B4-BE49-F238E27FC236}">
                <a16:creationId xmlns:a16="http://schemas.microsoft.com/office/drawing/2014/main" id="{A7B240CA-921E-4244-999B-B563B4FA56A9}"/>
              </a:ext>
            </a:extLst>
          </p:cNvPr>
          <p:cNvSpPr>
            <a:spLocks noChangeAspect="1"/>
          </p:cNvSpPr>
          <p:nvPr/>
        </p:nvSpPr>
        <p:spPr>
          <a:xfrm>
            <a:off x="838200" y="2914056"/>
            <a:ext cx="2400300" cy="24003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H1</a:t>
            </a:r>
          </a:p>
        </p:txBody>
      </p:sp>
      <p:sp>
        <p:nvSpPr>
          <p:cNvPr id="5" name="Rectangle 4">
            <a:extLst>
              <a:ext uri="{FF2B5EF4-FFF2-40B4-BE49-F238E27FC236}">
                <a16:creationId xmlns:a16="http://schemas.microsoft.com/office/drawing/2014/main" id="{3F5AC00D-68EA-46F5-92F0-D1B0CAA550AA}"/>
              </a:ext>
            </a:extLst>
          </p:cNvPr>
          <p:cNvSpPr>
            <a:spLocks noChangeAspect="1"/>
          </p:cNvSpPr>
          <p:nvPr/>
        </p:nvSpPr>
        <p:spPr>
          <a:xfrm>
            <a:off x="3238500" y="2914056"/>
            <a:ext cx="2400300" cy="24003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T1</a:t>
            </a:r>
          </a:p>
        </p:txBody>
      </p:sp>
      <p:sp>
        <p:nvSpPr>
          <p:cNvPr id="8" name="Rectangle 7">
            <a:extLst>
              <a:ext uri="{FF2B5EF4-FFF2-40B4-BE49-F238E27FC236}">
                <a16:creationId xmlns:a16="http://schemas.microsoft.com/office/drawing/2014/main" id="{8D0A4571-B242-4F06-9241-1FD6E8D8291F}"/>
              </a:ext>
            </a:extLst>
          </p:cNvPr>
          <p:cNvSpPr>
            <a:spLocks noChangeAspect="1"/>
          </p:cNvSpPr>
          <p:nvPr/>
        </p:nvSpPr>
        <p:spPr>
          <a:xfrm>
            <a:off x="838200" y="2914056"/>
            <a:ext cx="4800600" cy="24003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13" name="Rectangle 12">
            <a:extLst>
              <a:ext uri="{FF2B5EF4-FFF2-40B4-BE49-F238E27FC236}">
                <a16:creationId xmlns:a16="http://schemas.microsoft.com/office/drawing/2014/main" id="{C2A377B2-CF0C-42DF-B15F-6A8B0E6F9A4B}"/>
              </a:ext>
            </a:extLst>
          </p:cNvPr>
          <p:cNvSpPr>
            <a:spLocks noChangeAspect="1"/>
          </p:cNvSpPr>
          <p:nvPr/>
        </p:nvSpPr>
        <p:spPr>
          <a:xfrm>
            <a:off x="6553200" y="2922987"/>
            <a:ext cx="4800600" cy="24003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3" name="Slide Number Placeholder 2">
            <a:extLst>
              <a:ext uri="{FF2B5EF4-FFF2-40B4-BE49-F238E27FC236}">
                <a16:creationId xmlns:a16="http://schemas.microsoft.com/office/drawing/2014/main" id="{823E58C2-6195-4B68-8273-A0C256F903AF}"/>
              </a:ext>
            </a:extLst>
          </p:cNvPr>
          <p:cNvSpPr>
            <a:spLocks noGrp="1"/>
          </p:cNvSpPr>
          <p:nvPr>
            <p:ph type="sldNum" sz="quarter" idx="12"/>
          </p:nvPr>
        </p:nvSpPr>
        <p:spPr/>
        <p:txBody>
          <a:bodyPr/>
          <a:lstStyle/>
          <a:p>
            <a:fld id="{FE2CFF1E-AA13-4669-84B1-92D2789C75FC}" type="slidenum">
              <a:rPr lang="en-US" smtClean="0"/>
              <a:t>9</a:t>
            </a:fld>
            <a:endParaRPr lang="en-US" dirty="0"/>
          </a:p>
        </p:txBody>
      </p:sp>
    </p:spTree>
    <p:extLst>
      <p:ext uri="{BB962C8B-B14F-4D97-AF65-F5344CB8AC3E}">
        <p14:creationId xmlns:p14="http://schemas.microsoft.com/office/powerpoint/2010/main" val="116650527"/>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6815</TotalTime>
  <Words>4162</Words>
  <Application>Microsoft Office PowerPoint</Application>
  <PresentationFormat>Widescreen</PresentationFormat>
  <Paragraphs>312</Paragraphs>
  <Slides>26</Slides>
  <Notes>23</Notes>
  <HiddenSlides>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26</vt:i4>
      </vt:variant>
    </vt:vector>
  </HeadingPairs>
  <TitlesOfParts>
    <vt:vector size="36" baseType="lpstr">
      <vt:lpstr>Arial</vt:lpstr>
      <vt:lpstr>Lato</vt:lpstr>
      <vt:lpstr>Bangers</vt:lpstr>
      <vt:lpstr>Cambria Math</vt:lpstr>
      <vt:lpstr>Barlow Condensed</vt:lpstr>
      <vt:lpstr>Aptos</vt:lpstr>
      <vt:lpstr>Barlow Condensed Bold</vt:lpstr>
      <vt:lpstr>Calibri</vt:lpstr>
      <vt:lpstr>H&amp;S 2025 DARK</vt:lpstr>
      <vt:lpstr>H&amp;S 2025 LIGHT</vt:lpstr>
      <vt:lpstr>Probability and Statistics: Events</vt:lpstr>
      <vt:lpstr>Section Outline</vt:lpstr>
      <vt:lpstr>Venn Diagrams</vt:lpstr>
      <vt:lpstr>Venn Diagrams</vt:lpstr>
      <vt:lpstr>Coin Flip</vt:lpstr>
      <vt:lpstr>Die Roll</vt:lpstr>
      <vt:lpstr>Complements</vt:lpstr>
      <vt:lpstr>When Events Collide – General Additivity</vt:lpstr>
      <vt:lpstr>Two Coins</vt:lpstr>
      <vt:lpstr>Two Coins</vt:lpstr>
      <vt:lpstr>Two Coins</vt:lpstr>
      <vt:lpstr>Independence</vt:lpstr>
      <vt:lpstr>Marginal Probability</vt:lpstr>
      <vt:lpstr>Joint Probability</vt:lpstr>
      <vt:lpstr>Conditional Probability</vt:lpstr>
      <vt:lpstr>Conditional and Joint Probability</vt:lpstr>
      <vt:lpstr>Total Probability</vt:lpstr>
      <vt:lpstr>Total Probability Example</vt:lpstr>
      <vt:lpstr>Total Probability</vt:lpstr>
      <vt:lpstr>Bayes’ Theorem</vt:lpstr>
      <vt:lpstr>Bayes’ Theorem Example</vt:lpstr>
      <vt:lpstr>Bayes’ Theorem Example</vt:lpstr>
      <vt:lpstr>Bayes’ Theorem Example</vt:lpstr>
      <vt:lpstr>Bayes’ Theorem Example</vt:lpstr>
      <vt:lpstr>Events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Breverman, Avital L CIV USARMY CEIWR (USA)</cp:lastModifiedBy>
  <cp:revision>34</cp:revision>
  <dcterms:created xsi:type="dcterms:W3CDTF">2025-05-01T13:49:07Z</dcterms:created>
  <dcterms:modified xsi:type="dcterms:W3CDTF">2026-04-20T23:47:32Z</dcterms:modified>
  <dc:identifier>DAGjTWelcaM</dc:identifier>
</cp:coreProperties>
</file>