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58"/>
  </p:notesMasterIdLst>
  <p:handoutMasterIdLst>
    <p:handoutMasterId r:id="rId59"/>
  </p:handoutMasterIdLst>
  <p:sldIdLst>
    <p:sldId id="256" r:id="rId2"/>
    <p:sldId id="432" r:id="rId3"/>
    <p:sldId id="257" r:id="rId4"/>
    <p:sldId id="369" r:id="rId5"/>
    <p:sldId id="259" r:id="rId6"/>
    <p:sldId id="352" r:id="rId7"/>
    <p:sldId id="828" r:id="rId8"/>
    <p:sldId id="829" r:id="rId9"/>
    <p:sldId id="260" r:id="rId10"/>
    <p:sldId id="392" r:id="rId11"/>
    <p:sldId id="393" r:id="rId12"/>
    <p:sldId id="394" r:id="rId13"/>
    <p:sldId id="379" r:id="rId14"/>
    <p:sldId id="262" r:id="rId15"/>
    <p:sldId id="315" r:id="rId16"/>
    <p:sldId id="316" r:id="rId17"/>
    <p:sldId id="317" r:id="rId18"/>
    <p:sldId id="263" r:id="rId19"/>
    <p:sldId id="265" r:id="rId20"/>
    <p:sldId id="319" r:id="rId21"/>
    <p:sldId id="267" r:id="rId22"/>
    <p:sldId id="832" r:id="rId23"/>
    <p:sldId id="395" r:id="rId24"/>
    <p:sldId id="387" r:id="rId25"/>
    <p:sldId id="388" r:id="rId26"/>
    <p:sldId id="551" r:id="rId27"/>
    <p:sldId id="552" r:id="rId28"/>
    <p:sldId id="548" r:id="rId29"/>
    <p:sldId id="549" r:id="rId30"/>
    <p:sldId id="553" r:id="rId31"/>
    <p:sldId id="283" r:id="rId32"/>
    <p:sldId id="305" r:id="rId33"/>
    <p:sldId id="320" r:id="rId34"/>
    <p:sldId id="318" r:id="rId35"/>
    <p:sldId id="833" r:id="rId36"/>
    <p:sldId id="370" r:id="rId37"/>
    <p:sldId id="338" r:id="rId38"/>
    <p:sldId id="341" r:id="rId39"/>
    <p:sldId id="385" r:id="rId40"/>
    <p:sldId id="566" r:id="rId41"/>
    <p:sldId id="555" r:id="rId42"/>
    <p:sldId id="339" r:id="rId43"/>
    <p:sldId id="340" r:id="rId44"/>
    <p:sldId id="343" r:id="rId45"/>
    <p:sldId id="376" r:id="rId46"/>
    <p:sldId id="396" r:id="rId47"/>
    <p:sldId id="347" r:id="rId48"/>
    <p:sldId id="349" r:id="rId49"/>
    <p:sldId id="554" r:id="rId50"/>
    <p:sldId id="345" r:id="rId51"/>
    <p:sldId id="346" r:id="rId52"/>
    <p:sldId id="831" r:id="rId53"/>
    <p:sldId id="348" r:id="rId54"/>
    <p:sldId id="384" r:id="rId55"/>
    <p:sldId id="383" r:id="rId56"/>
    <p:sldId id="371" r:id="rId57"/>
  </p:sldIdLst>
  <p:sldSz cx="12192000" cy="6858000"/>
  <p:notesSz cx="7010400" cy="9296400"/>
  <p:embeddedFontLst>
    <p:embeddedFont>
      <p:font typeface="Arial Narrow" panose="020B0606020202030204" pitchFamily="34" charset="0"/>
      <p:regular r:id="rId60"/>
      <p:bold r:id="rId61"/>
      <p:italic r:id="rId62"/>
      <p:boldItalic r:id="rId63"/>
    </p:embeddedFont>
    <p:embeddedFont>
      <p:font typeface="Cambria Math" panose="02040503050406030204" pitchFamily="18" charset="0"/>
      <p:regular r:id="rId64"/>
    </p:embeddedFont>
    <p:embeddedFont>
      <p:font typeface="Consolas" panose="020B0609020204030204" pitchFamily="49" charset="0"/>
      <p:regular r:id="rId65"/>
      <p:bold r:id="rId66"/>
      <p:italic r:id="rId67"/>
      <p:boldItalic r:id="rId68"/>
    </p:embeddedFont>
    <p:embeddedFont>
      <p:font typeface="Ink Free" panose="03080402000500000000" pitchFamily="66" charset="0"/>
      <p:regular r:id="rId69"/>
    </p:embeddedFont>
  </p:embeddedFontLst>
  <p:defaultTextStyle>
    <a:defPPr>
      <a:defRPr lang="en-US"/>
    </a:defPPr>
    <a:lvl1pPr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1pPr>
    <a:lvl2pPr marL="4572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2pPr>
    <a:lvl3pPr marL="9144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3pPr>
    <a:lvl4pPr marL="13716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4pPr>
    <a:lvl5pPr marL="18288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5pPr>
    <a:lvl6pPr marL="2286000" algn="l" defTabSz="914400" rtl="0" eaLnBrk="1" latinLnBrk="0" hangingPunct="1">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6pPr>
    <a:lvl7pPr marL="2743200" algn="l" defTabSz="914400" rtl="0" eaLnBrk="1" latinLnBrk="0" hangingPunct="1">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7pPr>
    <a:lvl8pPr marL="3200400" algn="l" defTabSz="914400" rtl="0" eaLnBrk="1" latinLnBrk="0" hangingPunct="1">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8pPr>
    <a:lvl9pPr marL="3657600" algn="l" defTabSz="914400" rtl="0" eaLnBrk="1" latinLnBrk="0" hangingPunct="1">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FF99"/>
    <a:srgbClr val="009900"/>
    <a:srgbClr val="CC00CC"/>
    <a:srgbClr val="00FF99"/>
    <a:srgbClr val="008000"/>
    <a:srgbClr val="66FF66"/>
    <a:srgbClr val="66CCFF"/>
    <a:srgbClr val="FFFF00"/>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0" autoAdjust="0"/>
    <p:restoredTop sz="89276" autoAdjust="0"/>
  </p:normalViewPr>
  <p:slideViewPr>
    <p:cSldViewPr snapToGrid="0">
      <p:cViewPr varScale="1">
        <p:scale>
          <a:sx n="78" d="100"/>
          <a:sy n="78" d="100"/>
        </p:scale>
        <p:origin x="667" y="62"/>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8" d="100"/>
          <a:sy n="88" d="100"/>
        </p:scale>
        <p:origin x="3101" y="91"/>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4.fntdata"/><Relationship Id="rId68"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66" Type="http://schemas.openxmlformats.org/officeDocument/2006/relationships/font" Target="fonts/font7.fntdata"/><Relationship Id="rId5" Type="http://schemas.openxmlformats.org/officeDocument/2006/relationships/slide" Target="slides/slide4.xml"/><Relationship Id="rId61"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69"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67"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1" y="0"/>
            <a:ext cx="3037760" cy="46440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defTabSz="931761">
              <a:defRPr sz="1300">
                <a:effectLst/>
              </a:defRPr>
            </a:lvl1pPr>
          </a:lstStyle>
          <a:p>
            <a:pPr>
              <a:defRPr/>
            </a:pPr>
            <a:endParaRPr lang="en-US" dirty="0">
              <a:latin typeface="Calibri" panose="020F0502020204030204" pitchFamily="34" charset="0"/>
            </a:endParaRPr>
          </a:p>
        </p:txBody>
      </p:sp>
      <p:sp>
        <p:nvSpPr>
          <p:cNvPr id="92163" name="Rectangle 3"/>
          <p:cNvSpPr>
            <a:spLocks noGrp="1" noChangeArrowheads="1"/>
          </p:cNvSpPr>
          <p:nvPr>
            <p:ph type="dt" sz="quarter" idx="1"/>
          </p:nvPr>
        </p:nvSpPr>
        <p:spPr bwMode="auto">
          <a:xfrm>
            <a:off x="3970249" y="0"/>
            <a:ext cx="3038956" cy="46440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algn="r" defTabSz="931761">
              <a:defRPr sz="1300">
                <a:effectLst/>
              </a:defRPr>
            </a:lvl1pPr>
          </a:lstStyle>
          <a:p>
            <a:pPr>
              <a:defRPr/>
            </a:pPr>
            <a:r>
              <a:rPr lang="en-US" dirty="0">
                <a:latin typeface="Calibri" panose="020F0502020204030204" pitchFamily="34" charset="0"/>
              </a:rPr>
              <a:t>Lecture 4.1  Graphical Frequency Analysis</a:t>
            </a:r>
          </a:p>
        </p:txBody>
      </p:sp>
      <p:sp>
        <p:nvSpPr>
          <p:cNvPr id="92164" name="Rectangle 4"/>
          <p:cNvSpPr>
            <a:spLocks noGrp="1" noChangeArrowheads="1"/>
          </p:cNvSpPr>
          <p:nvPr>
            <p:ph type="ftr" sz="quarter" idx="2"/>
          </p:nvPr>
        </p:nvSpPr>
        <p:spPr bwMode="auto">
          <a:xfrm>
            <a:off x="1" y="8829899"/>
            <a:ext cx="3037760" cy="46440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defTabSz="931761">
              <a:defRPr sz="1300">
                <a:effectLst/>
              </a:defRPr>
            </a:lvl1pPr>
          </a:lstStyle>
          <a:p>
            <a:pPr>
              <a:defRPr/>
            </a:pPr>
            <a:r>
              <a:rPr lang="en-US" dirty="0">
                <a:latin typeface="Calibri" panose="020F0502020204030204" pitchFamily="34" charset="0"/>
              </a:rPr>
              <a:t>Lecture 4.1</a:t>
            </a:r>
          </a:p>
        </p:txBody>
      </p:sp>
      <p:sp>
        <p:nvSpPr>
          <p:cNvPr id="92165" name="Rectangle 5"/>
          <p:cNvSpPr>
            <a:spLocks noGrp="1" noChangeArrowheads="1"/>
          </p:cNvSpPr>
          <p:nvPr>
            <p:ph type="sldNum" sz="quarter" idx="3"/>
          </p:nvPr>
        </p:nvSpPr>
        <p:spPr bwMode="auto">
          <a:xfrm>
            <a:off x="3970249" y="8829899"/>
            <a:ext cx="3038956" cy="46440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algn="r" defTabSz="931761">
              <a:defRPr sz="1300">
                <a:effectLst/>
              </a:defRPr>
            </a:lvl1pPr>
          </a:lstStyle>
          <a:p>
            <a:pPr>
              <a:defRPr/>
            </a:pPr>
            <a:endParaRPr lang="en-US" dirty="0">
              <a:latin typeface="Calibri" panose="020F0502020204030204" pitchFamily="34" charset="0"/>
            </a:endParaRPr>
          </a:p>
        </p:txBody>
      </p:sp>
    </p:spTree>
    <p:extLst>
      <p:ext uri="{BB962C8B-B14F-4D97-AF65-F5344CB8AC3E}">
        <p14:creationId xmlns:p14="http://schemas.microsoft.com/office/powerpoint/2010/main" val="8607549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1" y="0"/>
            <a:ext cx="3037760" cy="46440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defTabSz="931761">
              <a:defRPr sz="1300">
                <a:effectLst/>
                <a:latin typeface="Calibri" panose="020F0502020204030204" pitchFamily="34" charset="0"/>
              </a:defRPr>
            </a:lvl1pPr>
          </a:lstStyle>
          <a:p>
            <a:pPr>
              <a:defRPr/>
            </a:pPr>
            <a:endParaRPr lang="en-US" dirty="0"/>
          </a:p>
        </p:txBody>
      </p:sp>
      <p:sp>
        <p:nvSpPr>
          <p:cNvPr id="84995" name="Rectangle 3"/>
          <p:cNvSpPr>
            <a:spLocks noGrp="1" noChangeArrowheads="1"/>
          </p:cNvSpPr>
          <p:nvPr>
            <p:ph type="dt" idx="1"/>
          </p:nvPr>
        </p:nvSpPr>
        <p:spPr bwMode="auto">
          <a:xfrm>
            <a:off x="3970249" y="0"/>
            <a:ext cx="3038956" cy="46440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algn="r" defTabSz="931761">
              <a:defRPr sz="1300">
                <a:effectLst/>
                <a:latin typeface="Calibri" panose="020F0502020204030204" pitchFamily="34" charset="0"/>
              </a:defRPr>
            </a:lvl1pPr>
          </a:lstStyle>
          <a:p>
            <a:pPr>
              <a:defRPr/>
            </a:pPr>
            <a:endParaRPr lang="en-US" dirty="0"/>
          </a:p>
        </p:txBody>
      </p:sp>
      <p:sp>
        <p:nvSpPr>
          <p:cNvPr id="64516" name="Rectangle 4"/>
          <p:cNvSpPr>
            <a:spLocks noGrp="1" noRot="1" noChangeAspect="1" noChangeArrowheads="1" noTextEdit="1"/>
          </p:cNvSpPr>
          <p:nvPr>
            <p:ph type="sldImg" idx="2"/>
          </p:nvPr>
        </p:nvSpPr>
        <p:spPr bwMode="auto">
          <a:xfrm>
            <a:off x="406400" y="698500"/>
            <a:ext cx="61976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7" name="Rectangle 5"/>
          <p:cNvSpPr>
            <a:spLocks noGrp="1" noChangeArrowheads="1"/>
          </p:cNvSpPr>
          <p:nvPr>
            <p:ph type="body" sz="quarter" idx="3"/>
          </p:nvPr>
        </p:nvSpPr>
        <p:spPr bwMode="auto">
          <a:xfrm>
            <a:off x="701759" y="4417053"/>
            <a:ext cx="5606885" cy="4181699"/>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4998" name="Rectangle 6"/>
          <p:cNvSpPr>
            <a:spLocks noGrp="1" noChangeArrowheads="1"/>
          </p:cNvSpPr>
          <p:nvPr>
            <p:ph type="ftr" sz="quarter" idx="4"/>
          </p:nvPr>
        </p:nvSpPr>
        <p:spPr bwMode="auto">
          <a:xfrm>
            <a:off x="1" y="8829899"/>
            <a:ext cx="3037760" cy="46440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defTabSz="931761">
              <a:defRPr sz="1300">
                <a:effectLst/>
                <a:latin typeface="Calibri" panose="020F0502020204030204" pitchFamily="34" charset="0"/>
              </a:defRPr>
            </a:lvl1pPr>
          </a:lstStyle>
          <a:p>
            <a:pPr>
              <a:defRPr/>
            </a:pPr>
            <a:endParaRPr lang="en-US" dirty="0"/>
          </a:p>
        </p:txBody>
      </p:sp>
      <p:sp>
        <p:nvSpPr>
          <p:cNvPr id="84999" name="Rectangle 7"/>
          <p:cNvSpPr>
            <a:spLocks noGrp="1" noChangeArrowheads="1"/>
          </p:cNvSpPr>
          <p:nvPr>
            <p:ph type="sldNum" sz="quarter" idx="5"/>
          </p:nvPr>
        </p:nvSpPr>
        <p:spPr bwMode="auto">
          <a:xfrm>
            <a:off x="3970249" y="8829899"/>
            <a:ext cx="3038956" cy="46440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algn="r" defTabSz="930290">
              <a:defRPr sz="1300">
                <a:effectLst/>
                <a:latin typeface="Calibri" panose="020F0502020204030204" pitchFamily="34" charset="0"/>
              </a:defRPr>
            </a:lvl1pPr>
          </a:lstStyle>
          <a:p>
            <a:fld id="{F4E079D0-AEFA-4925-99BB-6C91040ADD2A}" type="slidenum">
              <a:rPr lang="en-US" altLang="en-US" smtClean="0"/>
              <a:pPr/>
              <a:t>‹#›</a:t>
            </a:fld>
            <a:endParaRPr lang="en-US" altLang="en-US" dirty="0"/>
          </a:p>
        </p:txBody>
      </p:sp>
    </p:spTree>
    <p:extLst>
      <p:ext uri="{BB962C8B-B14F-4D97-AF65-F5344CB8AC3E}">
        <p14:creationId xmlns:p14="http://schemas.microsoft.com/office/powerpoint/2010/main" val="13807507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04244-9D74-4567-9CBA-360BE96B98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5809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support evaluation of the Hazard,</a:t>
            </a:r>
            <a:r>
              <a:rPr lang="en-US" baseline="0" dirty="0"/>
              <a:t> it is necessary to evaluate the likelihood of loading.  To do this we generally use flow frequency analysis of annual peak data.  This example uses historic gage data with 83 years of recorded flows.</a:t>
            </a:r>
            <a:endParaRPr lang="en-US" dirty="0"/>
          </a:p>
        </p:txBody>
      </p:sp>
      <p:sp>
        <p:nvSpPr>
          <p:cNvPr id="4" name="Slide Number Placeholder 3"/>
          <p:cNvSpPr>
            <a:spLocks noGrp="1"/>
          </p:cNvSpPr>
          <p:nvPr>
            <p:ph type="sldNum" sz="quarter" idx="10"/>
          </p:nvPr>
        </p:nvSpPr>
        <p:spPr/>
        <p:txBody>
          <a:bodyPr/>
          <a:lstStyle/>
          <a:p>
            <a:fld id="{DA9C403B-EF61-4944-8EFF-6DF5B2E277B0}" type="slidenum">
              <a:rPr lang="en-US" smtClean="0"/>
              <a:t>7</a:t>
            </a:fld>
            <a:endParaRPr lang="en-US"/>
          </a:p>
        </p:txBody>
      </p:sp>
    </p:spTree>
    <p:extLst>
      <p:ext uri="{BB962C8B-B14F-4D97-AF65-F5344CB8AC3E}">
        <p14:creationId xmlns:p14="http://schemas.microsoft.com/office/powerpoint/2010/main" val="1396227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second step in creating a frequency curve is to rank the data and define a probability of </a:t>
            </a:r>
            <a:r>
              <a:rPr lang="en-US" baseline="0" dirty="0" err="1"/>
              <a:t>exceedance</a:t>
            </a:r>
            <a:r>
              <a:rPr lang="en-US" baseline="0" dirty="0"/>
              <a:t> for each event based on the ranked data.</a:t>
            </a:r>
            <a:endParaRPr lang="en-US" dirty="0"/>
          </a:p>
        </p:txBody>
      </p:sp>
      <p:sp>
        <p:nvSpPr>
          <p:cNvPr id="4" name="Slide Number Placeholder 3"/>
          <p:cNvSpPr>
            <a:spLocks noGrp="1"/>
          </p:cNvSpPr>
          <p:nvPr>
            <p:ph type="sldNum" sz="quarter" idx="10"/>
          </p:nvPr>
        </p:nvSpPr>
        <p:spPr/>
        <p:txBody>
          <a:bodyPr/>
          <a:lstStyle/>
          <a:p>
            <a:fld id="{DA9C403B-EF61-4944-8EFF-6DF5B2E277B0}" type="slidenum">
              <a:rPr lang="en-US" smtClean="0"/>
              <a:t>8</a:t>
            </a:fld>
            <a:endParaRPr lang="en-US"/>
          </a:p>
        </p:txBody>
      </p:sp>
    </p:spTree>
    <p:extLst>
      <p:ext uri="{BB962C8B-B14F-4D97-AF65-F5344CB8AC3E}">
        <p14:creationId xmlns:p14="http://schemas.microsoft.com/office/powerpoint/2010/main" val="1976016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red line is the reservoir outflows, beginning when the reservoir was constructed (1955) and ending in 2005. These are regulated flows.  </a:t>
            </a:r>
          </a:p>
          <a:p>
            <a:pPr marL="171450" indent="-171450">
              <a:buFont typeface="Arial" panose="020B0604020202020204" pitchFamily="34" charset="0"/>
              <a:buChar char="•"/>
            </a:pPr>
            <a:r>
              <a:rPr lang="en-US" dirty="0"/>
              <a:t>We can extract an annual maxima series of this data we have 2 issues:</a:t>
            </a:r>
          </a:p>
          <a:p>
            <a:pPr marL="628650" lvl="1" indent="-171450">
              <a:buFont typeface="Arial" panose="020B0604020202020204" pitchFamily="34" charset="0"/>
              <a:buChar char="•"/>
            </a:pPr>
            <a:r>
              <a:rPr lang="en-US" dirty="0"/>
              <a:t>Are we looking at homogeneous data during the regulated period? Was the reservoir regulated the same way during this period? Usually not. Reservoir operations change. Not identically distributed and not stationary.</a:t>
            </a:r>
          </a:p>
          <a:p>
            <a:pPr marL="628650" lvl="1" indent="-171450">
              <a:buFont typeface="Arial" panose="020B0604020202020204" pitchFamily="34" charset="0"/>
              <a:buChar char="•"/>
            </a:pPr>
            <a:r>
              <a:rPr lang="en-US" dirty="0"/>
              <a:t>Record lengths are different: 108 years of unregulated flow vs. 50 </a:t>
            </a:r>
            <a:r>
              <a:rPr lang="en-US" dirty="0" err="1"/>
              <a:t>yrs</a:t>
            </a:r>
            <a:r>
              <a:rPr lang="en-US" dirty="0"/>
              <a:t> of regulated flows</a:t>
            </a:r>
          </a:p>
          <a:p>
            <a:pPr marL="171450" lvl="0" indent="-171450">
              <a:buFont typeface="Arial" panose="020B0604020202020204" pitchFamily="34" charset="0"/>
              <a:buChar char="•"/>
            </a:pPr>
            <a:r>
              <a:rPr lang="en-US" dirty="0"/>
              <a:t>We can route our entire POR of data through our reservoir simulation model to ensure we have homogeneous data (the same and current reservoir operations) and expand data set</a:t>
            </a:r>
          </a:p>
          <a:p>
            <a:endParaRPr lang="en-US" dirty="0"/>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40</a:t>
            </a:fld>
            <a:endParaRPr lang="en-US" altLang="en-US"/>
          </a:p>
        </p:txBody>
      </p:sp>
    </p:spTree>
    <p:extLst>
      <p:ext uri="{BB962C8B-B14F-4D97-AF65-F5344CB8AC3E}">
        <p14:creationId xmlns:p14="http://schemas.microsoft.com/office/powerpoint/2010/main" val="344757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E079D0-AEFA-4925-99BB-6C91040ADD2A}" type="slidenum">
              <a:rPr lang="en-US" altLang="en-US" smtClean="0"/>
              <a:pPr/>
              <a:t>41</a:t>
            </a:fld>
            <a:endParaRPr lang="en-US" altLang="en-US"/>
          </a:p>
        </p:txBody>
      </p:sp>
    </p:spTree>
    <p:extLst>
      <p:ext uri="{BB962C8B-B14F-4D97-AF65-F5344CB8AC3E}">
        <p14:creationId xmlns:p14="http://schemas.microsoft.com/office/powerpoint/2010/main" val="2453322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E079D0-AEFA-4925-99BB-6C91040ADD2A}" type="slidenum">
              <a:rPr lang="en-US" altLang="en-US" smtClean="0"/>
              <a:pPr/>
              <a:t>47</a:t>
            </a:fld>
            <a:endParaRPr lang="en-US" altLang="en-US"/>
          </a:p>
        </p:txBody>
      </p:sp>
    </p:spTree>
    <p:extLst>
      <p:ext uri="{BB962C8B-B14F-4D97-AF65-F5344CB8AC3E}">
        <p14:creationId xmlns:p14="http://schemas.microsoft.com/office/powerpoint/2010/main" val="3450521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E079D0-AEFA-4925-99BB-6C91040ADD2A}" type="slidenum">
              <a:rPr lang="en-US" altLang="en-US" smtClean="0"/>
              <a:pPr/>
              <a:t>49</a:t>
            </a:fld>
            <a:endParaRPr lang="en-US" altLang="en-US"/>
          </a:p>
        </p:txBody>
      </p:sp>
    </p:spTree>
    <p:extLst>
      <p:ext uri="{BB962C8B-B14F-4D97-AF65-F5344CB8AC3E}">
        <p14:creationId xmlns:p14="http://schemas.microsoft.com/office/powerpoint/2010/main" val="2186625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DD7BA8-03CD-10C9-A275-F27B335D31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C69C1B-CA9C-E1F3-B886-DCE73FC42FD2}"/>
              </a:ext>
            </a:extLst>
          </p:cNvPr>
          <p:cNvSpPr>
            <a:spLocks noGrp="1" noRot="1" noChangeAspect="1"/>
          </p:cNvSpPr>
          <p:nvPr>
            <p:ph type="sldImg"/>
          </p:nvPr>
        </p:nvSpPr>
        <p:spPr>
          <a:xfrm>
            <a:off x="406400" y="698500"/>
            <a:ext cx="6197600" cy="3486150"/>
          </a:xfrm>
        </p:spPr>
      </p:sp>
      <p:sp>
        <p:nvSpPr>
          <p:cNvPr id="3" name="Notes Placeholder 2">
            <a:extLst>
              <a:ext uri="{FF2B5EF4-FFF2-40B4-BE49-F238E27FC236}">
                <a16:creationId xmlns:a16="http://schemas.microsoft.com/office/drawing/2014/main" id="{18B0B29D-5107-A043-A5F4-B75C8996745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69EDEB8-9EE4-74BB-7C25-DB12647CC7FF}"/>
              </a:ext>
            </a:extLst>
          </p:cNvPr>
          <p:cNvSpPr>
            <a:spLocks noGrp="1"/>
          </p:cNvSpPr>
          <p:nvPr>
            <p:ph type="sldNum" sz="quarter" idx="10"/>
          </p:nvPr>
        </p:nvSpPr>
        <p:spPr/>
        <p:txBody>
          <a:bodyPr/>
          <a:lstStyle/>
          <a:p>
            <a:fld id="{F4E079D0-AEFA-4925-99BB-6C91040ADD2A}" type="slidenum">
              <a:rPr lang="en-US" altLang="en-US" smtClean="0"/>
              <a:pPr/>
              <a:t>52</a:t>
            </a:fld>
            <a:endParaRPr lang="en-US" altLang="en-US"/>
          </a:p>
        </p:txBody>
      </p:sp>
    </p:spTree>
    <p:extLst>
      <p:ext uri="{BB962C8B-B14F-4D97-AF65-F5344CB8AC3E}">
        <p14:creationId xmlns:p14="http://schemas.microsoft.com/office/powerpoint/2010/main" val="1731354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xfrm>
            <a:off x="406400" y="698500"/>
            <a:ext cx="6197600" cy="3486150"/>
          </a:xfrm>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90" eaLnBrk="0" hangingPunct="0">
              <a:defRPr>
                <a:solidFill>
                  <a:schemeClr val="tx1"/>
                </a:solidFill>
                <a:latin typeface="Arial Narrow" panose="020B0606020202030204" pitchFamily="34" charset="0"/>
              </a:defRPr>
            </a:lvl1pPr>
            <a:lvl2pPr marL="741695" indent="-285267" defTabSz="930290" eaLnBrk="0" hangingPunct="0">
              <a:defRPr>
                <a:solidFill>
                  <a:schemeClr val="tx1"/>
                </a:solidFill>
                <a:latin typeface="Arial Narrow" panose="020B0606020202030204" pitchFamily="34" charset="0"/>
              </a:defRPr>
            </a:lvl2pPr>
            <a:lvl3pPr marL="1141070" indent="-228214" defTabSz="930290" eaLnBrk="0" hangingPunct="0">
              <a:defRPr>
                <a:solidFill>
                  <a:schemeClr val="tx1"/>
                </a:solidFill>
                <a:latin typeface="Arial Narrow" panose="020B0606020202030204" pitchFamily="34" charset="0"/>
              </a:defRPr>
            </a:lvl3pPr>
            <a:lvl4pPr marL="1597497" indent="-228214" defTabSz="930290" eaLnBrk="0" hangingPunct="0">
              <a:defRPr>
                <a:solidFill>
                  <a:schemeClr val="tx1"/>
                </a:solidFill>
                <a:latin typeface="Arial Narrow" panose="020B0606020202030204" pitchFamily="34" charset="0"/>
              </a:defRPr>
            </a:lvl4pPr>
            <a:lvl5pPr marL="2053925" indent="-228214" defTabSz="930290" eaLnBrk="0" hangingPunct="0">
              <a:defRPr>
                <a:solidFill>
                  <a:schemeClr val="tx1"/>
                </a:solidFill>
                <a:latin typeface="Arial Narrow" panose="020B0606020202030204" pitchFamily="34" charset="0"/>
              </a:defRPr>
            </a:lvl5pPr>
            <a:lvl6pPr marL="2510353" indent="-228214" defTabSz="930290" eaLnBrk="0" fontAlgn="base" hangingPunct="0">
              <a:spcBef>
                <a:spcPct val="0"/>
              </a:spcBef>
              <a:spcAft>
                <a:spcPct val="0"/>
              </a:spcAft>
              <a:defRPr>
                <a:solidFill>
                  <a:schemeClr val="tx1"/>
                </a:solidFill>
                <a:latin typeface="Arial Narrow" panose="020B0606020202030204" pitchFamily="34" charset="0"/>
              </a:defRPr>
            </a:lvl6pPr>
            <a:lvl7pPr marL="2966781" indent="-228214" defTabSz="930290" eaLnBrk="0" fontAlgn="base" hangingPunct="0">
              <a:spcBef>
                <a:spcPct val="0"/>
              </a:spcBef>
              <a:spcAft>
                <a:spcPct val="0"/>
              </a:spcAft>
              <a:defRPr>
                <a:solidFill>
                  <a:schemeClr val="tx1"/>
                </a:solidFill>
                <a:latin typeface="Arial Narrow" panose="020B0606020202030204" pitchFamily="34" charset="0"/>
              </a:defRPr>
            </a:lvl7pPr>
            <a:lvl8pPr marL="3423209" indent="-228214" defTabSz="930290" eaLnBrk="0" fontAlgn="base" hangingPunct="0">
              <a:spcBef>
                <a:spcPct val="0"/>
              </a:spcBef>
              <a:spcAft>
                <a:spcPct val="0"/>
              </a:spcAft>
              <a:defRPr>
                <a:solidFill>
                  <a:schemeClr val="tx1"/>
                </a:solidFill>
                <a:latin typeface="Arial Narrow" panose="020B0606020202030204" pitchFamily="34" charset="0"/>
              </a:defRPr>
            </a:lvl8pPr>
            <a:lvl9pPr marL="3879637" indent="-228214" defTabSz="93029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C010A76-86CB-47EC-BA9E-88A3FA12F802}" type="slidenum">
              <a:rPr lang="en-US" altLang="en-US">
                <a:latin typeface="Calibri" panose="020F0502020204030204" pitchFamily="34" charset="0"/>
              </a:rPr>
              <a:pPr eaLnBrk="1" hangingPunct="1"/>
              <a:t>53</a:t>
            </a:fld>
            <a:endParaRPr lang="en-US" altLang="en-US" dirty="0">
              <a:latin typeface="Calibri" panose="020F0502020204030204" pitchFamily="34" charset="0"/>
            </a:endParaRPr>
          </a:p>
        </p:txBody>
      </p:sp>
      <p:sp>
        <p:nvSpPr>
          <p:cNvPr id="65541" name="Footer Placeholder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90" eaLnBrk="0" hangingPunct="0">
              <a:defRPr>
                <a:solidFill>
                  <a:schemeClr val="tx1"/>
                </a:solidFill>
                <a:latin typeface="Arial Narrow" panose="020B0606020202030204" pitchFamily="34" charset="0"/>
              </a:defRPr>
            </a:lvl1pPr>
            <a:lvl2pPr marL="741695" indent="-285267" defTabSz="930290" eaLnBrk="0" hangingPunct="0">
              <a:defRPr>
                <a:solidFill>
                  <a:schemeClr val="tx1"/>
                </a:solidFill>
                <a:latin typeface="Arial Narrow" panose="020B0606020202030204" pitchFamily="34" charset="0"/>
              </a:defRPr>
            </a:lvl2pPr>
            <a:lvl3pPr marL="1141070" indent="-228214" defTabSz="930290" eaLnBrk="0" hangingPunct="0">
              <a:defRPr>
                <a:solidFill>
                  <a:schemeClr val="tx1"/>
                </a:solidFill>
                <a:latin typeface="Arial Narrow" panose="020B0606020202030204" pitchFamily="34" charset="0"/>
              </a:defRPr>
            </a:lvl3pPr>
            <a:lvl4pPr marL="1597497" indent="-228214" defTabSz="930290" eaLnBrk="0" hangingPunct="0">
              <a:defRPr>
                <a:solidFill>
                  <a:schemeClr val="tx1"/>
                </a:solidFill>
                <a:latin typeface="Arial Narrow" panose="020B0606020202030204" pitchFamily="34" charset="0"/>
              </a:defRPr>
            </a:lvl4pPr>
            <a:lvl5pPr marL="2053925" indent="-228214" defTabSz="930290" eaLnBrk="0" hangingPunct="0">
              <a:defRPr>
                <a:solidFill>
                  <a:schemeClr val="tx1"/>
                </a:solidFill>
                <a:latin typeface="Arial Narrow" panose="020B0606020202030204" pitchFamily="34" charset="0"/>
              </a:defRPr>
            </a:lvl5pPr>
            <a:lvl6pPr marL="2510353" indent="-228214" defTabSz="930290" eaLnBrk="0" fontAlgn="base" hangingPunct="0">
              <a:spcBef>
                <a:spcPct val="0"/>
              </a:spcBef>
              <a:spcAft>
                <a:spcPct val="0"/>
              </a:spcAft>
              <a:defRPr>
                <a:solidFill>
                  <a:schemeClr val="tx1"/>
                </a:solidFill>
                <a:latin typeface="Arial Narrow" panose="020B0606020202030204" pitchFamily="34" charset="0"/>
              </a:defRPr>
            </a:lvl6pPr>
            <a:lvl7pPr marL="2966781" indent="-228214" defTabSz="930290" eaLnBrk="0" fontAlgn="base" hangingPunct="0">
              <a:spcBef>
                <a:spcPct val="0"/>
              </a:spcBef>
              <a:spcAft>
                <a:spcPct val="0"/>
              </a:spcAft>
              <a:defRPr>
                <a:solidFill>
                  <a:schemeClr val="tx1"/>
                </a:solidFill>
                <a:latin typeface="Arial Narrow" panose="020B0606020202030204" pitchFamily="34" charset="0"/>
              </a:defRPr>
            </a:lvl7pPr>
            <a:lvl8pPr marL="3423209" indent="-228214" defTabSz="930290" eaLnBrk="0" fontAlgn="base" hangingPunct="0">
              <a:spcBef>
                <a:spcPct val="0"/>
              </a:spcBef>
              <a:spcAft>
                <a:spcPct val="0"/>
              </a:spcAft>
              <a:defRPr>
                <a:solidFill>
                  <a:schemeClr val="tx1"/>
                </a:solidFill>
                <a:latin typeface="Arial Narrow" panose="020B0606020202030204" pitchFamily="34" charset="0"/>
              </a:defRPr>
            </a:lvl8pPr>
            <a:lvl9pPr marL="3879637" indent="-228214" defTabSz="93029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dirty="0">
                <a:latin typeface="Calibri" panose="020F0502020204030204" pitchFamily="34" charset="0"/>
              </a:rPr>
              <a:t>Lecture 1.4</a:t>
            </a:r>
          </a:p>
        </p:txBody>
      </p:sp>
    </p:spTree>
    <p:extLst>
      <p:ext uri="{BB962C8B-B14F-4D97-AF65-F5344CB8AC3E}">
        <p14:creationId xmlns:p14="http://schemas.microsoft.com/office/powerpoint/2010/main" val="2271391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4C8C978-60E9-4DEA-8AC3-B61BC6FE4621}" type="slidenum">
              <a:rPr lang="en-US" altLang="en-US"/>
              <a:pPr/>
              <a:t>‹#›</a:t>
            </a:fld>
            <a:endParaRPr lang="en-US" altLang="en-US"/>
          </a:p>
        </p:txBody>
      </p:sp>
    </p:spTree>
    <p:extLst>
      <p:ext uri="{BB962C8B-B14F-4D97-AF65-F5344CB8AC3E}">
        <p14:creationId xmlns:p14="http://schemas.microsoft.com/office/powerpoint/2010/main" val="236823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55F48F0-F6C9-492D-91FF-6235CC25CF47}" type="slidenum">
              <a:rPr lang="en-US" altLang="en-US"/>
              <a:pPr/>
              <a:t>‹#›</a:t>
            </a:fld>
            <a:endParaRPr lang="en-US" altLang="en-US"/>
          </a:p>
        </p:txBody>
      </p:sp>
    </p:spTree>
    <p:extLst>
      <p:ext uri="{BB962C8B-B14F-4D97-AF65-F5344CB8AC3E}">
        <p14:creationId xmlns:p14="http://schemas.microsoft.com/office/powerpoint/2010/main" val="959290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869C9F7-C8AB-4E9A-B926-07301DEED32F}" type="slidenum">
              <a:rPr lang="en-US" altLang="en-US"/>
              <a:pPr/>
              <a:t>‹#›</a:t>
            </a:fld>
            <a:endParaRPr lang="en-US" altLang="en-US"/>
          </a:p>
        </p:txBody>
      </p:sp>
    </p:spTree>
    <p:extLst>
      <p:ext uri="{BB962C8B-B14F-4D97-AF65-F5344CB8AC3E}">
        <p14:creationId xmlns:p14="http://schemas.microsoft.com/office/powerpoint/2010/main" val="4850453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able Placeholder 2"/>
          <p:cNvSpPr>
            <a:spLocks noGrp="1"/>
          </p:cNvSpPr>
          <p:nvPr>
            <p:ph type="tbl" idx="1"/>
          </p:nvPr>
        </p:nvSpPr>
        <p:spPr>
          <a:xfrm>
            <a:off x="609600" y="1600201"/>
            <a:ext cx="109728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9F4B1FD-B182-4224-813E-1DE20E3D0F6B}" type="slidenum">
              <a:rPr lang="en-US" altLang="en-US"/>
              <a:pPr/>
              <a:t>‹#›</a:t>
            </a:fld>
            <a:endParaRPr lang="en-US" altLang="en-US"/>
          </a:p>
        </p:txBody>
      </p:sp>
    </p:spTree>
    <p:extLst>
      <p:ext uri="{BB962C8B-B14F-4D97-AF65-F5344CB8AC3E}">
        <p14:creationId xmlns:p14="http://schemas.microsoft.com/office/powerpoint/2010/main" val="3022710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4A33767-41E7-4F5C-9654-3A3C1CEC653F}" type="slidenum">
              <a:rPr lang="en-US" altLang="en-US"/>
              <a:pPr/>
              <a:t>‹#›</a:t>
            </a:fld>
            <a:endParaRPr lang="en-US" altLang="en-US"/>
          </a:p>
        </p:txBody>
      </p:sp>
    </p:spTree>
    <p:extLst>
      <p:ext uri="{BB962C8B-B14F-4D97-AF65-F5344CB8AC3E}">
        <p14:creationId xmlns:p14="http://schemas.microsoft.com/office/powerpoint/2010/main" val="258193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fld id="{8C24FAF3-B12B-4B6A-BBAA-AE7EA5C2C9BF}" type="slidenum">
              <a:rPr lang="en-US" altLang="en-US"/>
              <a:pPr/>
              <a:t>‹#›</a:t>
            </a:fld>
            <a:endParaRPr lang="en-US" altLang="en-US"/>
          </a:p>
        </p:txBody>
      </p:sp>
    </p:spTree>
    <p:extLst>
      <p:ext uri="{BB962C8B-B14F-4D97-AF65-F5344CB8AC3E}">
        <p14:creationId xmlns:p14="http://schemas.microsoft.com/office/powerpoint/2010/main" val="8971025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Chart Placeholder 2"/>
          <p:cNvSpPr>
            <a:spLocks noGrp="1"/>
          </p:cNvSpPr>
          <p:nvPr>
            <p:ph type="chart"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2D55C6F-624B-4F6C-AE82-59E03470B375}" type="slidenum">
              <a:rPr lang="en-US" altLang="en-US"/>
              <a:pPr/>
              <a:t>‹#›</a:t>
            </a:fld>
            <a:endParaRPr lang="en-US" altLang="en-US"/>
          </a:p>
        </p:txBody>
      </p:sp>
    </p:spTree>
    <p:extLst>
      <p:ext uri="{BB962C8B-B14F-4D97-AF65-F5344CB8AC3E}">
        <p14:creationId xmlns:p14="http://schemas.microsoft.com/office/powerpoint/2010/main" val="408133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9E58734-ED60-4D27-8C35-72E5C714C57E}" type="slidenum">
              <a:rPr lang="en-US" altLang="en-US"/>
              <a:pPr/>
              <a:t>‹#›</a:t>
            </a:fld>
            <a:endParaRPr lang="en-US" altLang="en-US"/>
          </a:p>
        </p:txBody>
      </p:sp>
    </p:spTree>
    <p:extLst>
      <p:ext uri="{BB962C8B-B14F-4D97-AF65-F5344CB8AC3E}">
        <p14:creationId xmlns:p14="http://schemas.microsoft.com/office/powerpoint/2010/main" val="3029942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1977E70-8BFA-45B2-A812-DE98D0A1B34A}" type="slidenum">
              <a:rPr lang="en-US" altLang="en-US"/>
              <a:pPr/>
              <a:t>‹#›</a:t>
            </a:fld>
            <a:endParaRPr lang="en-US" altLang="en-US"/>
          </a:p>
        </p:txBody>
      </p:sp>
    </p:spTree>
    <p:extLst>
      <p:ext uri="{BB962C8B-B14F-4D97-AF65-F5344CB8AC3E}">
        <p14:creationId xmlns:p14="http://schemas.microsoft.com/office/powerpoint/2010/main" val="2095663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5FA89B7-6D84-466D-9E39-E4428E88E923}" type="slidenum">
              <a:rPr lang="en-US" altLang="en-US"/>
              <a:pPr/>
              <a:t>‹#›</a:t>
            </a:fld>
            <a:endParaRPr lang="en-US" altLang="en-US"/>
          </a:p>
        </p:txBody>
      </p:sp>
    </p:spTree>
    <p:extLst>
      <p:ext uri="{BB962C8B-B14F-4D97-AF65-F5344CB8AC3E}">
        <p14:creationId xmlns:p14="http://schemas.microsoft.com/office/powerpoint/2010/main" val="347865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1F3A434C-2639-4717-AE2D-60AD928364DB}" type="slidenum">
              <a:rPr lang="en-US" altLang="en-US"/>
              <a:pPr/>
              <a:t>‹#›</a:t>
            </a:fld>
            <a:endParaRPr lang="en-US" altLang="en-US"/>
          </a:p>
        </p:txBody>
      </p:sp>
    </p:spTree>
    <p:extLst>
      <p:ext uri="{BB962C8B-B14F-4D97-AF65-F5344CB8AC3E}">
        <p14:creationId xmlns:p14="http://schemas.microsoft.com/office/powerpoint/2010/main" val="3334763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F92496D-D2F8-4B18-B3C2-FAF130FFE34F}" type="slidenum">
              <a:rPr lang="en-US" altLang="en-US"/>
              <a:pPr/>
              <a:t>‹#›</a:t>
            </a:fld>
            <a:endParaRPr lang="en-US" altLang="en-US"/>
          </a:p>
        </p:txBody>
      </p:sp>
    </p:spTree>
    <p:extLst>
      <p:ext uri="{BB962C8B-B14F-4D97-AF65-F5344CB8AC3E}">
        <p14:creationId xmlns:p14="http://schemas.microsoft.com/office/powerpoint/2010/main" val="3313999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F1FB9250-B08E-40E3-8F9E-9ECE5FBD46D5}" type="slidenum">
              <a:rPr lang="en-US" altLang="en-US"/>
              <a:pPr/>
              <a:t>‹#›</a:t>
            </a:fld>
            <a:endParaRPr lang="en-US" altLang="en-US"/>
          </a:p>
        </p:txBody>
      </p:sp>
    </p:spTree>
    <p:extLst>
      <p:ext uri="{BB962C8B-B14F-4D97-AF65-F5344CB8AC3E}">
        <p14:creationId xmlns:p14="http://schemas.microsoft.com/office/powerpoint/2010/main" val="76529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6582E67-3D47-450D-8BEE-E860CB2D3515}" type="slidenum">
              <a:rPr lang="en-US" altLang="en-US"/>
              <a:pPr/>
              <a:t>‹#›</a:t>
            </a:fld>
            <a:endParaRPr lang="en-US" altLang="en-US"/>
          </a:p>
        </p:txBody>
      </p:sp>
    </p:spTree>
    <p:extLst>
      <p:ext uri="{BB962C8B-B14F-4D97-AF65-F5344CB8AC3E}">
        <p14:creationId xmlns:p14="http://schemas.microsoft.com/office/powerpoint/2010/main" val="906220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6666CF2-B047-43A7-926E-5F3D7B3DA774}" type="slidenum">
              <a:rPr lang="en-US" altLang="en-US"/>
              <a:pPr/>
              <a:t>‹#›</a:t>
            </a:fld>
            <a:endParaRPr lang="en-US" altLang="en-US"/>
          </a:p>
        </p:txBody>
      </p:sp>
    </p:spTree>
    <p:extLst>
      <p:ext uri="{BB962C8B-B14F-4D97-AF65-F5344CB8AC3E}">
        <p14:creationId xmlns:p14="http://schemas.microsoft.com/office/powerpoint/2010/main" val="3800803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latin typeface="Calibri" panose="020F0502020204030204" pitchFamily="34" charset="0"/>
              </a:defRPr>
            </a:lvl1pPr>
          </a:lstStyle>
          <a:p>
            <a:pPr>
              <a:defRPr/>
            </a:pPr>
            <a:endParaRPr lang="en-US"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latin typeface="Calibri" panose="020F0502020204030204" pitchFamily="34" charset="0"/>
              </a:defRPr>
            </a:lvl1pPr>
          </a:lstStyle>
          <a:p>
            <a:pPr>
              <a:defRPr/>
            </a:pPr>
            <a:endParaRPr lang="en-US"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latin typeface="Calibri" panose="020F0502020204030204" pitchFamily="34" charset="0"/>
              </a:defRPr>
            </a:lvl1pPr>
          </a:lstStyle>
          <a:p>
            <a:fld id="{FF2D148B-5DB2-45C3-A6B2-375C2EABDFDC}" type="slidenum">
              <a:rPr lang="en-US" altLang="en-US" smtClean="0"/>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l" rtl="0" eaLnBrk="0" fontAlgn="base" hangingPunct="0">
        <a:spcBef>
          <a:spcPct val="0"/>
        </a:spcBef>
        <a:spcAft>
          <a:spcPct val="0"/>
        </a:spcAft>
        <a:defRPr sz="4400" b="1">
          <a:solidFill>
            <a:schemeClr val="accent6">
              <a:lumMod val="75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9pPr>
    </p:titleStyle>
    <p:bodyStyle>
      <a:lvl1pPr marL="342900" indent="-342900" algn="l" rtl="0" eaLnBrk="0" fontAlgn="base" hangingPunct="0">
        <a:spcBef>
          <a:spcPct val="20000"/>
        </a:spcBef>
        <a:spcAft>
          <a:spcPct val="0"/>
        </a:spcAft>
        <a:buChar char="•"/>
        <a:defRPr sz="3200">
          <a:solidFill>
            <a:schemeClr val="tx1"/>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46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12.emf"/><Relationship Id="rId1" Type="http://schemas.openxmlformats.org/officeDocument/2006/relationships/slideLayout" Target="../slideLayouts/slideLayout6.xml"/><Relationship Id="rId6" Type="http://schemas.openxmlformats.org/officeDocument/2006/relationships/oleObject" Target="../embeddings/oleObject3.bin"/><Relationship Id="rId5" Type="http://schemas.openxmlformats.org/officeDocument/2006/relationships/image" Target="../media/image11.emf"/><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2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oleObject" Target="../embeddings/oleObject4.bin"/><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oleObject" Target="../embeddings/oleObject5.bin"/><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image" Target="../media/image27.emf"/><Relationship Id="rId1" Type="http://schemas.openxmlformats.org/officeDocument/2006/relationships/slideLayout" Target="../slideLayouts/slideLayout6.xml"/><Relationship Id="rId6" Type="http://schemas.openxmlformats.org/officeDocument/2006/relationships/image" Target="../media/image11.emf"/><Relationship Id="rId5" Type="http://schemas.openxmlformats.org/officeDocument/2006/relationships/oleObject" Target="../embeddings/oleObject7.bin"/><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0BF8E48-8802-4250-AFC1-38F7000EFA5D}" type="slidenum">
              <a:rPr lang="en-US" altLang="en-US">
                <a:latin typeface="Calibri" panose="020F0502020204030204" pitchFamily="34" charset="0"/>
              </a:rPr>
              <a:pPr eaLnBrk="1" hangingPunct="1"/>
              <a:t>1</a:t>
            </a:fld>
            <a:endParaRPr lang="en-US" altLang="en-US" dirty="0">
              <a:latin typeface="Calibri" panose="020F0502020204030204" pitchFamily="34" charset="0"/>
            </a:endParaRPr>
          </a:p>
        </p:txBody>
      </p:sp>
      <p:sp>
        <p:nvSpPr>
          <p:cNvPr id="2050" name="Rectangle 2"/>
          <p:cNvSpPr>
            <a:spLocks noGrp="1" noChangeArrowheads="1"/>
          </p:cNvSpPr>
          <p:nvPr>
            <p:ph type="ctrTitle"/>
          </p:nvPr>
        </p:nvSpPr>
        <p:spPr/>
        <p:txBody>
          <a:bodyPr/>
          <a:lstStyle/>
          <a:p>
            <a:pPr eaLnBrk="1" hangingPunct="1">
              <a:defRPr/>
            </a:pPr>
            <a:r>
              <a:rPr lang="en-US" dirty="0"/>
              <a:t>Graphical Frequency Analysis</a:t>
            </a:r>
            <a:br>
              <a:rPr lang="en-US" dirty="0"/>
            </a:br>
            <a:r>
              <a:rPr lang="en-US" dirty="0"/>
              <a:t>&amp; Plotting Positions</a:t>
            </a:r>
          </a:p>
        </p:txBody>
      </p:sp>
      <p:sp>
        <p:nvSpPr>
          <p:cNvPr id="2052" name="Text Box 4"/>
          <p:cNvSpPr txBox="1">
            <a:spLocks noChangeArrowheads="1"/>
          </p:cNvSpPr>
          <p:nvPr/>
        </p:nvSpPr>
        <p:spPr bwMode="auto">
          <a:xfrm>
            <a:off x="3959226" y="3965575"/>
            <a:ext cx="5394325" cy="1766888"/>
          </a:xfrm>
          <a:prstGeom prst="rect">
            <a:avLst/>
          </a:prstGeom>
          <a:noFill/>
          <a:ln w="9525">
            <a:noFill/>
            <a:miter lim="800000"/>
            <a:headEnd/>
            <a:tailEnd/>
          </a:ln>
          <a:effectLst/>
        </p:spPr>
        <p:txBody>
          <a:bodyPr>
            <a:spAutoFit/>
          </a:bodyPr>
          <a:lstStyle/>
          <a:p>
            <a:pPr>
              <a:spcBef>
                <a:spcPct val="20000"/>
              </a:spcBef>
              <a:defRPr/>
            </a:pPr>
            <a:r>
              <a:rPr lang="en-US" sz="3200" dirty="0">
                <a:effectLst/>
                <a:latin typeface="Calibri" panose="020F0502020204030204" pitchFamily="34" charset="0"/>
              </a:rPr>
              <a:t>Will Lehman</a:t>
            </a:r>
          </a:p>
          <a:p>
            <a:pPr>
              <a:spcBef>
                <a:spcPct val="20000"/>
              </a:spcBef>
              <a:defRPr/>
            </a:pPr>
            <a:r>
              <a:rPr lang="en-US" sz="3200" dirty="0">
                <a:effectLst/>
                <a:latin typeface="Calibri" panose="020F0502020204030204" pitchFamily="34" charset="0"/>
              </a:rPr>
              <a:t>May 2026</a:t>
            </a:r>
          </a:p>
          <a:p>
            <a:pPr>
              <a:spcBef>
                <a:spcPct val="20000"/>
              </a:spcBef>
              <a:defRPr/>
            </a:pPr>
            <a:r>
              <a:rPr lang="en-US" sz="3200" dirty="0">
                <a:effectLst/>
                <a:latin typeface="Calibri" panose="020F0502020204030204" pitchFamily="34" charset="0"/>
              </a:rPr>
              <a:t>Flood Frequency Analysis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9994" y="1666875"/>
            <a:ext cx="7011988"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Rectangle 6"/>
          <p:cNvSpPr>
            <a:spLocks noGrp="1" noChangeArrowheads="1"/>
          </p:cNvSpPr>
          <p:nvPr>
            <p:ph type="title"/>
          </p:nvPr>
        </p:nvSpPr>
        <p:spPr>
          <a:xfrm>
            <a:off x="605018" y="428625"/>
            <a:ext cx="10161526" cy="1143000"/>
          </a:xfrm>
        </p:spPr>
        <p:txBody>
          <a:bodyPr/>
          <a:lstStyle/>
          <a:p>
            <a:pPr eaLnBrk="1" hangingPunct="1">
              <a:defRPr/>
            </a:pPr>
            <a:r>
              <a:rPr lang="en-US" dirty="0">
                <a:solidFill>
                  <a:schemeClr val="accent6"/>
                </a:solidFill>
              </a:rPr>
              <a:t>Plotted Annual Maximum Regulated Flows</a:t>
            </a:r>
          </a:p>
        </p:txBody>
      </p:sp>
      <p:grpSp>
        <p:nvGrpSpPr>
          <p:cNvPr id="33797" name="Group 8"/>
          <p:cNvGrpSpPr>
            <a:grpSpLocks/>
          </p:cNvGrpSpPr>
          <p:nvPr/>
        </p:nvGrpSpPr>
        <p:grpSpPr bwMode="auto">
          <a:xfrm>
            <a:off x="2967607" y="2008189"/>
            <a:ext cx="5353050" cy="223837"/>
            <a:chOff x="1672" y="1500"/>
            <a:chExt cx="3372" cy="141"/>
          </a:xfrm>
        </p:grpSpPr>
        <p:sp>
          <p:nvSpPr>
            <p:cNvPr id="33801" name="Text Box 9"/>
            <p:cNvSpPr txBox="1">
              <a:spLocks noChangeArrowheads="1"/>
            </p:cNvSpPr>
            <p:nvPr/>
          </p:nvSpPr>
          <p:spPr bwMode="auto">
            <a:xfrm>
              <a:off x="4384" y="1503"/>
              <a:ext cx="13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20</a:t>
              </a:r>
            </a:p>
          </p:txBody>
        </p:sp>
        <p:sp>
          <p:nvSpPr>
            <p:cNvPr id="33802" name="Text Box 10"/>
            <p:cNvSpPr txBox="1">
              <a:spLocks noChangeArrowheads="1"/>
            </p:cNvSpPr>
            <p:nvPr/>
          </p:nvSpPr>
          <p:spPr bwMode="auto">
            <a:xfrm>
              <a:off x="4828" y="1500"/>
              <a:ext cx="21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100</a:t>
              </a:r>
            </a:p>
          </p:txBody>
        </p:sp>
        <p:sp>
          <p:nvSpPr>
            <p:cNvPr id="33803" name="Text Box 11"/>
            <p:cNvSpPr txBox="1">
              <a:spLocks noChangeArrowheads="1"/>
            </p:cNvSpPr>
            <p:nvPr/>
          </p:nvSpPr>
          <p:spPr bwMode="auto">
            <a:xfrm>
              <a:off x="4129" y="1505"/>
              <a:ext cx="14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a:t>
              </a:r>
            </a:p>
          </p:txBody>
        </p:sp>
        <p:sp>
          <p:nvSpPr>
            <p:cNvPr id="33804"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 5</a:t>
              </a:r>
            </a:p>
          </p:txBody>
        </p:sp>
        <p:sp>
          <p:nvSpPr>
            <p:cNvPr id="33805" name="Text Box 13"/>
            <p:cNvSpPr txBox="1">
              <a:spLocks noChangeArrowheads="1"/>
            </p:cNvSpPr>
            <p:nvPr/>
          </p:nvSpPr>
          <p:spPr bwMode="auto">
            <a:xfrm>
              <a:off x="327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a:t>
              </a:r>
            </a:p>
          </p:txBody>
        </p:sp>
        <p:sp>
          <p:nvSpPr>
            <p:cNvPr id="33806" name="Text Box 14"/>
            <p:cNvSpPr txBox="1">
              <a:spLocks noChangeArrowheads="1"/>
            </p:cNvSpPr>
            <p:nvPr/>
          </p:nvSpPr>
          <p:spPr bwMode="auto">
            <a:xfrm>
              <a:off x="1672" y="1500"/>
              <a:ext cx="21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1.01</a:t>
              </a:r>
            </a:p>
          </p:txBody>
        </p:sp>
        <p:sp>
          <p:nvSpPr>
            <p:cNvPr id="33807" name="Text Box 15"/>
            <p:cNvSpPr txBox="1">
              <a:spLocks noChangeArrowheads="1"/>
            </p:cNvSpPr>
            <p:nvPr/>
          </p:nvSpPr>
          <p:spPr bwMode="auto">
            <a:xfrm>
              <a:off x="2063" y="1501"/>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Return Period</a:t>
              </a:r>
            </a:p>
          </p:txBody>
        </p:sp>
      </p:grpSp>
      <p:sp>
        <p:nvSpPr>
          <p:cNvPr id="33798" name="Text Box 17"/>
          <p:cNvSpPr txBox="1">
            <a:spLocks noChangeArrowheads="1"/>
          </p:cNvSpPr>
          <p:nvPr/>
        </p:nvSpPr>
        <p:spPr bwMode="auto">
          <a:xfrm>
            <a:off x="3639119" y="6138863"/>
            <a:ext cx="4135438" cy="2968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tx2"/>
                </a:solidFill>
                <a:effectLst/>
                <a:latin typeface="Arial" panose="020B0604020202020204" pitchFamily="34" charset="0"/>
              </a:rPr>
              <a:t>Annual </a:t>
            </a:r>
            <a:r>
              <a:rPr lang="en-US" altLang="en-US" sz="1700" dirty="0">
                <a:effectLst/>
                <a:latin typeface="Arial" panose="020B0604020202020204" pitchFamily="34" charset="0"/>
              </a:rPr>
              <a:t>Exceedance</a:t>
            </a:r>
            <a:r>
              <a:rPr lang="en-US" altLang="en-US" sz="1700" dirty="0">
                <a:solidFill>
                  <a:schemeClr val="tx2"/>
                </a:solidFill>
                <a:effectLst/>
                <a:latin typeface="Arial" panose="020B0604020202020204" pitchFamily="34" charset="0"/>
              </a:rPr>
              <a:t> Probability</a:t>
            </a:r>
          </a:p>
        </p:txBody>
      </p:sp>
      <p:sp>
        <p:nvSpPr>
          <p:cNvPr id="33799" name="Text Box 20"/>
          <p:cNvSpPr txBox="1">
            <a:spLocks noChangeArrowheads="1"/>
          </p:cNvSpPr>
          <p:nvPr/>
        </p:nvSpPr>
        <p:spPr bwMode="auto">
          <a:xfrm>
            <a:off x="2527870"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effectLst/>
                <a:latin typeface="Times New Roman" panose="02020603050405020304" pitchFamily="18" charset="0"/>
              </a:rPr>
              <a:t>1</a:t>
            </a:r>
          </a:p>
        </p:txBody>
      </p:sp>
      <p:sp>
        <p:nvSpPr>
          <p:cNvPr id="33800" name="Text Box 21"/>
          <p:cNvSpPr txBox="1">
            <a:spLocks noChangeArrowheads="1"/>
          </p:cNvSpPr>
          <p:nvPr/>
        </p:nvSpPr>
        <p:spPr bwMode="auto">
          <a:xfrm>
            <a:off x="8412733"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dirty="0">
                <a:solidFill>
                  <a:schemeClr val="tx2"/>
                </a:solidFill>
                <a:effectLst/>
                <a:latin typeface="Times New Roman" panose="02020603050405020304" pitchFamily="18" charset="0"/>
              </a:rPr>
              <a:t>0</a:t>
            </a:r>
          </a:p>
        </p:txBody>
      </p:sp>
      <p:cxnSp>
        <p:nvCxnSpPr>
          <p:cNvPr id="3" name="Straight Arrow Connector 2">
            <a:extLst>
              <a:ext uri="{FF2B5EF4-FFF2-40B4-BE49-F238E27FC236}">
                <a16:creationId xmlns:a16="http://schemas.microsoft.com/office/drawing/2014/main" id="{1B2B79E2-F261-9BF6-1A97-7E936C4817A3}"/>
              </a:ext>
            </a:extLst>
          </p:cNvPr>
          <p:cNvCxnSpPr/>
          <p:nvPr/>
        </p:nvCxnSpPr>
        <p:spPr bwMode="auto">
          <a:xfrm>
            <a:off x="5568580" y="5040351"/>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4" name="TextBox 3">
            <a:extLst>
              <a:ext uri="{FF2B5EF4-FFF2-40B4-BE49-F238E27FC236}">
                <a16:creationId xmlns:a16="http://schemas.microsoft.com/office/drawing/2014/main" id="{4941C5E6-7947-E662-2C51-2E49667C9531}"/>
              </a:ext>
            </a:extLst>
          </p:cNvPr>
          <p:cNvSpPr txBox="1"/>
          <p:nvPr/>
        </p:nvSpPr>
        <p:spPr>
          <a:xfrm>
            <a:off x="6641006" y="4832602"/>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max hydropower</a:t>
            </a:r>
          </a:p>
        </p:txBody>
      </p:sp>
      <p:cxnSp>
        <p:nvCxnSpPr>
          <p:cNvPr id="5" name="Straight Arrow Connector 4">
            <a:extLst>
              <a:ext uri="{FF2B5EF4-FFF2-40B4-BE49-F238E27FC236}">
                <a16:creationId xmlns:a16="http://schemas.microsoft.com/office/drawing/2014/main" id="{6C2F31B1-E79A-D8C3-1D98-022F6D880728}"/>
              </a:ext>
            </a:extLst>
          </p:cNvPr>
          <p:cNvCxnSpPr/>
          <p:nvPr/>
        </p:nvCxnSpPr>
        <p:spPr bwMode="auto">
          <a:xfrm>
            <a:off x="8352667" y="3326780"/>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6" name="TextBox 5">
            <a:extLst>
              <a:ext uri="{FF2B5EF4-FFF2-40B4-BE49-F238E27FC236}">
                <a16:creationId xmlns:a16="http://schemas.microsoft.com/office/drawing/2014/main" id="{CE1E2F3C-B206-EEE7-6A10-1EA46E54FE72}"/>
              </a:ext>
            </a:extLst>
          </p:cNvPr>
          <p:cNvSpPr txBox="1"/>
          <p:nvPr/>
        </p:nvSpPr>
        <p:spPr>
          <a:xfrm>
            <a:off x="9425093" y="3119031"/>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channel capacity</a:t>
            </a:r>
          </a:p>
        </p:txBody>
      </p:sp>
    </p:spTree>
    <p:extLst>
      <p:ext uri="{BB962C8B-B14F-4D97-AF65-F5344CB8AC3E}">
        <p14:creationId xmlns:p14="http://schemas.microsoft.com/office/powerpoint/2010/main" val="260320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0006" y="1666875"/>
            <a:ext cx="7011988"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Rectangle 6"/>
          <p:cNvSpPr>
            <a:spLocks noGrp="1" noChangeArrowheads="1"/>
          </p:cNvSpPr>
          <p:nvPr>
            <p:ph type="title"/>
          </p:nvPr>
        </p:nvSpPr>
        <p:spPr>
          <a:xfrm>
            <a:off x="611892" y="438150"/>
            <a:ext cx="9721147" cy="1143000"/>
          </a:xfrm>
        </p:spPr>
        <p:txBody>
          <a:bodyPr/>
          <a:lstStyle/>
          <a:p>
            <a:pPr eaLnBrk="1" hangingPunct="1">
              <a:defRPr/>
            </a:pPr>
            <a:r>
              <a:rPr lang="en-US" dirty="0">
                <a:solidFill>
                  <a:schemeClr val="accent6"/>
                </a:solidFill>
              </a:rPr>
              <a:t>Does an Analytical Curve Make Sense?</a:t>
            </a:r>
          </a:p>
        </p:txBody>
      </p:sp>
      <p:grpSp>
        <p:nvGrpSpPr>
          <p:cNvPr id="34821" name="Group 8"/>
          <p:cNvGrpSpPr>
            <a:grpSpLocks/>
          </p:cNvGrpSpPr>
          <p:nvPr/>
        </p:nvGrpSpPr>
        <p:grpSpPr bwMode="auto">
          <a:xfrm>
            <a:off x="2967619" y="2008189"/>
            <a:ext cx="5359400" cy="223837"/>
            <a:chOff x="1672" y="1500"/>
            <a:chExt cx="3376" cy="141"/>
          </a:xfrm>
        </p:grpSpPr>
        <p:sp>
          <p:nvSpPr>
            <p:cNvPr id="34825" name="Text Box 9"/>
            <p:cNvSpPr txBox="1">
              <a:spLocks noChangeArrowheads="1"/>
            </p:cNvSpPr>
            <p:nvPr/>
          </p:nvSpPr>
          <p:spPr bwMode="auto">
            <a:xfrm>
              <a:off x="4384" y="1503"/>
              <a:ext cx="16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20</a:t>
              </a:r>
            </a:p>
          </p:txBody>
        </p:sp>
        <p:sp>
          <p:nvSpPr>
            <p:cNvPr id="34826" name="Text Box 10"/>
            <p:cNvSpPr txBox="1">
              <a:spLocks noChangeArrowheads="1"/>
            </p:cNvSpPr>
            <p:nvPr/>
          </p:nvSpPr>
          <p:spPr bwMode="auto">
            <a:xfrm>
              <a:off x="4828" y="1500"/>
              <a:ext cx="22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100</a:t>
              </a:r>
            </a:p>
          </p:txBody>
        </p:sp>
        <p:sp>
          <p:nvSpPr>
            <p:cNvPr id="34827" name="Text Box 11"/>
            <p:cNvSpPr txBox="1">
              <a:spLocks noChangeArrowheads="1"/>
            </p:cNvSpPr>
            <p:nvPr/>
          </p:nvSpPr>
          <p:spPr bwMode="auto">
            <a:xfrm>
              <a:off x="4129" y="1505"/>
              <a:ext cx="16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a:t>
              </a:r>
            </a:p>
          </p:txBody>
        </p:sp>
        <p:sp>
          <p:nvSpPr>
            <p:cNvPr id="34828"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 5</a:t>
              </a:r>
            </a:p>
          </p:txBody>
        </p:sp>
        <p:sp>
          <p:nvSpPr>
            <p:cNvPr id="34829" name="Text Box 13"/>
            <p:cNvSpPr txBox="1">
              <a:spLocks noChangeArrowheads="1"/>
            </p:cNvSpPr>
            <p:nvPr/>
          </p:nvSpPr>
          <p:spPr bwMode="auto">
            <a:xfrm>
              <a:off x="327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a:t>
              </a:r>
            </a:p>
          </p:txBody>
        </p:sp>
        <p:sp>
          <p:nvSpPr>
            <p:cNvPr id="34830" name="Text Box 14"/>
            <p:cNvSpPr txBox="1">
              <a:spLocks noChangeArrowheads="1"/>
            </p:cNvSpPr>
            <p:nvPr/>
          </p:nvSpPr>
          <p:spPr bwMode="auto">
            <a:xfrm>
              <a:off x="1672" y="1500"/>
              <a:ext cx="23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1.01</a:t>
              </a:r>
            </a:p>
          </p:txBody>
        </p:sp>
        <p:sp>
          <p:nvSpPr>
            <p:cNvPr id="34831" name="Text Box 15"/>
            <p:cNvSpPr txBox="1">
              <a:spLocks noChangeArrowheads="1"/>
            </p:cNvSpPr>
            <p:nvPr/>
          </p:nvSpPr>
          <p:spPr bwMode="auto">
            <a:xfrm>
              <a:off x="2063" y="1501"/>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Return Period</a:t>
              </a:r>
            </a:p>
          </p:txBody>
        </p:sp>
      </p:grpSp>
      <p:sp>
        <p:nvSpPr>
          <p:cNvPr id="34823" name="Text Box 20"/>
          <p:cNvSpPr txBox="1">
            <a:spLocks noChangeArrowheads="1"/>
          </p:cNvSpPr>
          <p:nvPr/>
        </p:nvSpPr>
        <p:spPr bwMode="auto">
          <a:xfrm>
            <a:off x="2527882"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effectLst/>
                <a:latin typeface="Times New Roman" panose="02020603050405020304" pitchFamily="18" charset="0"/>
              </a:rPr>
              <a:t>1</a:t>
            </a:r>
          </a:p>
        </p:txBody>
      </p:sp>
      <p:sp>
        <p:nvSpPr>
          <p:cNvPr id="34824" name="Text Box 21"/>
          <p:cNvSpPr txBox="1">
            <a:spLocks noChangeArrowheads="1"/>
          </p:cNvSpPr>
          <p:nvPr/>
        </p:nvSpPr>
        <p:spPr bwMode="auto">
          <a:xfrm>
            <a:off x="8412745"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dirty="0">
                <a:solidFill>
                  <a:schemeClr val="tx2"/>
                </a:solidFill>
                <a:effectLst/>
                <a:latin typeface="Times New Roman" panose="02020603050405020304" pitchFamily="18" charset="0"/>
              </a:rPr>
              <a:t>0</a:t>
            </a:r>
          </a:p>
        </p:txBody>
      </p:sp>
      <p:sp>
        <p:nvSpPr>
          <p:cNvPr id="15" name="Text Box 17"/>
          <p:cNvSpPr txBox="1">
            <a:spLocks noChangeArrowheads="1"/>
          </p:cNvSpPr>
          <p:nvPr/>
        </p:nvSpPr>
        <p:spPr bwMode="auto">
          <a:xfrm>
            <a:off x="3639131" y="6138863"/>
            <a:ext cx="4135438" cy="2968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tx2"/>
                </a:solidFill>
                <a:effectLst/>
                <a:latin typeface="Arial" panose="020B0604020202020204" pitchFamily="34" charset="0"/>
              </a:rPr>
              <a:t>Annual </a:t>
            </a:r>
            <a:r>
              <a:rPr lang="en-US" altLang="en-US" sz="1700" dirty="0">
                <a:effectLst/>
                <a:latin typeface="Arial" panose="020B0604020202020204" pitchFamily="34" charset="0"/>
              </a:rPr>
              <a:t>Exceedance</a:t>
            </a:r>
            <a:r>
              <a:rPr lang="en-US" altLang="en-US" sz="1700" dirty="0">
                <a:solidFill>
                  <a:schemeClr val="tx2"/>
                </a:solidFill>
                <a:effectLst/>
                <a:latin typeface="Arial" panose="020B0604020202020204" pitchFamily="34" charset="0"/>
              </a:rPr>
              <a:t> Probability</a:t>
            </a:r>
          </a:p>
        </p:txBody>
      </p:sp>
      <p:cxnSp>
        <p:nvCxnSpPr>
          <p:cNvPr id="2" name="Straight Arrow Connector 1">
            <a:extLst>
              <a:ext uri="{FF2B5EF4-FFF2-40B4-BE49-F238E27FC236}">
                <a16:creationId xmlns:a16="http://schemas.microsoft.com/office/drawing/2014/main" id="{B8D9FA1D-CD71-C257-8A42-E7708DF3A8D4}"/>
              </a:ext>
            </a:extLst>
          </p:cNvPr>
          <p:cNvCxnSpPr/>
          <p:nvPr/>
        </p:nvCxnSpPr>
        <p:spPr bwMode="auto">
          <a:xfrm>
            <a:off x="5568580" y="5040351"/>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3" name="TextBox 2">
            <a:extLst>
              <a:ext uri="{FF2B5EF4-FFF2-40B4-BE49-F238E27FC236}">
                <a16:creationId xmlns:a16="http://schemas.microsoft.com/office/drawing/2014/main" id="{1BC2F775-04AA-8D09-C0C5-53894B789F3D}"/>
              </a:ext>
            </a:extLst>
          </p:cNvPr>
          <p:cNvSpPr txBox="1"/>
          <p:nvPr/>
        </p:nvSpPr>
        <p:spPr>
          <a:xfrm>
            <a:off x="6641006" y="4832602"/>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max hydropower</a:t>
            </a:r>
          </a:p>
        </p:txBody>
      </p:sp>
      <p:cxnSp>
        <p:nvCxnSpPr>
          <p:cNvPr id="4" name="Straight Arrow Connector 3">
            <a:extLst>
              <a:ext uri="{FF2B5EF4-FFF2-40B4-BE49-F238E27FC236}">
                <a16:creationId xmlns:a16="http://schemas.microsoft.com/office/drawing/2014/main" id="{BC95A502-7B87-5D74-2AC2-E495469FDC58}"/>
              </a:ext>
            </a:extLst>
          </p:cNvPr>
          <p:cNvCxnSpPr/>
          <p:nvPr/>
        </p:nvCxnSpPr>
        <p:spPr bwMode="auto">
          <a:xfrm>
            <a:off x="8352667" y="3326780"/>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5" name="TextBox 4">
            <a:extLst>
              <a:ext uri="{FF2B5EF4-FFF2-40B4-BE49-F238E27FC236}">
                <a16:creationId xmlns:a16="http://schemas.microsoft.com/office/drawing/2014/main" id="{044CB2EC-5F6D-D853-2FB2-F80D3AD9D131}"/>
              </a:ext>
            </a:extLst>
          </p:cNvPr>
          <p:cNvSpPr txBox="1"/>
          <p:nvPr/>
        </p:nvSpPr>
        <p:spPr>
          <a:xfrm>
            <a:off x="9425093" y="3119031"/>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channel capacity</a:t>
            </a:r>
          </a:p>
        </p:txBody>
      </p:sp>
    </p:spTree>
    <p:extLst>
      <p:ext uri="{BB962C8B-B14F-4D97-AF65-F5344CB8AC3E}">
        <p14:creationId xmlns:p14="http://schemas.microsoft.com/office/powerpoint/2010/main" val="2832508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9998" y="1666875"/>
            <a:ext cx="7011988"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Rectangle 6"/>
          <p:cNvSpPr>
            <a:spLocks noGrp="1" noChangeArrowheads="1"/>
          </p:cNvSpPr>
          <p:nvPr>
            <p:ph type="title"/>
          </p:nvPr>
        </p:nvSpPr>
        <p:spPr>
          <a:xfrm>
            <a:off x="605017" y="390525"/>
            <a:ext cx="9623248" cy="1143000"/>
          </a:xfrm>
        </p:spPr>
        <p:txBody>
          <a:bodyPr/>
          <a:lstStyle/>
          <a:p>
            <a:pPr eaLnBrk="1" hangingPunct="1">
              <a:defRPr/>
            </a:pPr>
            <a:r>
              <a:rPr lang="en-US" dirty="0">
                <a:solidFill>
                  <a:schemeClr val="accent6"/>
                </a:solidFill>
              </a:rPr>
              <a:t>Graphical Curve is Better for this</a:t>
            </a:r>
          </a:p>
        </p:txBody>
      </p:sp>
      <p:grpSp>
        <p:nvGrpSpPr>
          <p:cNvPr id="35845" name="Group 8"/>
          <p:cNvGrpSpPr>
            <a:grpSpLocks/>
          </p:cNvGrpSpPr>
          <p:nvPr/>
        </p:nvGrpSpPr>
        <p:grpSpPr bwMode="auto">
          <a:xfrm>
            <a:off x="2967611" y="2008189"/>
            <a:ext cx="5300663" cy="223837"/>
            <a:chOff x="1672" y="1500"/>
            <a:chExt cx="3339" cy="141"/>
          </a:xfrm>
        </p:grpSpPr>
        <p:sp>
          <p:nvSpPr>
            <p:cNvPr id="35850" name="Text Box 9"/>
            <p:cNvSpPr txBox="1">
              <a:spLocks noChangeArrowheads="1"/>
            </p:cNvSpPr>
            <p:nvPr/>
          </p:nvSpPr>
          <p:spPr bwMode="auto">
            <a:xfrm>
              <a:off x="4384" y="1503"/>
              <a:ext cx="14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20</a:t>
              </a:r>
            </a:p>
          </p:txBody>
        </p:sp>
        <p:sp>
          <p:nvSpPr>
            <p:cNvPr id="35851" name="Text Box 10"/>
            <p:cNvSpPr txBox="1">
              <a:spLocks noChangeArrowheads="1"/>
            </p:cNvSpPr>
            <p:nvPr/>
          </p:nvSpPr>
          <p:spPr bwMode="auto">
            <a:xfrm>
              <a:off x="4828" y="1500"/>
              <a:ext cx="18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100</a:t>
              </a:r>
            </a:p>
          </p:txBody>
        </p:sp>
        <p:sp>
          <p:nvSpPr>
            <p:cNvPr id="35852" name="Text Box 11"/>
            <p:cNvSpPr txBox="1">
              <a:spLocks noChangeArrowheads="1"/>
            </p:cNvSpPr>
            <p:nvPr/>
          </p:nvSpPr>
          <p:spPr bwMode="auto">
            <a:xfrm>
              <a:off x="4129" y="1505"/>
              <a:ext cx="18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a:t>
              </a:r>
            </a:p>
          </p:txBody>
        </p:sp>
        <p:sp>
          <p:nvSpPr>
            <p:cNvPr id="35853"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 5</a:t>
              </a:r>
            </a:p>
          </p:txBody>
        </p:sp>
        <p:sp>
          <p:nvSpPr>
            <p:cNvPr id="35854" name="Text Box 13"/>
            <p:cNvSpPr txBox="1">
              <a:spLocks noChangeArrowheads="1"/>
            </p:cNvSpPr>
            <p:nvPr/>
          </p:nvSpPr>
          <p:spPr bwMode="auto">
            <a:xfrm>
              <a:off x="327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a:t>
              </a:r>
            </a:p>
          </p:txBody>
        </p:sp>
        <p:sp>
          <p:nvSpPr>
            <p:cNvPr id="35855" name="Text Box 14"/>
            <p:cNvSpPr txBox="1">
              <a:spLocks noChangeArrowheads="1"/>
            </p:cNvSpPr>
            <p:nvPr/>
          </p:nvSpPr>
          <p:spPr bwMode="auto">
            <a:xfrm>
              <a:off x="1672" y="1500"/>
              <a:ext cx="27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1.01</a:t>
              </a:r>
            </a:p>
          </p:txBody>
        </p:sp>
        <p:sp>
          <p:nvSpPr>
            <p:cNvPr id="35856" name="Text Box 15"/>
            <p:cNvSpPr txBox="1">
              <a:spLocks noChangeArrowheads="1"/>
            </p:cNvSpPr>
            <p:nvPr/>
          </p:nvSpPr>
          <p:spPr bwMode="auto">
            <a:xfrm>
              <a:off x="2063" y="1501"/>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Return Period</a:t>
              </a:r>
            </a:p>
          </p:txBody>
        </p:sp>
      </p:grpSp>
      <p:sp>
        <p:nvSpPr>
          <p:cNvPr id="35847" name="Text Box 20"/>
          <p:cNvSpPr txBox="1">
            <a:spLocks noChangeArrowheads="1"/>
          </p:cNvSpPr>
          <p:nvPr/>
        </p:nvSpPr>
        <p:spPr bwMode="auto">
          <a:xfrm>
            <a:off x="2527874"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effectLst/>
                <a:latin typeface="Times New Roman" panose="02020603050405020304" pitchFamily="18" charset="0"/>
              </a:rPr>
              <a:t>1</a:t>
            </a:r>
          </a:p>
        </p:txBody>
      </p:sp>
      <p:sp>
        <p:nvSpPr>
          <p:cNvPr id="35848" name="Text Box 21"/>
          <p:cNvSpPr txBox="1">
            <a:spLocks noChangeArrowheads="1"/>
          </p:cNvSpPr>
          <p:nvPr/>
        </p:nvSpPr>
        <p:spPr bwMode="auto">
          <a:xfrm>
            <a:off x="8412737"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dirty="0">
                <a:solidFill>
                  <a:schemeClr val="tx2"/>
                </a:solidFill>
                <a:effectLst/>
                <a:latin typeface="Times New Roman" panose="02020603050405020304" pitchFamily="18" charset="0"/>
              </a:rPr>
              <a:t>0</a:t>
            </a:r>
          </a:p>
        </p:txBody>
      </p:sp>
      <p:sp>
        <p:nvSpPr>
          <p:cNvPr id="16" name="Text Box 17"/>
          <p:cNvSpPr txBox="1">
            <a:spLocks noChangeArrowheads="1"/>
          </p:cNvSpPr>
          <p:nvPr/>
        </p:nvSpPr>
        <p:spPr bwMode="auto">
          <a:xfrm>
            <a:off x="3639123" y="6138863"/>
            <a:ext cx="4135438" cy="2968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tx2"/>
                </a:solidFill>
                <a:effectLst/>
                <a:latin typeface="Arial" panose="020B0604020202020204" pitchFamily="34" charset="0"/>
              </a:rPr>
              <a:t>Annual </a:t>
            </a:r>
            <a:r>
              <a:rPr lang="en-US" altLang="en-US" sz="1700" dirty="0">
                <a:effectLst/>
                <a:latin typeface="Arial" panose="020B0604020202020204" pitchFamily="34" charset="0"/>
              </a:rPr>
              <a:t>Exceedance</a:t>
            </a:r>
            <a:r>
              <a:rPr lang="en-US" altLang="en-US" sz="1700" dirty="0">
                <a:solidFill>
                  <a:schemeClr val="tx2"/>
                </a:solidFill>
                <a:effectLst/>
                <a:latin typeface="Arial" panose="020B0604020202020204" pitchFamily="34" charset="0"/>
              </a:rPr>
              <a:t> Probability</a:t>
            </a:r>
          </a:p>
        </p:txBody>
      </p:sp>
      <p:sp>
        <p:nvSpPr>
          <p:cNvPr id="17" name="Freeform 18">
            <a:extLst>
              <a:ext uri="{FF2B5EF4-FFF2-40B4-BE49-F238E27FC236}">
                <a16:creationId xmlns:a16="http://schemas.microsoft.com/office/drawing/2014/main" id="{20A66A50-959B-4898-9A6B-3296700FC41C}"/>
              </a:ext>
            </a:extLst>
          </p:cNvPr>
          <p:cNvSpPr>
            <a:spLocks/>
          </p:cNvSpPr>
          <p:nvPr/>
        </p:nvSpPr>
        <p:spPr bwMode="auto">
          <a:xfrm>
            <a:off x="2992127" y="3335338"/>
            <a:ext cx="5037137" cy="1998662"/>
          </a:xfrm>
          <a:custGeom>
            <a:avLst/>
            <a:gdLst>
              <a:gd name="T0" fmla="*/ 0 w 5037667"/>
              <a:gd name="T1" fmla="*/ 2002369 h 1998133"/>
              <a:gd name="T2" fmla="*/ 473734 w 5037667"/>
              <a:gd name="T3" fmla="*/ 1993884 h 1998133"/>
              <a:gd name="T4" fmla="*/ 630834 w 5037667"/>
              <a:gd name="T5" fmla="*/ 1728282 h 1998133"/>
              <a:gd name="T6" fmla="*/ 1725751 w 5037667"/>
              <a:gd name="T7" fmla="*/ 1730862 h 1998133"/>
              <a:gd name="T8" fmla="*/ 1903404 w 5037667"/>
              <a:gd name="T9" fmla="*/ 1298147 h 1998133"/>
              <a:gd name="T10" fmla="*/ 2452089 w 5037667"/>
              <a:gd name="T11" fmla="*/ 903973 h 1998133"/>
              <a:gd name="T12" fmla="*/ 2777013 w 5037667"/>
              <a:gd name="T13" fmla="*/ 693673 h 1998133"/>
              <a:gd name="T14" fmla="*/ 3217085 w 5037667"/>
              <a:gd name="T15" fmla="*/ 458575 h 1998133"/>
              <a:gd name="T16" fmla="*/ 3637610 w 5037667"/>
              <a:gd name="T17" fmla="*/ 246053 h 1998133"/>
              <a:gd name="T18" fmla="*/ 3798348 w 5037667"/>
              <a:gd name="T19" fmla="*/ 246053 h 1998133"/>
              <a:gd name="T20" fmla="*/ 4060592 w 5037667"/>
              <a:gd name="T21" fmla="*/ 16965 h 1998133"/>
              <a:gd name="T22" fmla="*/ 5033439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37667" h="1998133">
                <a:moveTo>
                  <a:pt x="0" y="1998133"/>
                </a:moveTo>
                <a:lnTo>
                  <a:pt x="474134" y="1989666"/>
                </a:lnTo>
                <a:lnTo>
                  <a:pt x="631362" y="1724626"/>
                </a:lnTo>
                <a:lnTo>
                  <a:pt x="1727200" y="1727200"/>
                </a:lnTo>
                <a:lnTo>
                  <a:pt x="1905000" y="1295400"/>
                </a:lnTo>
                <a:lnTo>
                  <a:pt x="2454152" y="902061"/>
                </a:lnTo>
                <a:lnTo>
                  <a:pt x="2779349" y="692205"/>
                </a:lnTo>
                <a:lnTo>
                  <a:pt x="3219789" y="457607"/>
                </a:lnTo>
                <a:lnTo>
                  <a:pt x="3640667" y="245533"/>
                </a:lnTo>
                <a:lnTo>
                  <a:pt x="3801534" y="245533"/>
                </a:lnTo>
                <a:lnTo>
                  <a:pt x="4064000" y="16933"/>
                </a:lnTo>
                <a:lnTo>
                  <a:pt x="5037667" y="0"/>
                </a:lnTo>
              </a:path>
            </a:pathLst>
          </a:custGeom>
          <a:noFill/>
          <a:ln w="2857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cxnSp>
        <p:nvCxnSpPr>
          <p:cNvPr id="2" name="Straight Arrow Connector 1">
            <a:extLst>
              <a:ext uri="{FF2B5EF4-FFF2-40B4-BE49-F238E27FC236}">
                <a16:creationId xmlns:a16="http://schemas.microsoft.com/office/drawing/2014/main" id="{565CF838-5330-B8B8-F65A-5EB3B85A2C41}"/>
              </a:ext>
            </a:extLst>
          </p:cNvPr>
          <p:cNvCxnSpPr/>
          <p:nvPr/>
        </p:nvCxnSpPr>
        <p:spPr bwMode="auto">
          <a:xfrm>
            <a:off x="5568580" y="5040351"/>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3" name="TextBox 2">
            <a:extLst>
              <a:ext uri="{FF2B5EF4-FFF2-40B4-BE49-F238E27FC236}">
                <a16:creationId xmlns:a16="http://schemas.microsoft.com/office/drawing/2014/main" id="{B01B565D-3D8F-1158-34D3-2633204E1311}"/>
              </a:ext>
            </a:extLst>
          </p:cNvPr>
          <p:cNvSpPr txBox="1"/>
          <p:nvPr/>
        </p:nvSpPr>
        <p:spPr>
          <a:xfrm>
            <a:off x="6641006" y="4832602"/>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max hydropower</a:t>
            </a:r>
          </a:p>
        </p:txBody>
      </p:sp>
      <p:cxnSp>
        <p:nvCxnSpPr>
          <p:cNvPr id="4" name="Straight Arrow Connector 3">
            <a:extLst>
              <a:ext uri="{FF2B5EF4-FFF2-40B4-BE49-F238E27FC236}">
                <a16:creationId xmlns:a16="http://schemas.microsoft.com/office/drawing/2014/main" id="{336EF040-12B8-0B33-B9E5-910BEADA7764}"/>
              </a:ext>
            </a:extLst>
          </p:cNvPr>
          <p:cNvCxnSpPr/>
          <p:nvPr/>
        </p:nvCxnSpPr>
        <p:spPr bwMode="auto">
          <a:xfrm>
            <a:off x="8352667" y="3326780"/>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5" name="TextBox 4">
            <a:extLst>
              <a:ext uri="{FF2B5EF4-FFF2-40B4-BE49-F238E27FC236}">
                <a16:creationId xmlns:a16="http://schemas.microsoft.com/office/drawing/2014/main" id="{0D673FA9-7A81-5C94-E427-D82CEEE1EA77}"/>
              </a:ext>
            </a:extLst>
          </p:cNvPr>
          <p:cNvSpPr txBox="1"/>
          <p:nvPr/>
        </p:nvSpPr>
        <p:spPr>
          <a:xfrm>
            <a:off x="9425093" y="3119031"/>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channel capacity</a:t>
            </a:r>
          </a:p>
        </p:txBody>
      </p:sp>
    </p:spTree>
    <p:extLst>
      <p:ext uri="{BB962C8B-B14F-4D97-AF65-F5344CB8AC3E}">
        <p14:creationId xmlns:p14="http://schemas.microsoft.com/office/powerpoint/2010/main" val="352416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62C56BC-FD94-40D0-BB16-F8BF076CE0F4}" type="slidenum">
              <a:rPr lang="en-US" altLang="en-US">
                <a:latin typeface="Calibri" panose="020F0502020204030204" pitchFamily="34" charset="0"/>
              </a:rPr>
              <a:pPr eaLnBrk="1" hangingPunct="1"/>
              <a:t>13</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79405" y="1346201"/>
            <a:ext cx="9131395"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solidFill>
                  <a:srgbClr val="C00000"/>
                </a:solidFill>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cs typeface="Times New Roman" pitchFamily="18" charset="0"/>
              </a:rPr>
              <a:t>Non-analytic (Graphical) Frequency Curves</a:t>
            </a:r>
          </a:p>
          <a:p>
            <a:pPr lvl="1" eaLnBrk="1" hangingPunct="1">
              <a:defRPr/>
            </a:pPr>
            <a:r>
              <a:rPr lang="en-US" dirty="0">
                <a:cs typeface="Times New Roman" pitchFamily="18" charset="0"/>
              </a:rPr>
              <a:t>Regulated Flow Frequency Curves</a:t>
            </a:r>
          </a:p>
          <a:p>
            <a:pPr lvl="1" eaLnBrk="1" hangingPunct="1">
              <a:defRPr/>
            </a:pPr>
            <a:r>
              <a:rPr lang="en-US" dirty="0">
                <a:cs typeface="Times New Roman" pitchFamily="18" charset="0"/>
              </a:rPr>
              <a:t>Stage Frequency Curves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79D9EFE-B958-4B54-B79E-A329E2B334F4}" type="slidenum">
              <a:rPr lang="en-US" altLang="en-US">
                <a:latin typeface="Calibri" panose="020F0502020204030204" pitchFamily="34" charset="0"/>
              </a:rPr>
              <a:pPr eaLnBrk="1" hangingPunct="1"/>
              <a:t>14</a:t>
            </a:fld>
            <a:endParaRPr lang="en-US" altLang="en-US" dirty="0">
              <a:latin typeface="Calibri" panose="020F0502020204030204" pitchFamily="34" charset="0"/>
            </a:endParaRPr>
          </a:p>
        </p:txBody>
      </p:sp>
      <p:sp>
        <p:nvSpPr>
          <p:cNvPr id="8194" name="Rectangle 2"/>
          <p:cNvSpPr>
            <a:spLocks noGrp="1" noChangeArrowheads="1"/>
          </p:cNvSpPr>
          <p:nvPr>
            <p:ph type="title"/>
          </p:nvPr>
        </p:nvSpPr>
        <p:spPr/>
        <p:txBody>
          <a:bodyPr/>
          <a:lstStyle/>
          <a:p>
            <a:pPr eaLnBrk="1" hangingPunct="1">
              <a:defRPr/>
            </a:pPr>
            <a:r>
              <a:rPr lang="en-US" dirty="0"/>
              <a:t>Plotting Position – basic idea</a:t>
            </a:r>
          </a:p>
        </p:txBody>
      </p:sp>
      <p:sp>
        <p:nvSpPr>
          <p:cNvPr id="8196" name="Rectangle 4"/>
          <p:cNvSpPr>
            <a:spLocks noGrp="1" noChangeArrowheads="1"/>
          </p:cNvSpPr>
          <p:nvPr>
            <p:ph type="body" idx="1"/>
          </p:nvPr>
        </p:nvSpPr>
        <p:spPr>
          <a:xfrm>
            <a:off x="1058779" y="1597025"/>
            <a:ext cx="9254003" cy="4605338"/>
          </a:xfrm>
        </p:spPr>
        <p:txBody>
          <a:bodyPr/>
          <a:lstStyle/>
          <a:p>
            <a:pPr eaLnBrk="1" hangingPunct="1">
              <a:spcBef>
                <a:spcPct val="55000"/>
              </a:spcBef>
              <a:defRPr/>
            </a:pPr>
            <a:r>
              <a:rPr lang="en-US" sz="3000" dirty="0"/>
              <a:t>A plotting position is an </a:t>
            </a:r>
            <a:r>
              <a:rPr lang="en-US" sz="3000" u="sng" dirty="0">
                <a:solidFill>
                  <a:srgbClr val="C00000"/>
                </a:solidFill>
              </a:rPr>
              <a:t>estimate of the exceedance</a:t>
            </a:r>
            <a:r>
              <a:rPr lang="en-US" sz="3000" dirty="0">
                <a:solidFill>
                  <a:srgbClr val="C00000"/>
                </a:solidFill>
              </a:rPr>
              <a:t> </a:t>
            </a:r>
            <a:r>
              <a:rPr lang="en-US" sz="3000" u="sng" dirty="0">
                <a:solidFill>
                  <a:srgbClr val="C00000"/>
                </a:solidFill>
              </a:rPr>
              <a:t>probability</a:t>
            </a:r>
            <a:r>
              <a:rPr lang="en-US" sz="3000" dirty="0"/>
              <a:t> for some observation of a random variable, such as flow or stage</a:t>
            </a:r>
          </a:p>
          <a:p>
            <a:pPr eaLnBrk="1" hangingPunct="1">
              <a:spcBef>
                <a:spcPct val="55000"/>
              </a:spcBef>
              <a:defRPr/>
            </a:pPr>
            <a:r>
              <a:rPr lang="en-US" sz="3000" dirty="0"/>
              <a:t>For a period of record, plot each observation on the probability axis at the estimate of its exceedance probability based on its </a:t>
            </a:r>
            <a:r>
              <a:rPr lang="en-US" sz="3000" dirty="0">
                <a:solidFill>
                  <a:srgbClr val="0070C0"/>
                </a:solidFill>
              </a:rPr>
              <a:t>relative frequency</a:t>
            </a:r>
          </a:p>
        </p:txBody>
      </p:sp>
      <p:sp>
        <p:nvSpPr>
          <p:cNvPr id="8197" name="Rectangle 5"/>
          <p:cNvSpPr>
            <a:spLocks noChangeArrowheads="1"/>
          </p:cNvSpPr>
          <p:nvPr/>
        </p:nvSpPr>
        <p:spPr bwMode="auto">
          <a:xfrm>
            <a:off x="1274773" y="5072063"/>
            <a:ext cx="7772400" cy="857250"/>
          </a:xfrm>
          <a:prstGeom prst="rect">
            <a:avLst/>
          </a:prstGeom>
          <a:noFill/>
          <a:ln w="9525">
            <a:noFill/>
            <a:miter lim="800000"/>
            <a:headEnd/>
            <a:tailEnd/>
          </a:ln>
          <a:effectLst/>
        </p:spPr>
        <p:txBody>
          <a:bodyPr lIns="92075" tIns="46038" rIns="92075" bIns="46038"/>
          <a:lstStyle/>
          <a:p>
            <a:pPr marL="342900" indent="-342900">
              <a:spcBef>
                <a:spcPct val="20000"/>
              </a:spcBef>
              <a:defRPr/>
            </a:pPr>
            <a:r>
              <a:rPr lang="en-US" sz="2400" dirty="0">
                <a:solidFill>
                  <a:srgbClr val="FFFFFF"/>
                </a:solidFill>
                <a:effectLst/>
                <a:latin typeface="Calibri" panose="020F0502020204030204" pitchFamily="34" charset="0"/>
              </a:rPr>
              <a:t>       	</a:t>
            </a:r>
            <a:r>
              <a:rPr lang="en-US" sz="2400" dirty="0">
                <a:effectLst/>
                <a:latin typeface="Calibri" panose="020F0502020204030204" pitchFamily="34" charset="0"/>
              </a:rPr>
              <a:t>Estimated Probability 	=  # of Occurrences   </a:t>
            </a:r>
          </a:p>
          <a:p>
            <a:pPr marL="342900" indent="-342900">
              <a:spcBef>
                <a:spcPct val="20000"/>
              </a:spcBef>
              <a:defRPr/>
            </a:pPr>
            <a:r>
              <a:rPr lang="en-US" sz="2400" dirty="0">
                <a:effectLst/>
                <a:latin typeface="Calibri" panose="020F0502020204030204" pitchFamily="34" charset="0"/>
              </a:rPr>
              <a:t>   				         	     # of Trials                → # years</a:t>
            </a:r>
          </a:p>
          <a:p>
            <a:pPr marL="342900" indent="-342900">
              <a:spcBef>
                <a:spcPct val="60000"/>
              </a:spcBef>
              <a:defRPr/>
            </a:pPr>
            <a:r>
              <a:rPr lang="en-US" sz="2400" dirty="0">
                <a:effectLst/>
                <a:latin typeface="Calibri" panose="020F0502020204030204" pitchFamily="34" charset="0"/>
              </a:rPr>
              <a:t>					=  Relative Frequency</a:t>
            </a:r>
          </a:p>
          <a:p>
            <a:pPr marL="342900" indent="-342900">
              <a:defRPr/>
            </a:pPr>
            <a:endParaRPr lang="en-US" sz="2400" dirty="0">
              <a:effectLst/>
              <a:latin typeface="Calibri" panose="020F0502020204030204" pitchFamily="34" charset="0"/>
            </a:endParaRPr>
          </a:p>
        </p:txBody>
      </p:sp>
      <p:sp>
        <p:nvSpPr>
          <p:cNvPr id="8198" name="Line 6"/>
          <p:cNvSpPr>
            <a:spLocks noChangeShapeType="1"/>
          </p:cNvSpPr>
          <p:nvPr/>
        </p:nvSpPr>
        <p:spPr bwMode="auto">
          <a:xfrm>
            <a:off x="5316549" y="5521325"/>
            <a:ext cx="2060528"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819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4D079544-DDE9-4AD5-9D5F-34C915C4CDC6}" type="slidenum">
              <a:rPr lang="en-US" altLang="en-US">
                <a:latin typeface="Calibri" panose="020F0502020204030204" pitchFamily="34" charset="0"/>
              </a:rPr>
              <a:pPr eaLnBrk="1" hangingPunct="1"/>
              <a:t>15</a:t>
            </a:fld>
            <a:endParaRPr lang="en-US" altLang="en-US" dirty="0">
              <a:latin typeface="Calibri" panose="020F0502020204030204" pitchFamily="34" charset="0"/>
            </a:endParaRPr>
          </a:p>
        </p:txBody>
      </p:sp>
      <p:pic>
        <p:nvPicPr>
          <p:cNvPr id="2150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629" y="1676337"/>
            <a:ext cx="6900862"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07" name="Rectangle 3"/>
          <p:cNvSpPr>
            <a:spLocks noGrp="1" noChangeArrowheads="1"/>
          </p:cNvSpPr>
          <p:nvPr>
            <p:ph type="title"/>
          </p:nvPr>
        </p:nvSpPr>
        <p:spPr>
          <a:xfrm>
            <a:off x="598142" y="331788"/>
            <a:ext cx="10069860" cy="1143000"/>
          </a:xfrm>
        </p:spPr>
        <p:txBody>
          <a:bodyPr/>
          <a:lstStyle/>
          <a:p>
            <a:pPr eaLnBrk="1" hangingPunct="1">
              <a:defRPr/>
            </a:pPr>
            <a:r>
              <a:rPr lang="en-US" dirty="0"/>
              <a:t>a 30-year record of annual peak flows</a:t>
            </a:r>
          </a:p>
        </p:txBody>
      </p:sp>
      <p:sp>
        <p:nvSpPr>
          <p:cNvPr id="21509" name="Text Box 4"/>
          <p:cNvSpPr txBox="1">
            <a:spLocks noChangeArrowheads="1"/>
          </p:cNvSpPr>
          <p:nvPr/>
        </p:nvSpPr>
        <p:spPr bwMode="auto">
          <a:xfrm>
            <a:off x="5429059" y="2211389"/>
            <a:ext cx="147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sz="2000">
                <a:effectLst/>
                <a:latin typeface="Times New Roman" panose="02020603050405020304" pitchFamily="18" charset="0"/>
              </a:rPr>
              <a:t>1962-1991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657148A-FEE9-4C78-B913-5C2E7C74B22F}" type="slidenum">
              <a:rPr lang="en-US" altLang="en-US">
                <a:latin typeface="Calibri" panose="020F0502020204030204" pitchFamily="34" charset="0"/>
              </a:rPr>
              <a:pPr eaLnBrk="1" hangingPunct="1"/>
              <a:t>16</a:t>
            </a:fld>
            <a:endParaRPr lang="en-US" altLang="en-US" dirty="0">
              <a:latin typeface="Calibri" panose="020F0502020204030204" pitchFamily="34" charset="0"/>
            </a:endParaRPr>
          </a:p>
        </p:txBody>
      </p:sp>
      <p:pic>
        <p:nvPicPr>
          <p:cNvPr id="225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521" y="1680651"/>
            <a:ext cx="6900862" cy="479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1" name="Rectangle 3"/>
          <p:cNvSpPr>
            <a:spLocks noGrp="1" noChangeArrowheads="1"/>
          </p:cNvSpPr>
          <p:nvPr>
            <p:ph type="title"/>
          </p:nvPr>
        </p:nvSpPr>
        <p:spPr/>
        <p:txBody>
          <a:bodyPr/>
          <a:lstStyle/>
          <a:p>
            <a:pPr eaLnBrk="1" hangingPunct="1">
              <a:defRPr/>
            </a:pPr>
            <a:r>
              <a:rPr lang="en-US"/>
              <a:t>Rank the annual events…</a:t>
            </a:r>
          </a:p>
        </p:txBody>
      </p:sp>
      <p:sp>
        <p:nvSpPr>
          <p:cNvPr id="22533" name="Text Box 4"/>
          <p:cNvSpPr txBox="1">
            <a:spLocks noChangeArrowheads="1"/>
          </p:cNvSpPr>
          <p:nvPr/>
        </p:nvSpPr>
        <p:spPr bwMode="auto">
          <a:xfrm>
            <a:off x="5456558" y="2183889"/>
            <a:ext cx="147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sz="2000">
                <a:effectLst/>
                <a:latin typeface="Times New Roman" panose="02020603050405020304" pitchFamily="18" charset="0"/>
              </a:rPr>
              <a:t>1962-1991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4D2ED64-002F-4132-88CA-126AF0506039}" type="slidenum">
              <a:rPr lang="en-US" altLang="en-US">
                <a:latin typeface="Calibri" panose="020F0502020204030204" pitchFamily="34" charset="0"/>
              </a:rPr>
              <a:pPr eaLnBrk="1" hangingPunct="1"/>
              <a:t>17</a:t>
            </a:fld>
            <a:endParaRPr lang="en-US" altLang="en-US" dirty="0">
              <a:latin typeface="Calibri" panose="020F0502020204030204" pitchFamily="34" charset="0"/>
            </a:endParaRPr>
          </a:p>
        </p:txBody>
      </p:sp>
      <p:pic>
        <p:nvPicPr>
          <p:cNvPr id="1028"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7058" y="1693864"/>
            <a:ext cx="6718300" cy="491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2296" y="1692275"/>
            <a:ext cx="673735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6" name="Rectangle 4"/>
          <p:cNvSpPr>
            <a:spLocks noGrp="1" noChangeArrowheads="1"/>
          </p:cNvSpPr>
          <p:nvPr>
            <p:ph type="title"/>
          </p:nvPr>
        </p:nvSpPr>
        <p:spPr>
          <a:xfrm>
            <a:off x="625642" y="481013"/>
            <a:ext cx="9356558" cy="1143000"/>
          </a:xfrm>
        </p:spPr>
        <p:txBody>
          <a:bodyPr/>
          <a:lstStyle/>
          <a:p>
            <a:pPr eaLnBrk="1" hangingPunct="1">
              <a:defRPr/>
            </a:pPr>
            <a:r>
              <a:rPr lang="en-US" dirty="0"/>
              <a:t>Estimate Exceedance Probability by Relative Frequency</a:t>
            </a:r>
          </a:p>
        </p:txBody>
      </p:sp>
      <p:sp>
        <p:nvSpPr>
          <p:cNvPr id="100357" name="Line 5"/>
          <p:cNvSpPr>
            <a:spLocks noChangeShapeType="1"/>
          </p:cNvSpPr>
          <p:nvPr/>
        </p:nvSpPr>
        <p:spPr bwMode="auto">
          <a:xfrm>
            <a:off x="8337358" y="2443164"/>
            <a:ext cx="0" cy="3330575"/>
          </a:xfrm>
          <a:prstGeom prst="line">
            <a:avLst/>
          </a:prstGeom>
          <a:noFill/>
          <a:ln w="12700">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0358" name="Line 6"/>
          <p:cNvSpPr>
            <a:spLocks noChangeShapeType="1"/>
          </p:cNvSpPr>
          <p:nvPr/>
        </p:nvSpPr>
        <p:spPr bwMode="auto">
          <a:xfrm>
            <a:off x="8175433" y="3536951"/>
            <a:ext cx="0" cy="2239963"/>
          </a:xfrm>
          <a:prstGeom prst="line">
            <a:avLst/>
          </a:prstGeom>
          <a:noFill/>
          <a:ln w="12700">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33" name="Text Box 7"/>
          <p:cNvSpPr txBox="1">
            <a:spLocks noChangeArrowheads="1"/>
          </p:cNvSpPr>
          <p:nvPr/>
        </p:nvSpPr>
        <p:spPr bwMode="auto">
          <a:xfrm>
            <a:off x="8732647" y="2155826"/>
            <a:ext cx="133229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C00000"/>
                </a:solidFill>
                <a:effectLst/>
                <a:latin typeface="Calibri" panose="020F0502020204030204" pitchFamily="34" charset="0"/>
              </a:rPr>
              <a:t>exceeded </a:t>
            </a:r>
          </a:p>
          <a:p>
            <a:pPr eaLnBrk="1" hangingPunct="1"/>
            <a:r>
              <a:rPr lang="en-US" altLang="en-US" dirty="0">
                <a:solidFill>
                  <a:srgbClr val="C00000"/>
                </a:solidFill>
                <a:effectLst/>
                <a:latin typeface="Calibri" panose="020F0502020204030204" pitchFamily="34" charset="0"/>
              </a:rPr>
              <a:t>1 year of 30 ≈ 1/30       </a:t>
            </a:r>
          </a:p>
          <a:p>
            <a:pPr eaLnBrk="1" hangingPunct="1"/>
            <a:r>
              <a:rPr lang="en-US" altLang="en-US" dirty="0">
                <a:solidFill>
                  <a:srgbClr val="C00000"/>
                </a:solidFill>
                <a:effectLst/>
                <a:latin typeface="Calibri" panose="020F0502020204030204" pitchFamily="34" charset="0"/>
              </a:rPr>
              <a:t>≈ .032</a:t>
            </a:r>
          </a:p>
        </p:txBody>
      </p:sp>
      <p:graphicFrame>
        <p:nvGraphicFramePr>
          <p:cNvPr id="1026" name="Object 14"/>
          <p:cNvGraphicFramePr>
            <a:graphicFrameLocks noChangeAspect="1"/>
          </p:cNvGraphicFramePr>
          <p:nvPr>
            <p:extLst>
              <p:ext uri="{D42A27DB-BD31-4B8C-83A1-F6EECF244321}">
                <p14:modId xmlns:p14="http://schemas.microsoft.com/office/powerpoint/2010/main" val="1469225446"/>
              </p:ext>
            </p:extLst>
          </p:nvPr>
        </p:nvGraphicFramePr>
        <p:xfrm>
          <a:off x="6281547" y="2498726"/>
          <a:ext cx="1246187" cy="1065213"/>
        </p:xfrm>
        <a:graphic>
          <a:graphicData uri="http://schemas.openxmlformats.org/presentationml/2006/ole">
            <mc:AlternateContent xmlns:mc="http://schemas.openxmlformats.org/markup-compatibility/2006">
              <mc:Choice xmlns:v="urn:schemas-microsoft-com:vml" Requires="v">
                <p:oleObj r:id="rId4" imgW="733333" imgH="695238" progId="">
                  <p:embed/>
                </p:oleObj>
              </mc:Choice>
              <mc:Fallback>
                <p:oleObj r:id="rId4" imgW="733333" imgH="695238" progId="">
                  <p:embed/>
                  <p:pic>
                    <p:nvPicPr>
                      <p:cNvPr id="1026"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1547" y="2498726"/>
                        <a:ext cx="1246187" cy="1065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4" name="Text Box 8"/>
          <p:cNvSpPr txBox="1">
            <a:spLocks noChangeArrowheads="1"/>
          </p:cNvSpPr>
          <p:nvPr/>
        </p:nvSpPr>
        <p:spPr bwMode="auto">
          <a:xfrm>
            <a:off x="6256171" y="2447925"/>
            <a:ext cx="1284288"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Ins="0" bIns="0">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C00000"/>
                </a:solidFill>
                <a:effectLst/>
                <a:latin typeface="Calibri" panose="020F0502020204030204" pitchFamily="34" charset="0"/>
              </a:rPr>
              <a:t>exceeded </a:t>
            </a:r>
          </a:p>
          <a:p>
            <a:pPr eaLnBrk="1" hangingPunct="1"/>
            <a:r>
              <a:rPr lang="en-US" altLang="en-US" dirty="0">
                <a:solidFill>
                  <a:srgbClr val="C00000"/>
                </a:solidFill>
                <a:effectLst/>
                <a:latin typeface="Calibri" panose="020F0502020204030204" pitchFamily="34" charset="0"/>
              </a:rPr>
              <a:t>2 years of 30 ≈ 2/30          ≈ .065</a:t>
            </a:r>
          </a:p>
        </p:txBody>
      </p:sp>
      <p:sp>
        <p:nvSpPr>
          <p:cNvPr id="100361" name="Line 9"/>
          <p:cNvSpPr>
            <a:spLocks noChangeShapeType="1"/>
          </p:cNvSpPr>
          <p:nvPr/>
        </p:nvSpPr>
        <p:spPr bwMode="auto">
          <a:xfrm flipH="1">
            <a:off x="8351647" y="2428876"/>
            <a:ext cx="327025" cy="219075"/>
          </a:xfrm>
          <a:prstGeom prst="line">
            <a:avLst/>
          </a:prstGeom>
          <a:noFill/>
          <a:ln w="9525">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0362" name="Line 10"/>
          <p:cNvSpPr>
            <a:spLocks noChangeShapeType="1"/>
          </p:cNvSpPr>
          <p:nvPr/>
        </p:nvSpPr>
        <p:spPr bwMode="auto">
          <a:xfrm>
            <a:off x="7081646" y="3467101"/>
            <a:ext cx="1090612" cy="817563"/>
          </a:xfrm>
          <a:prstGeom prst="line">
            <a:avLst/>
          </a:prstGeom>
          <a:noFill/>
          <a:ln w="9525">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37" name="Text Box 11"/>
          <p:cNvSpPr txBox="1">
            <a:spLocks noChangeArrowheads="1"/>
          </p:cNvSpPr>
          <p:nvPr/>
        </p:nvSpPr>
        <p:spPr bwMode="auto">
          <a:xfrm>
            <a:off x="3773297" y="3235326"/>
            <a:ext cx="1265237"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algn="ctr">
              <a:lnSpc>
                <a:spcPct val="90000"/>
              </a:lnSpc>
            </a:pPr>
            <a:r>
              <a:rPr lang="en-US" altLang="en-US" b="1" i="1" dirty="0">
                <a:effectLst/>
                <a:latin typeface="Calibri" panose="020F0502020204030204" pitchFamily="34" charset="0"/>
              </a:rPr>
              <a:t>flow vs plotting position</a:t>
            </a:r>
          </a:p>
        </p:txBody>
      </p:sp>
      <p:sp>
        <p:nvSpPr>
          <p:cNvPr id="100364" name="Line 12"/>
          <p:cNvSpPr>
            <a:spLocks noChangeShapeType="1"/>
          </p:cNvSpPr>
          <p:nvPr/>
        </p:nvSpPr>
        <p:spPr bwMode="auto">
          <a:xfrm>
            <a:off x="4443222" y="4022726"/>
            <a:ext cx="274637" cy="366713"/>
          </a:xfrm>
          <a:prstGeom prst="line">
            <a:avLst/>
          </a:prstGeom>
          <a:noFill/>
          <a:ln w="19050">
            <a:solidFill>
              <a:schemeClr val="tx1"/>
            </a:solidFill>
            <a:round/>
            <a:headEnd/>
            <a:tailEnd type="arrow" w="med" len="med"/>
          </a:ln>
          <a:effectLst/>
        </p:spPr>
        <p:txBody>
          <a:bodyPr/>
          <a:lstStyle/>
          <a:p>
            <a:pPr>
              <a:defRPr/>
            </a:pPr>
            <a:endParaRPr lang="en-US"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03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5ACFCC6-785A-48BE-8163-E4BFD17BE57D}" type="slidenum">
              <a:rPr lang="en-US" altLang="en-US">
                <a:latin typeface="Calibri" panose="020F0502020204030204" pitchFamily="34" charset="0"/>
              </a:rPr>
              <a:pPr eaLnBrk="1" hangingPunct="1"/>
              <a:t>18</a:t>
            </a:fld>
            <a:endParaRPr lang="en-US" altLang="en-US" dirty="0">
              <a:latin typeface="Calibri" panose="020F0502020204030204" pitchFamily="34" charset="0"/>
            </a:endParaRPr>
          </a:p>
        </p:txBody>
      </p:sp>
      <p:sp>
        <p:nvSpPr>
          <p:cNvPr id="9218" name="Rectangle 2"/>
          <p:cNvSpPr>
            <a:spLocks noGrp="1" noChangeArrowheads="1"/>
          </p:cNvSpPr>
          <p:nvPr>
            <p:ph type="title"/>
          </p:nvPr>
        </p:nvSpPr>
        <p:spPr/>
        <p:txBody>
          <a:bodyPr/>
          <a:lstStyle/>
          <a:p>
            <a:pPr eaLnBrk="1" hangingPunct="1">
              <a:defRPr/>
            </a:pPr>
            <a:r>
              <a:rPr lang="en-US" dirty="0"/>
              <a:t>Remember the simple plotting position?</a:t>
            </a:r>
          </a:p>
        </p:txBody>
      </p:sp>
      <p:sp>
        <p:nvSpPr>
          <p:cNvPr id="9219" name="Rectangle 3"/>
          <p:cNvSpPr>
            <a:spLocks noGrp="1" noChangeArrowheads="1"/>
          </p:cNvSpPr>
          <p:nvPr>
            <p:ph type="body" idx="1"/>
          </p:nvPr>
        </p:nvSpPr>
        <p:spPr>
          <a:xfrm>
            <a:off x="1072529" y="1481138"/>
            <a:ext cx="9138271" cy="4830762"/>
          </a:xfrm>
        </p:spPr>
        <p:txBody>
          <a:bodyPr/>
          <a:lstStyle/>
          <a:p>
            <a:pPr eaLnBrk="1" hangingPunct="1">
              <a:defRPr/>
            </a:pPr>
            <a:r>
              <a:rPr lang="en-US" sz="2600" dirty="0"/>
              <a:t>Rank the N observed flows from </a:t>
            </a:r>
            <a:r>
              <a:rPr lang="en-US" sz="2600" dirty="0">
                <a:solidFill>
                  <a:srgbClr val="C00000"/>
                </a:solidFill>
              </a:rPr>
              <a:t>largest to smallest</a:t>
            </a:r>
          </a:p>
          <a:p>
            <a:pPr eaLnBrk="1" hangingPunct="1">
              <a:spcBef>
                <a:spcPct val="55000"/>
              </a:spcBef>
              <a:buFontTx/>
              <a:buNone/>
              <a:defRPr/>
            </a:pPr>
            <a:r>
              <a:rPr lang="en-US" sz="2400" dirty="0"/>
              <a:t>		The top ranked event has rank		m = 1</a:t>
            </a:r>
          </a:p>
          <a:p>
            <a:pPr eaLnBrk="1" hangingPunct="1">
              <a:buFontTx/>
              <a:buNone/>
              <a:defRPr/>
            </a:pPr>
            <a:r>
              <a:rPr lang="en-US" sz="2400" dirty="0"/>
              <a:t>		The second largest event has rank		m = 2</a:t>
            </a:r>
          </a:p>
          <a:p>
            <a:pPr eaLnBrk="1" hangingPunct="1">
              <a:spcBef>
                <a:spcPts val="0"/>
              </a:spcBef>
              <a:buNone/>
              <a:defRPr/>
            </a:pPr>
            <a:r>
              <a:rPr lang="en-US" sz="1600" dirty="0"/>
              <a:t>			...</a:t>
            </a:r>
          </a:p>
          <a:p>
            <a:pPr eaLnBrk="1" hangingPunct="1">
              <a:buFontTx/>
              <a:buNone/>
              <a:defRPr/>
            </a:pPr>
            <a:r>
              <a:rPr lang="en-US" sz="2400" dirty="0"/>
              <a:t>		The smallest event has rank			m = N 	</a:t>
            </a:r>
          </a:p>
          <a:p>
            <a:pPr eaLnBrk="1" hangingPunct="1">
              <a:spcBef>
                <a:spcPct val="70000"/>
              </a:spcBef>
              <a:defRPr/>
            </a:pPr>
            <a:r>
              <a:rPr lang="en-US" sz="2600" dirty="0"/>
              <a:t>Estimate cumulative frequency based on the relative frequency of observations within the sample</a:t>
            </a:r>
          </a:p>
          <a:p>
            <a:pPr eaLnBrk="1" hangingPunct="1">
              <a:spcBef>
                <a:spcPct val="55000"/>
              </a:spcBef>
              <a:buFontTx/>
              <a:buNone/>
              <a:defRPr/>
            </a:pPr>
            <a:r>
              <a:rPr lang="en-US" sz="2400" dirty="0"/>
              <a:t>		incremental probability of each		1/N</a:t>
            </a:r>
          </a:p>
          <a:p>
            <a:pPr eaLnBrk="1" hangingPunct="1">
              <a:spcBef>
                <a:spcPct val="30000"/>
              </a:spcBef>
              <a:buFontTx/>
              <a:buNone/>
              <a:defRPr/>
            </a:pPr>
            <a:r>
              <a:rPr lang="en-US" sz="2400" dirty="0"/>
              <a:t>		exceedance probability of each		m/N</a:t>
            </a:r>
          </a:p>
          <a:p>
            <a:pPr eaLnBrk="1" hangingPunct="1">
              <a:spcBef>
                <a:spcPct val="30000"/>
              </a:spcBef>
              <a:buFontTx/>
              <a:buNone/>
              <a:defRPr/>
            </a:pPr>
            <a:r>
              <a:rPr lang="en-US" sz="2400" dirty="0"/>
              <a:t>		</a:t>
            </a:r>
            <a:r>
              <a:rPr lang="en-US" sz="2400" u="sng" dirty="0">
                <a:solidFill>
                  <a:srgbClr val="C00000"/>
                </a:solidFill>
              </a:rPr>
              <a:t>simple Plotting Position</a:t>
            </a:r>
            <a:r>
              <a:rPr lang="en-US" sz="2400" dirty="0">
                <a:solidFill>
                  <a:srgbClr val="C00000"/>
                </a:solidFill>
              </a:rPr>
              <a:t> 			m/N</a:t>
            </a:r>
          </a:p>
        </p:txBody>
      </p:sp>
      <p:sp>
        <p:nvSpPr>
          <p:cNvPr id="5" name="TextBox 4"/>
          <p:cNvSpPr txBox="1"/>
          <p:nvPr/>
        </p:nvSpPr>
        <p:spPr>
          <a:xfrm>
            <a:off x="8820727" y="2082553"/>
            <a:ext cx="2032000" cy="1631216"/>
          </a:xfrm>
          <a:prstGeom prst="rect">
            <a:avLst/>
          </a:prstGeom>
          <a:noFill/>
        </p:spPr>
        <p:txBody>
          <a:bodyPr>
            <a:spAutoFit/>
          </a:bodyPr>
          <a:lstStyle/>
          <a:p>
            <a:pPr>
              <a:defRPr/>
            </a:pPr>
            <a:r>
              <a:rPr lang="en-US" sz="2000" b="1" dirty="0">
                <a:solidFill>
                  <a:srgbClr val="0070C0"/>
                </a:solidFill>
                <a:effectLst/>
                <a:latin typeface="Ink Free" panose="03080402000500000000" pitchFamily="66" charset="0"/>
              </a:rPr>
              <a:t>the rank is the number of times the observation has been equaled or exceeded…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219">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219">
                                            <p:txEl>
                                              <p:pRg st="7" end="7"/>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2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P spid="5" grpId="0" uiExpan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D982DFC-496A-46FF-ACCF-C4C90F0500BB}" type="slidenum">
              <a:rPr lang="en-US" altLang="en-US">
                <a:latin typeface="Calibri" panose="020F0502020204030204" pitchFamily="34" charset="0"/>
              </a:rPr>
              <a:pPr eaLnBrk="1" hangingPunct="1"/>
              <a:t>19</a:t>
            </a:fld>
            <a:endParaRPr lang="en-US" altLang="en-US" dirty="0">
              <a:latin typeface="Calibri" panose="020F0502020204030204" pitchFamily="34" charset="0"/>
            </a:endParaRPr>
          </a:p>
        </p:txBody>
      </p:sp>
      <p:sp>
        <p:nvSpPr>
          <p:cNvPr id="11266" name="Rectangle 2"/>
          <p:cNvSpPr>
            <a:spLocks noGrp="1" noChangeArrowheads="1"/>
          </p:cNvSpPr>
          <p:nvPr>
            <p:ph type="title"/>
          </p:nvPr>
        </p:nvSpPr>
        <p:spPr/>
        <p:txBody>
          <a:bodyPr/>
          <a:lstStyle/>
          <a:p>
            <a:pPr eaLnBrk="1" hangingPunct="1">
              <a:defRPr/>
            </a:pPr>
            <a:r>
              <a:rPr lang="en-US" dirty="0"/>
              <a:t>A Problem with simple PP = m/N</a:t>
            </a:r>
          </a:p>
        </p:txBody>
      </p:sp>
      <p:sp>
        <p:nvSpPr>
          <p:cNvPr id="11267" name="Rectangle 3"/>
          <p:cNvSpPr>
            <a:spLocks noGrp="1" noChangeArrowheads="1"/>
          </p:cNvSpPr>
          <p:nvPr>
            <p:ph type="body" idx="1"/>
          </p:nvPr>
        </p:nvSpPr>
        <p:spPr>
          <a:xfrm>
            <a:off x="1072529" y="1656920"/>
            <a:ext cx="9138271" cy="4469243"/>
          </a:xfrm>
        </p:spPr>
        <p:txBody>
          <a:bodyPr/>
          <a:lstStyle/>
          <a:p>
            <a:pPr eaLnBrk="1" hangingPunct="1">
              <a:spcBef>
                <a:spcPct val="25000"/>
              </a:spcBef>
              <a:defRPr/>
            </a:pPr>
            <a:r>
              <a:rPr lang="en-US" sz="3000" dirty="0"/>
              <a:t>Probability of exceeding the smallest value is </a:t>
            </a:r>
            <a:r>
              <a:rPr lang="en-US" sz="3000" dirty="0">
                <a:solidFill>
                  <a:srgbClr val="C00000"/>
                </a:solidFill>
              </a:rPr>
              <a:t>N/N = 1.0</a:t>
            </a:r>
          </a:p>
          <a:p>
            <a:pPr lvl="1" eaLnBrk="1" hangingPunct="1">
              <a:spcBef>
                <a:spcPct val="25000"/>
              </a:spcBef>
              <a:defRPr/>
            </a:pPr>
            <a:r>
              <a:rPr lang="en-US" dirty="0"/>
              <a:t>this is unreasonable</a:t>
            </a:r>
          </a:p>
          <a:p>
            <a:pPr lvl="1" eaLnBrk="1" hangingPunct="1">
              <a:spcBef>
                <a:spcPct val="25000"/>
              </a:spcBef>
              <a:defRPr/>
            </a:pPr>
            <a:r>
              <a:rPr lang="en-US" dirty="0"/>
              <a:t>it also implies a problem with the exceedance probability estimates for other values	</a:t>
            </a:r>
          </a:p>
          <a:p>
            <a:pPr eaLnBrk="1" hangingPunct="1">
              <a:spcBef>
                <a:spcPct val="50000"/>
              </a:spcBef>
              <a:defRPr/>
            </a:pPr>
            <a:r>
              <a:rPr lang="en-US" sz="3000" dirty="0"/>
              <a:t>Plotting position m/N is therefore </a:t>
            </a:r>
            <a:r>
              <a:rPr lang="en-US" sz="3000" u="sng" dirty="0">
                <a:solidFill>
                  <a:srgbClr val="C00000"/>
                </a:solidFill>
              </a:rPr>
              <a:t>statistically biased</a:t>
            </a:r>
            <a:r>
              <a:rPr lang="en-US" sz="3000" dirty="0">
                <a:solidFill>
                  <a:srgbClr val="C00000"/>
                </a:solidFill>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BD17B-E983-4B59-8BF7-BEB309AA6E39}"/>
              </a:ext>
            </a:extLst>
          </p:cNvPr>
          <p:cNvSpPr>
            <a:spLocks noGrp="1"/>
          </p:cNvSpPr>
          <p:nvPr>
            <p:ph type="title"/>
          </p:nvPr>
        </p:nvSpPr>
        <p:spPr/>
        <p:txBody>
          <a:bodyPr/>
          <a:lstStyle/>
          <a:p>
            <a:r>
              <a:rPr lang="en-US" dirty="0"/>
              <a:t>Goals</a:t>
            </a:r>
          </a:p>
        </p:txBody>
      </p:sp>
      <p:sp>
        <p:nvSpPr>
          <p:cNvPr id="3" name="Content Placeholder 2">
            <a:extLst>
              <a:ext uri="{FF2B5EF4-FFF2-40B4-BE49-F238E27FC236}">
                <a16:creationId xmlns:a16="http://schemas.microsoft.com/office/drawing/2014/main" id="{277E0AF0-265F-4868-A9B2-7381FEA193A8}"/>
              </a:ext>
            </a:extLst>
          </p:cNvPr>
          <p:cNvSpPr>
            <a:spLocks noGrp="1"/>
          </p:cNvSpPr>
          <p:nvPr>
            <p:ph idx="1"/>
          </p:nvPr>
        </p:nvSpPr>
        <p:spPr>
          <a:xfrm>
            <a:off x="609600" y="1600201"/>
            <a:ext cx="9502588" cy="4525963"/>
          </a:xfrm>
        </p:spPr>
        <p:txBody>
          <a:bodyPr/>
          <a:lstStyle/>
          <a:p>
            <a:pPr>
              <a:spcBef>
                <a:spcPts val="1800"/>
              </a:spcBef>
            </a:pPr>
            <a:r>
              <a:rPr lang="en-US" sz="2800" dirty="0"/>
              <a:t>Know how a graphical frequency curve differs from an analytical frequency curve</a:t>
            </a:r>
          </a:p>
          <a:p>
            <a:pPr>
              <a:spcBef>
                <a:spcPts val="1800"/>
              </a:spcBef>
            </a:pPr>
            <a:r>
              <a:rPr lang="en-US" sz="2800" dirty="0"/>
              <a:t>Understand plotting positions, what they estimate, and how they differ from each other</a:t>
            </a:r>
          </a:p>
          <a:p>
            <a:pPr lvl="1">
              <a:spcBef>
                <a:spcPts val="1800"/>
              </a:spcBef>
            </a:pPr>
            <a:r>
              <a:rPr lang="en-US" dirty="0"/>
              <a:t>and that plotting positions are the basis for a graphical frequency curve</a:t>
            </a:r>
          </a:p>
          <a:p>
            <a:pPr>
              <a:spcBef>
                <a:spcPts val="1800"/>
              </a:spcBef>
            </a:pPr>
            <a:r>
              <a:rPr lang="en-US" sz="2800" dirty="0"/>
              <a:t>Become familiar with the methods of developing graphical frequency curves for regulated flow and stage</a:t>
            </a:r>
          </a:p>
        </p:txBody>
      </p:sp>
      <p:sp>
        <p:nvSpPr>
          <p:cNvPr id="4" name="Slide Number Placeholder 3">
            <a:extLst>
              <a:ext uri="{FF2B5EF4-FFF2-40B4-BE49-F238E27FC236}">
                <a16:creationId xmlns:a16="http://schemas.microsoft.com/office/drawing/2014/main" id="{ECBA38B0-42EB-479C-8E83-C500A6BBD1F8}"/>
              </a:ext>
            </a:extLst>
          </p:cNvPr>
          <p:cNvSpPr>
            <a:spLocks noGrp="1"/>
          </p:cNvSpPr>
          <p:nvPr>
            <p:ph type="sldNum" sz="quarter" idx="12"/>
          </p:nvPr>
        </p:nvSpPr>
        <p:spPr/>
        <p:txBody>
          <a:bodyPr/>
          <a:lstStyle/>
          <a:p>
            <a:fld id="{59E58734-ED60-4D27-8C35-72E5C714C57E}" type="slidenum">
              <a:rPr lang="en-US" altLang="en-US" smtClean="0"/>
              <a:pPr/>
              <a:t>2</a:t>
            </a:fld>
            <a:endParaRPr lang="en-US" altLang="en-US"/>
          </a:p>
        </p:txBody>
      </p:sp>
    </p:spTree>
    <p:extLst>
      <p:ext uri="{BB962C8B-B14F-4D97-AF65-F5344CB8AC3E}">
        <p14:creationId xmlns:p14="http://schemas.microsoft.com/office/powerpoint/2010/main" val="1250920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4E8B316D-E23C-486D-B0C4-983F823F6F6C}" type="slidenum">
              <a:rPr lang="en-US" altLang="en-US">
                <a:latin typeface="Calibri" panose="020F0502020204030204" pitchFamily="34" charset="0"/>
              </a:rPr>
              <a:pPr eaLnBrk="1" hangingPunct="1"/>
              <a:t>20</a:t>
            </a:fld>
            <a:endParaRPr lang="en-US" altLang="en-US" dirty="0">
              <a:latin typeface="Calibri" panose="020F0502020204030204" pitchFamily="34" charset="0"/>
            </a:endParaRPr>
          </a:p>
        </p:txBody>
      </p:sp>
      <p:pic>
        <p:nvPicPr>
          <p:cNvPr id="2560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983" y="404814"/>
            <a:ext cx="6618288" cy="613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5" name="Rectangle 7"/>
          <p:cNvSpPr>
            <a:spLocks noChangeArrowheads="1"/>
          </p:cNvSpPr>
          <p:nvPr/>
        </p:nvSpPr>
        <p:spPr bwMode="auto">
          <a:xfrm>
            <a:off x="1379908" y="5689601"/>
            <a:ext cx="50800" cy="55563"/>
          </a:xfrm>
          <a:prstGeom prst="rect">
            <a:avLst/>
          </a:prstGeom>
          <a:solidFill>
            <a:srgbClr val="000066"/>
          </a:solidFill>
          <a:ln w="9525">
            <a:solidFill>
              <a:srgbClr val="000066"/>
            </a:solidFill>
            <a:miter lim="800000"/>
            <a:headEnd/>
            <a:tailEnd/>
          </a:ln>
          <a:effectLst/>
        </p:spPr>
        <p:txBody>
          <a:bodyPr wrap="none" anchor="ctr"/>
          <a:lstStyle/>
          <a:p>
            <a:pPr>
              <a:defRPr/>
            </a:pPr>
            <a:endParaRPr lang="en-US" dirty="0">
              <a:latin typeface="Calibri" panose="020F0502020204030204" pitchFamily="34" charset="0"/>
            </a:endParaRPr>
          </a:p>
        </p:txBody>
      </p:sp>
      <p:sp>
        <p:nvSpPr>
          <p:cNvPr id="104456" name="Oval 8"/>
          <p:cNvSpPr>
            <a:spLocks noChangeArrowheads="1"/>
          </p:cNvSpPr>
          <p:nvPr/>
        </p:nvSpPr>
        <p:spPr bwMode="auto">
          <a:xfrm>
            <a:off x="1094159" y="5448300"/>
            <a:ext cx="676275" cy="571500"/>
          </a:xfrm>
          <a:prstGeom prst="ellipse">
            <a:avLst/>
          </a:prstGeom>
          <a:noFill/>
          <a:ln w="9525">
            <a:solidFill>
              <a:srgbClr val="C00000"/>
            </a:solidFill>
            <a:round/>
            <a:headEnd/>
            <a:tailEnd/>
          </a:ln>
          <a:effectLst/>
        </p:spPr>
        <p:txBody>
          <a:bodyPr wrap="none" anchor="ctr"/>
          <a:lstStyle/>
          <a:p>
            <a:pPr>
              <a:defRPr/>
            </a:pPr>
            <a:endParaRPr lang="en-US" dirty="0">
              <a:latin typeface="Calibri" panose="020F0502020204030204" pitchFamily="34" charset="0"/>
            </a:endParaRPr>
          </a:p>
        </p:txBody>
      </p:sp>
      <p:pic>
        <p:nvPicPr>
          <p:cNvPr id="2560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771" y="4824413"/>
            <a:ext cx="619125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3224584" y="5959475"/>
            <a:ext cx="1393825" cy="260350"/>
          </a:xfrm>
          <a:prstGeom prst="rect">
            <a:avLst/>
          </a:prstGeom>
          <a:noFill/>
        </p:spPr>
        <p:txBody>
          <a:bodyPr>
            <a:spAutoFit/>
          </a:bodyPr>
          <a:lstStyle/>
          <a:p>
            <a:pPr>
              <a:defRPr/>
            </a:pPr>
            <a:r>
              <a:rPr lang="en-US" sz="1050" dirty="0">
                <a:effectLst/>
                <a:latin typeface="Arial" pitchFamily="34" charset="0"/>
                <a:cs typeface="Arial" pitchFamily="34" charset="0"/>
              </a:rPr>
              <a:t>99.5 99               95</a:t>
            </a:r>
          </a:p>
        </p:txBody>
      </p:sp>
      <p:sp>
        <p:nvSpPr>
          <p:cNvPr id="8" name="Rectangle 7"/>
          <p:cNvSpPr/>
          <p:nvPr/>
        </p:nvSpPr>
        <p:spPr bwMode="auto">
          <a:xfrm>
            <a:off x="1368797" y="5675314"/>
            <a:ext cx="66675" cy="71437"/>
          </a:xfrm>
          <a:prstGeom prst="rect">
            <a:avLst/>
          </a:prstGeom>
          <a:noFill/>
          <a:ln w="9525" cap="flat" cmpd="sng" algn="ctr">
            <a:solidFill>
              <a:schemeClr val="bg1"/>
            </a:solidFill>
            <a:prstDash val="solid"/>
            <a:round/>
            <a:headEnd type="none" w="med" len="med"/>
            <a:tailEnd type="none" w="med" len="med"/>
          </a:ln>
          <a:effectLst/>
        </p:spPr>
        <p:txBody>
          <a:bodyPr/>
          <a:lstStyle/>
          <a:p>
            <a:pPr>
              <a:defRPr/>
            </a:pPr>
            <a:endParaRPr lang="en-US" dirty="0">
              <a:latin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72CD96F2-B269-4B08-B285-3CEBAD5E530B}" type="slidenum">
              <a:rPr lang="en-US" altLang="en-US">
                <a:latin typeface="Calibri" panose="020F0502020204030204" pitchFamily="34" charset="0"/>
              </a:rPr>
              <a:pPr eaLnBrk="1" hangingPunct="1"/>
              <a:t>21</a:t>
            </a:fld>
            <a:endParaRPr lang="en-US" altLang="en-US" dirty="0">
              <a:latin typeface="Calibri" panose="020F0502020204030204" pitchFamily="34" charset="0"/>
            </a:endParaRPr>
          </a:p>
        </p:txBody>
      </p:sp>
      <p:sp>
        <p:nvSpPr>
          <p:cNvPr id="14338" name="Rectangle 2"/>
          <p:cNvSpPr>
            <a:spLocks noGrp="1" noChangeArrowheads="1"/>
          </p:cNvSpPr>
          <p:nvPr>
            <p:ph type="title"/>
          </p:nvPr>
        </p:nvSpPr>
        <p:spPr/>
        <p:txBody>
          <a:bodyPr/>
          <a:lstStyle/>
          <a:p>
            <a:pPr eaLnBrk="1" hangingPunct="1">
              <a:defRPr/>
            </a:pPr>
            <a:r>
              <a:rPr lang="en-US" dirty="0"/>
              <a:t>Choosing a Plotting Position</a:t>
            </a:r>
          </a:p>
        </p:txBody>
      </p:sp>
      <p:sp>
        <p:nvSpPr>
          <p:cNvPr id="14339" name="Rectangle 3"/>
          <p:cNvSpPr>
            <a:spLocks noGrp="1" noChangeArrowheads="1"/>
          </p:cNvSpPr>
          <p:nvPr>
            <p:ph type="body" sz="half" idx="1"/>
          </p:nvPr>
        </p:nvSpPr>
        <p:spPr>
          <a:xfrm>
            <a:off x="1072529" y="1417638"/>
            <a:ext cx="9920897" cy="4678362"/>
          </a:xfrm>
        </p:spPr>
        <p:txBody>
          <a:bodyPr/>
          <a:lstStyle/>
          <a:p>
            <a:pPr eaLnBrk="1" hangingPunct="1">
              <a:spcBef>
                <a:spcPct val="40000"/>
              </a:spcBef>
              <a:buFontTx/>
              <a:buNone/>
              <a:defRPr/>
            </a:pPr>
            <a:r>
              <a:rPr lang="en-US" dirty="0"/>
              <a:t>How Should a Plotting Position Be Chosen?</a:t>
            </a:r>
            <a:endParaRPr lang="en-US" sz="3600" dirty="0"/>
          </a:p>
          <a:p>
            <a:pPr eaLnBrk="1" hangingPunct="1">
              <a:spcBef>
                <a:spcPct val="40000"/>
              </a:spcBef>
              <a:buFontTx/>
              <a:buNone/>
              <a:defRPr/>
            </a:pPr>
            <a:r>
              <a:rPr lang="en-US" sz="2400" dirty="0"/>
              <a:t>	P</a:t>
            </a:r>
            <a:r>
              <a:rPr lang="en-US" sz="2600" dirty="0"/>
              <a:t>lotting position is an </a:t>
            </a:r>
            <a:r>
              <a:rPr lang="en-US" sz="2600" u="sng" dirty="0">
                <a:solidFill>
                  <a:srgbClr val="C00000"/>
                </a:solidFill>
              </a:rPr>
              <a:t>estimator</a:t>
            </a:r>
            <a:r>
              <a:rPr lang="en-US" sz="2600" dirty="0">
                <a:solidFill>
                  <a:srgbClr val="C00000"/>
                </a:solidFill>
              </a:rPr>
              <a:t> </a:t>
            </a:r>
            <a:r>
              <a:rPr lang="en-US" sz="2600" dirty="0"/>
              <a:t>of exceedance probability</a:t>
            </a:r>
          </a:p>
          <a:p>
            <a:pPr lvl="1" eaLnBrk="1" hangingPunct="1">
              <a:spcBef>
                <a:spcPct val="40000"/>
              </a:spcBef>
              <a:defRPr/>
            </a:pPr>
            <a:r>
              <a:rPr lang="en-US" sz="2400" dirty="0"/>
              <a:t>an estimator is generally a function of the data</a:t>
            </a:r>
          </a:p>
          <a:p>
            <a:pPr lvl="1" eaLnBrk="1" hangingPunct="1">
              <a:spcBef>
                <a:spcPct val="10000"/>
              </a:spcBef>
              <a:defRPr/>
            </a:pPr>
            <a:r>
              <a:rPr lang="en-US" sz="2400" dirty="0"/>
              <a:t>two plotting position estimators seen so far are the </a:t>
            </a:r>
            <a:r>
              <a:rPr lang="en-US" sz="2400" u="sng" dirty="0"/>
              <a:t>Median</a:t>
            </a:r>
            <a:r>
              <a:rPr lang="en-US" sz="2400" dirty="0"/>
              <a:t> and   </a:t>
            </a:r>
            <a:r>
              <a:rPr lang="en-US" sz="2400" u="sng" dirty="0"/>
              <a:t>Weibull</a:t>
            </a:r>
            <a:r>
              <a:rPr lang="en-US" sz="2400" dirty="0"/>
              <a:t> plotting positions</a:t>
            </a:r>
          </a:p>
          <a:p>
            <a:pPr eaLnBrk="1" hangingPunct="1">
              <a:spcBef>
                <a:spcPct val="65000"/>
              </a:spcBef>
              <a:buFontTx/>
              <a:buNone/>
              <a:defRPr/>
            </a:pPr>
            <a:r>
              <a:rPr lang="en-US" sz="2400" dirty="0"/>
              <a:t>	</a:t>
            </a:r>
            <a:r>
              <a:rPr lang="en-US" sz="2600" dirty="0">
                <a:solidFill>
                  <a:srgbClr val="C00000"/>
                </a:solidFill>
              </a:rPr>
              <a:t>Other estimators discussed so far have been for the MEAN,    standard deviation and skew</a:t>
            </a:r>
          </a:p>
          <a:p>
            <a:pPr eaLnBrk="1" hangingPunct="1">
              <a:spcBef>
                <a:spcPct val="40000"/>
              </a:spcBef>
              <a:buFontTx/>
              <a:buNone/>
              <a:defRPr/>
            </a:pPr>
            <a:r>
              <a:rPr lang="en-US" sz="2600"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93939-1DFF-97F2-2330-30EEA8A4469B}"/>
            </a:ext>
          </a:extLst>
        </p:cNvPr>
        <p:cNvGrpSpPr/>
        <p:nvPr/>
      </p:nvGrpSpPr>
      <p:grpSpPr>
        <a:xfrm>
          <a:off x="0" y="0"/>
          <a:ext cx="0" cy="0"/>
          <a:chOff x="0" y="0"/>
          <a:chExt cx="0" cy="0"/>
        </a:xfrm>
      </p:grpSpPr>
      <p:sp>
        <p:nvSpPr>
          <p:cNvPr id="4099" name="Slide Number Placeholder 6">
            <a:extLst>
              <a:ext uri="{FF2B5EF4-FFF2-40B4-BE49-F238E27FC236}">
                <a16:creationId xmlns:a16="http://schemas.microsoft.com/office/drawing/2014/main" id="{2A5200A4-12DD-0015-C097-0EC8CDFD0D4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72CD96F2-B269-4B08-B285-3CEBAD5E530B}" type="slidenum">
              <a:rPr lang="en-US" altLang="en-US">
                <a:latin typeface="Calibri" panose="020F0502020204030204" pitchFamily="34" charset="0"/>
              </a:rPr>
              <a:pPr eaLnBrk="1" hangingPunct="1"/>
              <a:t>22</a:t>
            </a:fld>
            <a:endParaRPr lang="en-US" altLang="en-US" dirty="0">
              <a:latin typeface="Calibri" panose="020F0502020204030204" pitchFamily="34" charset="0"/>
            </a:endParaRPr>
          </a:p>
        </p:txBody>
      </p:sp>
      <p:sp>
        <p:nvSpPr>
          <p:cNvPr id="14338" name="Rectangle 2">
            <a:extLst>
              <a:ext uri="{FF2B5EF4-FFF2-40B4-BE49-F238E27FC236}">
                <a16:creationId xmlns:a16="http://schemas.microsoft.com/office/drawing/2014/main" id="{37C02321-0E1A-DB05-A37B-2ABEE0ABD9CB}"/>
              </a:ext>
            </a:extLst>
          </p:cNvPr>
          <p:cNvSpPr>
            <a:spLocks noGrp="1" noChangeArrowheads="1"/>
          </p:cNvSpPr>
          <p:nvPr>
            <p:ph type="title"/>
          </p:nvPr>
        </p:nvSpPr>
        <p:spPr/>
        <p:txBody>
          <a:bodyPr/>
          <a:lstStyle/>
          <a:p>
            <a:pPr eaLnBrk="1" hangingPunct="1">
              <a:defRPr/>
            </a:pPr>
            <a:r>
              <a:rPr lang="en-US" dirty="0"/>
              <a:t>Plotting Position</a:t>
            </a:r>
          </a:p>
        </p:txBody>
      </p:sp>
      <p:sp>
        <p:nvSpPr>
          <p:cNvPr id="14339" name="Rectangle 3">
            <a:extLst>
              <a:ext uri="{FF2B5EF4-FFF2-40B4-BE49-F238E27FC236}">
                <a16:creationId xmlns:a16="http://schemas.microsoft.com/office/drawing/2014/main" id="{A23778C6-DB5C-520F-8751-08BBD029E2E8}"/>
              </a:ext>
            </a:extLst>
          </p:cNvPr>
          <p:cNvSpPr>
            <a:spLocks noGrp="1" noChangeArrowheads="1"/>
          </p:cNvSpPr>
          <p:nvPr>
            <p:ph type="body" sz="half" idx="1"/>
          </p:nvPr>
        </p:nvSpPr>
        <p:spPr>
          <a:xfrm>
            <a:off x="1072529" y="1417638"/>
            <a:ext cx="9920897" cy="4678362"/>
          </a:xfrm>
        </p:spPr>
        <p:txBody>
          <a:bodyPr/>
          <a:lstStyle/>
          <a:p>
            <a:pPr eaLnBrk="1" hangingPunct="1">
              <a:spcBef>
                <a:spcPct val="40000"/>
              </a:spcBef>
              <a:buFontTx/>
              <a:buNone/>
              <a:defRPr/>
            </a:pPr>
            <a:r>
              <a:rPr lang="en-US" dirty="0"/>
              <a:t>Standard formula = (m-a)/(n+1-2a)</a:t>
            </a:r>
            <a:endParaRPr lang="en-US" sz="3600" dirty="0"/>
          </a:p>
          <a:p>
            <a:pPr lvl="1" eaLnBrk="1" hangingPunct="1">
              <a:spcBef>
                <a:spcPct val="40000"/>
              </a:spcBef>
              <a:defRPr/>
            </a:pPr>
            <a:r>
              <a:rPr lang="en-US" sz="2400" dirty="0"/>
              <a:t>Weibull: a= 0.0 =&gt; m/(n+1)</a:t>
            </a:r>
          </a:p>
          <a:p>
            <a:pPr lvl="1" eaLnBrk="1" hangingPunct="1">
              <a:spcBef>
                <a:spcPct val="40000"/>
              </a:spcBef>
              <a:defRPr/>
            </a:pPr>
            <a:r>
              <a:rPr lang="en-US" sz="2400" dirty="0"/>
              <a:t>Median: a=0.3175 =&gt; (m-0.3175)/(n+0.365)</a:t>
            </a:r>
          </a:p>
          <a:p>
            <a:pPr lvl="1" eaLnBrk="1" hangingPunct="1">
              <a:spcBef>
                <a:spcPct val="40000"/>
              </a:spcBef>
              <a:defRPr/>
            </a:pPr>
            <a:r>
              <a:rPr lang="en-US" sz="2400" dirty="0"/>
              <a:t>Hazen: a=0.5 =&gt; (m-0.5)/(n)</a:t>
            </a:r>
          </a:p>
          <a:p>
            <a:pPr eaLnBrk="1" hangingPunct="1">
              <a:spcBef>
                <a:spcPct val="65000"/>
              </a:spcBef>
              <a:buFontTx/>
              <a:buNone/>
              <a:defRPr/>
            </a:pPr>
            <a:r>
              <a:rPr lang="en-US" sz="2400" dirty="0"/>
              <a:t>	</a:t>
            </a:r>
            <a:r>
              <a:rPr lang="en-US" sz="2600" dirty="0"/>
              <a:t>	</a:t>
            </a:r>
          </a:p>
        </p:txBody>
      </p:sp>
    </p:spTree>
    <p:extLst>
      <p:ext uri="{BB962C8B-B14F-4D97-AF65-F5344CB8AC3E}">
        <p14:creationId xmlns:p14="http://schemas.microsoft.com/office/powerpoint/2010/main" val="1110554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3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33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1533144" y="1728217"/>
            <a:ext cx="6738107" cy="4723559"/>
          </a:xfrm>
          <a:prstGeom prst="rect">
            <a:avLst/>
          </a:prstGeom>
        </p:spPr>
      </p:pic>
      <p:sp>
        <p:nvSpPr>
          <p:cNvPr id="2052" name="Slide Number Placeholder 4"/>
          <p:cNvSpPr>
            <a:spLocks noGrp="1"/>
          </p:cNvSpPr>
          <p:nvPr>
            <p:ph type="sldNum" sz="quarter" idx="12"/>
          </p:nvPr>
        </p:nvSpPr>
        <p:spPr>
          <a:noFill/>
        </p:spPr>
        <p:txBody>
          <a:bodyPr/>
          <a:lstStyle/>
          <a:p>
            <a:fld id="{208F925E-FCF2-4ECC-A2A1-693966644220}" type="slidenum">
              <a:rPr lang="en-US" smtClean="0"/>
              <a:pPr/>
              <a:t>23</a:t>
            </a:fld>
            <a:endParaRPr lang="en-US"/>
          </a:p>
        </p:txBody>
      </p:sp>
      <p:sp>
        <p:nvSpPr>
          <p:cNvPr id="101397" name="Line 21"/>
          <p:cNvSpPr>
            <a:spLocks noChangeShapeType="1"/>
          </p:cNvSpPr>
          <p:nvPr/>
        </p:nvSpPr>
        <p:spPr bwMode="auto">
          <a:xfrm>
            <a:off x="7035864" y="2487614"/>
            <a:ext cx="0" cy="3330575"/>
          </a:xfrm>
          <a:prstGeom prst="line">
            <a:avLst/>
          </a:prstGeom>
          <a:noFill/>
          <a:ln w="19050">
            <a:solidFill>
              <a:srgbClr val="66CCFF"/>
            </a:solidFill>
            <a:round/>
            <a:headEnd/>
            <a:tailEnd/>
          </a:ln>
          <a:effectLst/>
        </p:spPr>
        <p:txBody>
          <a:bodyPr/>
          <a:lstStyle/>
          <a:p>
            <a:pPr>
              <a:defRPr/>
            </a:pPr>
            <a:endParaRPr lang="en-US" dirty="0">
              <a:latin typeface="Calibri" panose="020F0502020204030204" pitchFamily="34" charset="0"/>
            </a:endParaRPr>
          </a:p>
        </p:txBody>
      </p:sp>
      <p:graphicFrame>
        <p:nvGraphicFramePr>
          <p:cNvPr id="2051" name="Object 25"/>
          <p:cNvGraphicFramePr>
            <a:graphicFrameLocks noChangeAspect="1"/>
          </p:cNvGraphicFramePr>
          <p:nvPr/>
        </p:nvGraphicFramePr>
        <p:xfrm>
          <a:off x="7255384" y="2084833"/>
          <a:ext cx="942975" cy="992885"/>
        </p:xfrm>
        <a:graphic>
          <a:graphicData uri="http://schemas.openxmlformats.org/presentationml/2006/ole">
            <mc:AlternateContent xmlns:mc="http://schemas.openxmlformats.org/markup-compatibility/2006">
              <mc:Choice xmlns:v="urn:schemas-microsoft-com:vml" Requires="v">
                <p:oleObj r:id="rId3" imgW="733333" imgH="695238" progId="">
                  <p:embed/>
                </p:oleObj>
              </mc:Choice>
              <mc:Fallback>
                <p:oleObj r:id="rId3" imgW="733333" imgH="695238" progId="">
                  <p:embed/>
                  <p:pic>
                    <p:nvPicPr>
                      <p:cNvPr id="2051"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5384" y="2084833"/>
                        <a:ext cx="942975" cy="992885"/>
                      </a:xfrm>
                      <a:prstGeom prst="rect">
                        <a:avLst/>
                      </a:prstGeom>
                      <a:noFill/>
                      <a:ln>
                        <a:noFill/>
                      </a:ln>
                      <a:effectLst/>
                    </p:spPr>
                  </p:pic>
                </p:oleObj>
              </mc:Fallback>
            </mc:AlternateContent>
          </a:graphicData>
        </a:graphic>
      </p:graphicFrame>
      <p:sp>
        <p:nvSpPr>
          <p:cNvPr id="2061" name="Text Box 22"/>
          <p:cNvSpPr txBox="1">
            <a:spLocks noChangeArrowheads="1"/>
          </p:cNvSpPr>
          <p:nvPr/>
        </p:nvSpPr>
        <p:spPr bwMode="auto">
          <a:xfrm>
            <a:off x="7259766" y="2024507"/>
            <a:ext cx="1062037" cy="1077218"/>
          </a:xfrm>
          <a:prstGeom prst="rect">
            <a:avLst/>
          </a:prstGeom>
          <a:noFill/>
          <a:ln w="9525">
            <a:noFill/>
            <a:miter lim="800000"/>
            <a:headEnd/>
            <a:tailEnd/>
          </a:ln>
        </p:spPr>
        <p:txBody>
          <a:bodyPr wrap="square">
            <a:spAutoFit/>
          </a:bodyPr>
          <a:lstStyle/>
          <a:p>
            <a:pPr>
              <a:spcBef>
                <a:spcPct val="50000"/>
              </a:spcBef>
            </a:pPr>
            <a:r>
              <a:rPr lang="en-US" sz="1600" dirty="0">
                <a:solidFill>
                  <a:srgbClr val="00B0F0"/>
                </a:solidFill>
                <a:effectLst/>
                <a:latin typeface="Calibri" panose="020F0502020204030204" pitchFamily="34" charset="0"/>
              </a:rPr>
              <a:t>exceeded </a:t>
            </a:r>
          </a:p>
          <a:p>
            <a:r>
              <a:rPr lang="en-US" sz="1600" dirty="0">
                <a:solidFill>
                  <a:srgbClr val="00B0F0"/>
                </a:solidFill>
                <a:effectLst/>
                <a:latin typeface="Calibri" panose="020F0502020204030204" pitchFamily="34" charset="0"/>
              </a:rPr>
              <a:t>1 year of 30 ≈ 1/30       ≈ .033</a:t>
            </a:r>
          </a:p>
        </p:txBody>
      </p:sp>
      <p:sp>
        <p:nvSpPr>
          <p:cNvPr id="101399" name="Line 23"/>
          <p:cNvSpPr>
            <a:spLocks noChangeShapeType="1"/>
          </p:cNvSpPr>
          <p:nvPr/>
        </p:nvSpPr>
        <p:spPr bwMode="auto">
          <a:xfrm flipH="1">
            <a:off x="7046977" y="2573781"/>
            <a:ext cx="197229" cy="270003"/>
          </a:xfrm>
          <a:prstGeom prst="line">
            <a:avLst/>
          </a:prstGeom>
          <a:noFill/>
          <a:ln w="19050">
            <a:solidFill>
              <a:srgbClr val="66CCFF"/>
            </a:solidFill>
            <a:round/>
            <a:headEnd/>
            <a:tailEnd/>
          </a:ln>
          <a:effectLst/>
        </p:spPr>
        <p:txBody>
          <a:bodyPr/>
          <a:lstStyle/>
          <a:p>
            <a:pPr>
              <a:defRPr/>
            </a:pPr>
            <a:endParaRPr lang="en-US" sz="1600" dirty="0">
              <a:latin typeface="Calibri" panose="020F0502020204030204" pitchFamily="34" charset="0"/>
            </a:endParaRPr>
          </a:p>
        </p:txBody>
      </p:sp>
      <p:pic>
        <p:nvPicPr>
          <p:cNvPr id="2064" name="Picture 16"/>
          <p:cNvPicPr>
            <a:picLocks noChangeAspect="1" noChangeArrowheads="1"/>
          </p:cNvPicPr>
          <p:nvPr/>
        </p:nvPicPr>
        <p:blipFill>
          <a:blip r:embed="rId5" cstate="print"/>
          <a:srcRect/>
          <a:stretch>
            <a:fillRect/>
          </a:stretch>
        </p:blipFill>
        <p:spPr bwMode="auto">
          <a:xfrm>
            <a:off x="2117725" y="4665664"/>
            <a:ext cx="6565900" cy="1304925"/>
          </a:xfrm>
          <a:prstGeom prst="rect">
            <a:avLst/>
          </a:prstGeom>
          <a:noFill/>
          <a:ln w="9525">
            <a:noFill/>
            <a:miter lim="800000"/>
            <a:headEnd/>
            <a:tailEnd/>
          </a:ln>
        </p:spPr>
      </p:pic>
      <p:sp>
        <p:nvSpPr>
          <p:cNvPr id="38" name="Text Box 32"/>
          <p:cNvSpPr txBox="1">
            <a:spLocks noChangeArrowheads="1"/>
          </p:cNvSpPr>
          <p:nvPr/>
        </p:nvSpPr>
        <p:spPr bwMode="auto">
          <a:xfrm>
            <a:off x="2752471" y="2432051"/>
            <a:ext cx="1219266" cy="1200329"/>
          </a:xfrm>
          <a:prstGeom prst="rect">
            <a:avLst/>
          </a:prstGeom>
          <a:solidFill>
            <a:schemeClr val="bg1"/>
          </a:solidFill>
          <a:ln w="9525">
            <a:noFill/>
            <a:miter lim="800000"/>
            <a:headEnd/>
            <a:tailEnd/>
          </a:ln>
        </p:spPr>
        <p:txBody>
          <a:bodyPr wrap="square">
            <a:spAutoFit/>
          </a:bodyPr>
          <a:lstStyle/>
          <a:p>
            <a:pPr>
              <a:spcBef>
                <a:spcPct val="50000"/>
              </a:spcBef>
            </a:pPr>
            <a:r>
              <a:rPr lang="en-US" sz="2400" b="1" dirty="0">
                <a:solidFill>
                  <a:schemeClr val="accent2"/>
                </a:solidFill>
                <a:effectLst/>
                <a:latin typeface="Calibri" panose="020F0502020204030204" pitchFamily="34" charset="0"/>
              </a:rPr>
              <a:t>N = 30 ordered events</a:t>
            </a:r>
            <a:endParaRPr lang="en-US" sz="2400" b="1" baseline="-25000" dirty="0">
              <a:solidFill>
                <a:schemeClr val="accent2"/>
              </a:solidFill>
              <a:effectLst/>
              <a:latin typeface="Calibri" panose="020F0502020204030204" pitchFamily="34" charset="0"/>
            </a:endParaRPr>
          </a:p>
        </p:txBody>
      </p:sp>
      <p:sp>
        <p:nvSpPr>
          <p:cNvPr id="31" name="Rectangle 2"/>
          <p:cNvSpPr>
            <a:spLocks noGrp="1" noChangeArrowheads="1"/>
          </p:cNvSpPr>
          <p:nvPr>
            <p:ph type="title"/>
          </p:nvPr>
        </p:nvSpPr>
        <p:spPr>
          <a:xfrm>
            <a:off x="605017" y="260160"/>
            <a:ext cx="10087564" cy="1143000"/>
          </a:xfrm>
        </p:spPr>
        <p:txBody>
          <a:bodyPr/>
          <a:lstStyle/>
          <a:p>
            <a:pPr eaLnBrk="1" hangingPunct="1">
              <a:defRPr/>
            </a:pPr>
            <a:r>
              <a:rPr lang="en-US" dirty="0">
                <a:solidFill>
                  <a:schemeClr val="accent6"/>
                </a:solidFill>
              </a:rPr>
              <a:t>Sampling Distribution for Plotting Position </a:t>
            </a:r>
          </a:p>
        </p:txBody>
      </p:sp>
      <p:sp>
        <p:nvSpPr>
          <p:cNvPr id="32" name="Rectangle 3"/>
          <p:cNvSpPr txBox="1">
            <a:spLocks noChangeArrowheads="1"/>
          </p:cNvSpPr>
          <p:nvPr/>
        </p:nvSpPr>
        <p:spPr>
          <a:xfrm>
            <a:off x="8468955" y="1876426"/>
            <a:ext cx="2523694" cy="4487863"/>
          </a:xfrm>
          <a:prstGeom prst="rect">
            <a:avLst/>
          </a:prstGeom>
        </p:spPr>
        <p:txBody>
          <a:bodyPr/>
          <a:lstStyle>
            <a:lvl1pPr marL="342900" indent="-342900" algn="l" rtl="0" eaLnBrk="0" fontAlgn="base" hangingPunct="0">
              <a:spcBef>
                <a:spcPct val="20000"/>
              </a:spcBef>
              <a:spcAft>
                <a:spcPct val="0"/>
              </a:spcAft>
              <a:buChar char="•"/>
              <a:defRPr sz="3200">
                <a:solidFill>
                  <a:srgbClr val="FFFFFF"/>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rgbClr val="FFFFFF"/>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har char="•"/>
              <a:defRPr sz="2400">
                <a:solidFill>
                  <a:srgbClr val="FFFFFF"/>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rgbClr val="FFFFFF"/>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har char="»"/>
              <a:defRPr sz="2000">
                <a:solidFill>
                  <a:srgbClr val="FFFFFF"/>
                </a:solidFill>
                <a:effectLst>
                  <a:outerShdw blurRad="38100" dist="38100" dir="2700000" algn="tl">
                    <a:srgbClr val="000000"/>
                  </a:outerShdw>
                </a:effectLst>
                <a:latin typeface="+mn-lt"/>
              </a:defRPr>
            </a:lvl5pPr>
            <a:lvl6pPr marL="25146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9pPr>
          </a:lstStyle>
          <a:p>
            <a:pPr marL="0" indent="0" algn="ctr" eaLnBrk="1" hangingPunct="1">
              <a:spcBef>
                <a:spcPct val="40000"/>
              </a:spcBef>
              <a:buNone/>
              <a:defRPr/>
            </a:pPr>
            <a:r>
              <a:rPr lang="en-US" sz="2600" kern="0" dirty="0">
                <a:solidFill>
                  <a:schemeClr val="tx1"/>
                </a:solidFill>
                <a:effectLst/>
                <a:latin typeface="Calibri" panose="020F0502020204030204" pitchFamily="34" charset="0"/>
              </a:rPr>
              <a:t>The sampling distribution for the estimate of exceedance probability </a:t>
            </a:r>
            <a:r>
              <a:rPr lang="en-US" sz="2600" kern="0" dirty="0">
                <a:solidFill>
                  <a:schemeClr val="bg1"/>
                </a:solidFill>
                <a:effectLst/>
                <a:latin typeface="Calibri" panose="020F0502020204030204" pitchFamily="34" charset="0"/>
              </a:rPr>
              <a:t>is </a:t>
            </a:r>
            <a:r>
              <a:rPr lang="en-US" sz="2600" b="1" kern="0" dirty="0">
                <a:solidFill>
                  <a:srgbClr val="C00000"/>
                </a:solidFill>
                <a:effectLst/>
                <a:latin typeface="Calibri" panose="020F0502020204030204" pitchFamily="34" charset="0"/>
              </a:rPr>
              <a:t>NOT symmetrical</a:t>
            </a:r>
            <a:r>
              <a:rPr lang="en-US" sz="2600" kern="0" dirty="0">
                <a:solidFill>
                  <a:schemeClr val="bg1"/>
                </a:solidFill>
                <a:effectLst/>
                <a:latin typeface="Calibri" panose="020F0502020204030204" pitchFamily="34" charset="0"/>
              </a:rPr>
              <a:t>.  </a:t>
            </a:r>
          </a:p>
        </p:txBody>
      </p:sp>
      <p:sp>
        <p:nvSpPr>
          <p:cNvPr id="37" name="Text Box 32"/>
          <p:cNvSpPr txBox="1">
            <a:spLocks noChangeArrowheads="1"/>
          </p:cNvSpPr>
          <p:nvPr/>
        </p:nvSpPr>
        <p:spPr bwMode="auto">
          <a:xfrm>
            <a:off x="8477911" y="4794977"/>
            <a:ext cx="2542745" cy="1323439"/>
          </a:xfrm>
          <a:prstGeom prst="rect">
            <a:avLst/>
          </a:prstGeom>
          <a:noFill/>
          <a:ln w="9525">
            <a:noFill/>
            <a:miter lim="800000"/>
            <a:headEnd/>
            <a:tailEnd/>
          </a:ln>
        </p:spPr>
        <p:txBody>
          <a:bodyPr wrap="square">
            <a:spAutoFit/>
          </a:bodyPr>
          <a:lstStyle/>
          <a:p>
            <a:pPr algn="ctr">
              <a:spcBef>
                <a:spcPct val="50000"/>
              </a:spcBef>
            </a:pPr>
            <a:r>
              <a:rPr lang="en-US" sz="2000" dirty="0">
                <a:solidFill>
                  <a:schemeClr val="bg1">
                    <a:lumMod val="50000"/>
                  </a:schemeClr>
                </a:solidFill>
                <a:effectLst/>
                <a:latin typeface="Calibri" panose="020F0502020204030204" pitchFamily="34" charset="0"/>
              </a:rPr>
              <a:t>Not Normal because Central Limit Theorem does not apply.  </a:t>
            </a:r>
            <a:r>
              <a:rPr lang="en-US" sz="2000" i="1" dirty="0">
                <a:solidFill>
                  <a:schemeClr val="bg1">
                    <a:lumMod val="50000"/>
                  </a:schemeClr>
                </a:solidFill>
                <a:effectLst/>
                <a:latin typeface="Calibri" panose="020F0502020204030204" pitchFamily="34" charset="0"/>
              </a:rPr>
              <a:t>RVs are not summed</a:t>
            </a:r>
            <a:endParaRPr lang="en-US" sz="2000" i="1" baseline="-25000" dirty="0">
              <a:solidFill>
                <a:schemeClr val="bg1">
                  <a:lumMod val="50000"/>
                </a:schemeClr>
              </a:solidFill>
              <a:effectLst/>
              <a:latin typeface="Calibri" panose="020F0502020204030204" pitchFamily="34" charset="0"/>
            </a:endParaRPr>
          </a:p>
        </p:txBody>
      </p:sp>
      <p:grpSp>
        <p:nvGrpSpPr>
          <p:cNvPr id="39" name="Group 38"/>
          <p:cNvGrpSpPr/>
          <p:nvPr/>
        </p:nvGrpSpPr>
        <p:grpSpPr>
          <a:xfrm>
            <a:off x="4313683" y="1964804"/>
            <a:ext cx="2385822" cy="1330847"/>
            <a:chOff x="2789682" y="1964803"/>
            <a:chExt cx="2385822" cy="1330847"/>
          </a:xfrm>
        </p:grpSpPr>
        <p:graphicFrame>
          <p:nvGraphicFramePr>
            <p:cNvPr id="40" name="Object 25"/>
            <p:cNvGraphicFramePr>
              <a:graphicFrameLocks noChangeAspect="1"/>
            </p:cNvGraphicFramePr>
            <p:nvPr/>
          </p:nvGraphicFramePr>
          <p:xfrm>
            <a:off x="2852929" y="2103438"/>
            <a:ext cx="1576196" cy="1192212"/>
          </p:xfrm>
          <a:graphic>
            <a:graphicData uri="http://schemas.openxmlformats.org/presentationml/2006/ole">
              <mc:AlternateContent xmlns:mc="http://schemas.openxmlformats.org/markup-compatibility/2006">
                <mc:Choice xmlns:v="urn:schemas-microsoft-com:vml" Requires="v">
                  <p:oleObj r:id="rId6" imgW="733333" imgH="695238" progId="">
                    <p:embed/>
                  </p:oleObj>
                </mc:Choice>
                <mc:Fallback>
                  <p:oleObj r:id="rId6" imgW="733333" imgH="695238" progId="">
                    <p:embed/>
                    <p:pic>
                      <p:nvPicPr>
                        <p:cNvPr id="4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2929" y="2103438"/>
                          <a:ext cx="1576196" cy="1192212"/>
                        </a:xfrm>
                        <a:prstGeom prst="rect">
                          <a:avLst/>
                        </a:prstGeom>
                        <a:noFill/>
                        <a:ln>
                          <a:noFill/>
                        </a:ln>
                        <a:effectLst/>
                      </p:spPr>
                    </p:pic>
                  </p:oleObj>
                </mc:Fallback>
              </mc:AlternateContent>
            </a:graphicData>
          </a:graphic>
        </p:graphicFrame>
        <p:sp>
          <p:nvSpPr>
            <p:cNvPr id="41" name="Text Box 32"/>
            <p:cNvSpPr txBox="1">
              <a:spLocks noChangeArrowheads="1"/>
            </p:cNvSpPr>
            <p:nvPr/>
          </p:nvSpPr>
          <p:spPr bwMode="auto">
            <a:xfrm>
              <a:off x="2789682" y="1964803"/>
              <a:ext cx="1867281" cy="1323439"/>
            </a:xfrm>
            <a:prstGeom prst="rect">
              <a:avLst/>
            </a:prstGeom>
            <a:noFill/>
            <a:ln w="9525">
              <a:noFill/>
              <a:miter lim="800000"/>
              <a:headEnd/>
              <a:tailEnd/>
            </a:ln>
          </p:spPr>
          <p:txBody>
            <a:bodyPr wrap="square">
              <a:spAutoFit/>
            </a:bodyPr>
            <a:lstStyle/>
            <a:p>
              <a:pPr>
                <a:spcBef>
                  <a:spcPct val="50000"/>
                </a:spcBef>
              </a:pPr>
              <a:r>
                <a:rPr lang="en-US" sz="2000" dirty="0">
                  <a:effectLst/>
                  <a:latin typeface="Calibri" panose="020F0502020204030204" pitchFamily="34" charset="0"/>
                </a:rPr>
                <a:t>sampling distribution for exceedance probability of X</a:t>
              </a:r>
              <a:r>
                <a:rPr lang="en-US" sz="2000" baseline="-25000" dirty="0">
                  <a:effectLst/>
                  <a:latin typeface="Calibri" panose="020F0502020204030204" pitchFamily="34" charset="0"/>
                </a:rPr>
                <a:t>1</a:t>
              </a:r>
            </a:p>
          </p:txBody>
        </p:sp>
        <p:cxnSp>
          <p:nvCxnSpPr>
            <p:cNvPr id="42" name="Straight Arrow Connector 41"/>
            <p:cNvCxnSpPr>
              <a:cxnSpLocks/>
            </p:cNvCxnSpPr>
            <p:nvPr/>
          </p:nvCxnSpPr>
          <p:spPr bwMode="auto">
            <a:xfrm>
              <a:off x="4429125" y="2734234"/>
              <a:ext cx="746379" cy="383870"/>
            </a:xfrm>
            <a:prstGeom prst="straightConnector1">
              <a:avLst/>
            </a:prstGeom>
            <a:solidFill>
              <a:schemeClr val="accent1"/>
            </a:solidFill>
            <a:ln w="19050" cap="flat" cmpd="sng" algn="ctr">
              <a:solidFill>
                <a:schemeClr val="tx1"/>
              </a:solidFill>
              <a:prstDash val="solid"/>
              <a:round/>
              <a:headEnd type="none" w="med" len="med"/>
              <a:tailEnd type="arrow" w="lg" len="lg"/>
            </a:ln>
            <a:effectLst/>
          </p:spPr>
        </p:cxnSp>
      </p:grpSp>
      <p:grpSp>
        <p:nvGrpSpPr>
          <p:cNvPr id="18" name="Group 17"/>
          <p:cNvGrpSpPr/>
          <p:nvPr/>
        </p:nvGrpSpPr>
        <p:grpSpPr>
          <a:xfrm>
            <a:off x="2548129" y="3020450"/>
            <a:ext cx="5058032" cy="2720966"/>
            <a:chOff x="863346" y="3759209"/>
            <a:chExt cx="5058032" cy="2720966"/>
          </a:xfrm>
        </p:grpSpPr>
        <p:sp>
          <p:nvSpPr>
            <p:cNvPr id="19" name="Line 11"/>
            <p:cNvSpPr>
              <a:spLocks noChangeShapeType="1"/>
            </p:cNvSpPr>
            <p:nvPr/>
          </p:nvSpPr>
          <p:spPr bwMode="auto">
            <a:xfrm>
              <a:off x="863346" y="3984625"/>
              <a:ext cx="4454779" cy="0"/>
            </a:xfrm>
            <a:prstGeom prst="line">
              <a:avLst/>
            </a:prstGeom>
            <a:noFill/>
            <a:ln w="9525">
              <a:solidFill>
                <a:schemeClr val="tx1"/>
              </a:solidFill>
              <a:prstDash val="dash"/>
              <a:round/>
              <a:headEnd/>
              <a:tailEnd/>
            </a:ln>
            <a:effectLst/>
          </p:spPr>
          <p:txBody>
            <a:bodyPr/>
            <a:lstStyle/>
            <a:p>
              <a:pPr>
                <a:defRPr/>
              </a:pPr>
              <a:endParaRPr lang="en-US" dirty="0">
                <a:latin typeface="Calibri" panose="020F0502020204030204" pitchFamily="34" charset="0"/>
              </a:endParaRPr>
            </a:p>
          </p:txBody>
        </p:sp>
        <p:sp>
          <p:nvSpPr>
            <p:cNvPr id="20" name="Line 12"/>
            <p:cNvSpPr>
              <a:spLocks noChangeShapeType="1"/>
            </p:cNvSpPr>
            <p:nvPr/>
          </p:nvSpPr>
          <p:spPr bwMode="auto">
            <a:xfrm>
              <a:off x="5346700" y="3965575"/>
              <a:ext cx="0" cy="2514600"/>
            </a:xfrm>
            <a:prstGeom prst="line">
              <a:avLst/>
            </a:prstGeom>
            <a:noFill/>
            <a:ln w="9525">
              <a:solidFill>
                <a:schemeClr val="tx1"/>
              </a:solidFill>
              <a:prstDash val="dash"/>
              <a:round/>
              <a:headEnd/>
              <a:tailEnd/>
            </a:ln>
            <a:effectLst/>
          </p:spPr>
          <p:txBody>
            <a:bodyPr/>
            <a:lstStyle/>
            <a:p>
              <a:pPr>
                <a:defRPr/>
              </a:pPr>
              <a:endParaRPr lang="en-US" dirty="0">
                <a:latin typeface="Calibri" panose="020F0502020204030204" pitchFamily="34" charset="0"/>
              </a:endParaRPr>
            </a:p>
          </p:txBody>
        </p:sp>
        <p:grpSp>
          <p:nvGrpSpPr>
            <p:cNvPr id="21" name="Group 32"/>
            <p:cNvGrpSpPr>
              <a:grpSpLocks/>
            </p:cNvGrpSpPr>
            <p:nvPr/>
          </p:nvGrpSpPr>
          <p:grpSpPr bwMode="auto">
            <a:xfrm>
              <a:off x="4046854" y="4316006"/>
              <a:ext cx="811171" cy="263525"/>
              <a:chOff x="5115502" y="4464515"/>
              <a:chExt cx="1201731" cy="152462"/>
            </a:xfrm>
          </p:grpSpPr>
          <p:sp>
            <p:nvSpPr>
              <p:cNvPr id="28" name="Line 19"/>
              <p:cNvSpPr>
                <a:spLocks noChangeShapeType="1"/>
              </p:cNvSpPr>
              <p:nvPr/>
            </p:nvSpPr>
            <p:spPr bwMode="auto">
              <a:xfrm flipH="1">
                <a:off x="5115502" y="4616976"/>
                <a:ext cx="1142999"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29" name="Freeform 20"/>
              <p:cNvSpPr>
                <a:spLocks/>
              </p:cNvSpPr>
              <p:nvPr/>
            </p:nvSpPr>
            <p:spPr bwMode="auto">
              <a:xfrm flipH="1">
                <a:off x="5174228" y="4464515"/>
                <a:ext cx="1143005" cy="152462"/>
              </a:xfrm>
              <a:custGeom>
                <a:avLst/>
                <a:gdLst>
                  <a:gd name="connsiteX0" fmla="*/ 10000 w 10000"/>
                  <a:gd name="connsiteY0" fmla="*/ 10000 h 10000"/>
                  <a:gd name="connsiteX1" fmla="*/ 8958 w 10000"/>
                  <a:gd name="connsiteY1" fmla="*/ 7500 h 10000"/>
                  <a:gd name="connsiteX2" fmla="*/ 5530 w 10000"/>
                  <a:gd name="connsiteY2" fmla="*/ 0 h 10000"/>
                  <a:gd name="connsiteX3" fmla="*/ 2583 w 10000"/>
                  <a:gd name="connsiteY3" fmla="*/ 7188 h 10000"/>
                  <a:gd name="connsiteX4" fmla="*/ 0 w 10000"/>
                  <a:gd name="connsiteY4" fmla="*/ 10000 h 10000"/>
                  <a:gd name="connsiteX0" fmla="*/ 10000 w 10000"/>
                  <a:gd name="connsiteY0" fmla="*/ 10004 h 10004"/>
                  <a:gd name="connsiteX1" fmla="*/ 8506 w 10000"/>
                  <a:gd name="connsiteY1" fmla="*/ 7165 h 10004"/>
                  <a:gd name="connsiteX2" fmla="*/ 5530 w 10000"/>
                  <a:gd name="connsiteY2" fmla="*/ 4 h 10004"/>
                  <a:gd name="connsiteX3" fmla="*/ 2583 w 10000"/>
                  <a:gd name="connsiteY3" fmla="*/ 7192 h 10004"/>
                  <a:gd name="connsiteX4" fmla="*/ 0 w 10000"/>
                  <a:gd name="connsiteY4" fmla="*/ 10004 h 10004"/>
                  <a:gd name="connsiteX0" fmla="*/ 10000 w 10000"/>
                  <a:gd name="connsiteY0" fmla="*/ 10004 h 10004"/>
                  <a:gd name="connsiteX1" fmla="*/ 8506 w 10000"/>
                  <a:gd name="connsiteY1" fmla="*/ 7165 h 10004"/>
                  <a:gd name="connsiteX2" fmla="*/ 5711 w 10000"/>
                  <a:gd name="connsiteY2" fmla="*/ 4 h 10004"/>
                  <a:gd name="connsiteX3" fmla="*/ 2583 w 10000"/>
                  <a:gd name="connsiteY3" fmla="*/ 7192 h 10004"/>
                  <a:gd name="connsiteX4" fmla="*/ 0 w 10000"/>
                  <a:gd name="connsiteY4" fmla="*/ 10004 h 10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4">
                    <a:moveTo>
                      <a:pt x="10000" y="10004"/>
                    </a:moveTo>
                    <a:cubicBezTo>
                      <a:pt x="9833" y="9587"/>
                      <a:pt x="9221" y="8832"/>
                      <a:pt x="8506" y="7165"/>
                    </a:cubicBezTo>
                    <a:cubicBezTo>
                      <a:pt x="7791" y="5498"/>
                      <a:pt x="6698" y="0"/>
                      <a:pt x="5711" y="4"/>
                    </a:cubicBezTo>
                    <a:cubicBezTo>
                      <a:pt x="4724" y="8"/>
                      <a:pt x="3535" y="5525"/>
                      <a:pt x="2583" y="7192"/>
                    </a:cubicBezTo>
                    <a:cubicBezTo>
                      <a:pt x="1631" y="8859"/>
                      <a:pt x="542" y="9483"/>
                      <a:pt x="0" y="10004"/>
                    </a:cubicBezTo>
                  </a:path>
                </a:pathLst>
              </a:cu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grpSp>
        <p:grpSp>
          <p:nvGrpSpPr>
            <p:cNvPr id="22" name="Group 38"/>
            <p:cNvGrpSpPr>
              <a:grpSpLocks/>
            </p:cNvGrpSpPr>
            <p:nvPr/>
          </p:nvGrpSpPr>
          <p:grpSpPr bwMode="auto">
            <a:xfrm>
              <a:off x="5022853" y="3759209"/>
              <a:ext cx="898525" cy="217488"/>
              <a:chOff x="3870" y="2384"/>
              <a:chExt cx="566" cy="137"/>
            </a:xfrm>
          </p:grpSpPr>
          <p:sp>
            <p:nvSpPr>
              <p:cNvPr id="26" name="Line 23"/>
              <p:cNvSpPr>
                <a:spLocks noChangeShapeType="1"/>
              </p:cNvSpPr>
              <p:nvPr/>
            </p:nvSpPr>
            <p:spPr bwMode="auto">
              <a:xfrm flipH="1">
                <a:off x="3873" y="2521"/>
                <a:ext cx="563"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27" name="Freeform 24"/>
              <p:cNvSpPr>
                <a:spLocks/>
              </p:cNvSpPr>
              <p:nvPr/>
            </p:nvSpPr>
            <p:spPr bwMode="auto">
              <a:xfrm flipH="1">
                <a:off x="3870" y="2384"/>
                <a:ext cx="563" cy="137"/>
              </a:xfrm>
              <a:custGeom>
                <a:avLst/>
                <a:gdLst/>
                <a:ahLst/>
                <a:cxnLst>
                  <a:cxn ang="0">
                    <a:pos x="720" y="96"/>
                  </a:cxn>
                  <a:cxn ang="0">
                    <a:pos x="654" y="75"/>
                  </a:cxn>
                  <a:cxn ang="0">
                    <a:pos x="480" y="0"/>
                  </a:cxn>
                  <a:cxn ang="0">
                    <a:pos x="213" y="72"/>
                  </a:cxn>
                  <a:cxn ang="0">
                    <a:pos x="0" y="96"/>
                  </a:cxn>
                </a:cxnLst>
                <a:rect l="0" t="0" r="r" b="b"/>
                <a:pathLst>
                  <a:path w="720" h="96">
                    <a:moveTo>
                      <a:pt x="720" y="96"/>
                    </a:moveTo>
                    <a:cubicBezTo>
                      <a:pt x="709" y="93"/>
                      <a:pt x="694" y="91"/>
                      <a:pt x="654" y="75"/>
                    </a:cubicBezTo>
                    <a:cubicBezTo>
                      <a:pt x="614" y="59"/>
                      <a:pt x="553" y="0"/>
                      <a:pt x="480" y="0"/>
                    </a:cubicBezTo>
                    <a:cubicBezTo>
                      <a:pt x="407" y="0"/>
                      <a:pt x="293" y="56"/>
                      <a:pt x="213" y="72"/>
                    </a:cubicBezTo>
                    <a:cubicBezTo>
                      <a:pt x="133" y="88"/>
                      <a:pt x="44" y="91"/>
                      <a:pt x="0" y="96"/>
                    </a:cubicBezTo>
                  </a:path>
                </a:pathLst>
              </a:cu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grpSp>
        <p:grpSp>
          <p:nvGrpSpPr>
            <p:cNvPr id="23" name="Group 43"/>
            <p:cNvGrpSpPr>
              <a:grpSpLocks/>
            </p:cNvGrpSpPr>
            <p:nvPr/>
          </p:nvGrpSpPr>
          <p:grpSpPr bwMode="auto">
            <a:xfrm>
              <a:off x="1363657" y="5419727"/>
              <a:ext cx="928688" cy="231775"/>
              <a:chOff x="1576" y="3430"/>
              <a:chExt cx="585" cy="146"/>
            </a:xfrm>
          </p:grpSpPr>
          <p:sp>
            <p:nvSpPr>
              <p:cNvPr id="24" name="Line 41"/>
              <p:cNvSpPr>
                <a:spLocks noChangeShapeType="1"/>
              </p:cNvSpPr>
              <p:nvPr/>
            </p:nvSpPr>
            <p:spPr bwMode="auto">
              <a:xfrm flipH="1">
                <a:off x="1576" y="3576"/>
                <a:ext cx="585"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25" name="Freeform 42"/>
              <p:cNvSpPr>
                <a:spLocks/>
              </p:cNvSpPr>
              <p:nvPr/>
            </p:nvSpPr>
            <p:spPr bwMode="auto">
              <a:xfrm>
                <a:off x="1594" y="3430"/>
                <a:ext cx="541" cy="146"/>
              </a:xfrm>
              <a:custGeom>
                <a:avLst/>
                <a:gdLst/>
                <a:ahLst/>
                <a:cxnLst>
                  <a:cxn ang="0">
                    <a:pos x="720" y="96"/>
                  </a:cxn>
                  <a:cxn ang="0">
                    <a:pos x="654" y="75"/>
                  </a:cxn>
                  <a:cxn ang="0">
                    <a:pos x="480" y="0"/>
                  </a:cxn>
                  <a:cxn ang="0">
                    <a:pos x="213" y="72"/>
                  </a:cxn>
                  <a:cxn ang="0">
                    <a:pos x="0" y="96"/>
                  </a:cxn>
                </a:cxnLst>
                <a:rect l="0" t="0" r="r" b="b"/>
                <a:pathLst>
                  <a:path w="720" h="96">
                    <a:moveTo>
                      <a:pt x="720" y="96"/>
                    </a:moveTo>
                    <a:cubicBezTo>
                      <a:pt x="709" y="93"/>
                      <a:pt x="694" y="91"/>
                      <a:pt x="654" y="75"/>
                    </a:cubicBezTo>
                    <a:cubicBezTo>
                      <a:pt x="614" y="59"/>
                      <a:pt x="553" y="0"/>
                      <a:pt x="480" y="0"/>
                    </a:cubicBezTo>
                    <a:cubicBezTo>
                      <a:pt x="407" y="0"/>
                      <a:pt x="293" y="56"/>
                      <a:pt x="213" y="72"/>
                    </a:cubicBezTo>
                    <a:cubicBezTo>
                      <a:pt x="133" y="88"/>
                      <a:pt x="44" y="91"/>
                      <a:pt x="0" y="96"/>
                    </a:cubicBezTo>
                  </a:path>
                </a:pathLst>
              </a:cu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grpSp>
      </p:grpSp>
    </p:spTree>
    <p:extLst>
      <p:ext uri="{BB962C8B-B14F-4D97-AF65-F5344CB8AC3E}">
        <p14:creationId xmlns:p14="http://schemas.microsoft.com/office/powerpoint/2010/main" val="154012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What are we uncertain about?</a:t>
            </a:r>
          </a:p>
        </p:txBody>
      </p:sp>
      <p:sp>
        <p:nvSpPr>
          <p:cNvPr id="8" name="Content Placeholder 7"/>
          <p:cNvSpPr>
            <a:spLocks noGrp="1"/>
          </p:cNvSpPr>
          <p:nvPr>
            <p:ph idx="1"/>
          </p:nvPr>
        </p:nvSpPr>
        <p:spPr>
          <a:xfrm>
            <a:off x="1072529" y="1371601"/>
            <a:ext cx="10097495" cy="4754563"/>
          </a:xfrm>
        </p:spPr>
        <p:txBody>
          <a:bodyPr/>
          <a:lstStyle/>
          <a:p>
            <a:pPr>
              <a:spcBef>
                <a:spcPts val="1200"/>
              </a:spcBef>
            </a:pPr>
            <a:r>
              <a:rPr lang="en-US" sz="2600" dirty="0"/>
              <a:t>The </a:t>
            </a:r>
            <a:r>
              <a:rPr lang="en-US" sz="2600" b="1" dirty="0">
                <a:solidFill>
                  <a:srgbClr val="0070C0"/>
                </a:solidFill>
              </a:rPr>
              <a:t>estimated</a:t>
            </a:r>
            <a:r>
              <a:rPr lang="en-US" sz="2600" dirty="0"/>
              <a:t> exceedance probabilities of events in the record are based on rank and the record length</a:t>
            </a:r>
          </a:p>
          <a:p>
            <a:pPr lvl="1">
              <a:spcBef>
                <a:spcPts val="1200"/>
              </a:spcBef>
            </a:pPr>
            <a:r>
              <a:rPr lang="en-US" sz="2400" dirty="0"/>
              <a:t>i.e., the largest event in N=30 years is assigned a likelihood near          1/30, or 0.033 annual likelihood</a:t>
            </a:r>
          </a:p>
          <a:p>
            <a:pPr>
              <a:spcBef>
                <a:spcPts val="1200"/>
              </a:spcBef>
            </a:pPr>
            <a:r>
              <a:rPr lang="en-US" sz="2600" b="1" i="1" dirty="0"/>
              <a:t>In what time period is it actually the largest? Longer than N? Shorter?</a:t>
            </a:r>
          </a:p>
          <a:p>
            <a:pPr>
              <a:spcBef>
                <a:spcPts val="1200"/>
              </a:spcBef>
            </a:pPr>
            <a:r>
              <a:rPr lang="en-US" sz="2600" dirty="0"/>
              <a:t>Can do a </a:t>
            </a:r>
            <a:r>
              <a:rPr lang="en-US" sz="2600" b="1" u="sng" dirty="0">
                <a:solidFill>
                  <a:srgbClr val="C00000"/>
                </a:solidFill>
              </a:rPr>
              <a:t>sampling experiment</a:t>
            </a:r>
            <a:r>
              <a:rPr lang="en-US" sz="2600" dirty="0">
                <a:solidFill>
                  <a:srgbClr val="C00000"/>
                </a:solidFill>
              </a:rPr>
              <a:t> </a:t>
            </a:r>
            <a:r>
              <a:rPr lang="en-US" sz="2600" dirty="0"/>
              <a:t>to see what the actual exceedance probability might be for the largest event in 30 years…. </a:t>
            </a:r>
          </a:p>
          <a:p>
            <a:pPr lvl="1">
              <a:spcBef>
                <a:spcPts val="1200"/>
              </a:spcBef>
            </a:pPr>
            <a:r>
              <a:rPr lang="en-US" sz="2600" dirty="0"/>
              <a:t>Sample 30 years from U[0,1] as the AEP of each event </a:t>
            </a:r>
          </a:p>
          <a:p>
            <a:pPr lvl="1">
              <a:spcBef>
                <a:spcPts val="1200"/>
              </a:spcBef>
            </a:pPr>
            <a:r>
              <a:rPr lang="en-US" sz="2600" dirty="0"/>
              <a:t>Choose the smallest AEP </a:t>
            </a:r>
            <a:r>
              <a:rPr lang="en-US" sz="2600" i="1" dirty="0"/>
              <a:t>= largest event </a:t>
            </a:r>
            <a:r>
              <a:rPr lang="en-US" sz="2600" dirty="0"/>
              <a:t>from each sample</a:t>
            </a:r>
          </a:p>
          <a:p>
            <a:pPr lvl="1">
              <a:spcBef>
                <a:spcPts val="1200"/>
              </a:spcBef>
            </a:pPr>
            <a:r>
              <a:rPr lang="en-US" sz="2600" dirty="0"/>
              <a:t>Repeat for 1,000 samples</a:t>
            </a:r>
          </a:p>
        </p:txBody>
      </p:sp>
      <p:sp>
        <p:nvSpPr>
          <p:cNvPr id="6" name="Slide Number Placeholder 5"/>
          <p:cNvSpPr>
            <a:spLocks noGrp="1"/>
          </p:cNvSpPr>
          <p:nvPr>
            <p:ph type="sldNum" sz="quarter" idx="12"/>
          </p:nvPr>
        </p:nvSpPr>
        <p:spPr/>
        <p:txBody>
          <a:bodyPr/>
          <a:lstStyle/>
          <a:p>
            <a:fld id="{8C24FAF3-B12B-4B6A-BBAA-AE7EA5C2C9BF}" type="slidenum">
              <a:rPr lang="en-US" altLang="en-US" smtClean="0"/>
              <a:pPr/>
              <a:t>24</a:t>
            </a:fld>
            <a:endParaRPr lang="en-US" altLang="en-US"/>
          </a:p>
        </p:txBody>
      </p:sp>
      <p:sp>
        <p:nvSpPr>
          <p:cNvPr id="2" name="TextBox 1">
            <a:extLst>
              <a:ext uri="{FF2B5EF4-FFF2-40B4-BE49-F238E27FC236}">
                <a16:creationId xmlns:a16="http://schemas.microsoft.com/office/drawing/2014/main" id="{EFBA5E0D-A7F5-469B-8B36-045C108CE9EF}"/>
              </a:ext>
            </a:extLst>
          </p:cNvPr>
          <p:cNvSpPr txBox="1"/>
          <p:nvPr/>
        </p:nvSpPr>
        <p:spPr>
          <a:xfrm>
            <a:off x="10177639" y="4645152"/>
            <a:ext cx="1883664" cy="1200329"/>
          </a:xfrm>
          <a:prstGeom prst="rect">
            <a:avLst/>
          </a:prstGeom>
          <a:noFill/>
        </p:spPr>
        <p:txBody>
          <a:bodyPr wrap="square" rtlCol="0">
            <a:spAutoFit/>
          </a:bodyPr>
          <a:lstStyle/>
          <a:p>
            <a:r>
              <a:rPr lang="en-US" sz="2400" dirty="0">
                <a:solidFill>
                  <a:srgbClr val="C00000"/>
                </a:solidFill>
                <a:effectLst/>
                <a:latin typeface="Calibri" panose="020F0502020204030204" pitchFamily="34" charset="0"/>
                <a:cs typeface="Calibri" panose="020F0502020204030204" pitchFamily="34" charset="0"/>
              </a:rPr>
              <a:t>Source:</a:t>
            </a:r>
          </a:p>
          <a:p>
            <a:r>
              <a:rPr lang="en-US" sz="2400" dirty="0">
                <a:solidFill>
                  <a:srgbClr val="C00000"/>
                </a:solidFill>
                <a:effectLst/>
                <a:latin typeface="Calibri" panose="020F0502020204030204" pitchFamily="34" charset="0"/>
                <a:cs typeface="Calibri" panose="020F0502020204030204" pitchFamily="34" charset="0"/>
              </a:rPr>
              <a:t>Dave Margo, </a:t>
            </a:r>
          </a:p>
          <a:p>
            <a:r>
              <a:rPr lang="en-US" sz="2400" dirty="0">
                <a:solidFill>
                  <a:srgbClr val="C00000"/>
                </a:solidFill>
                <a:effectLst/>
                <a:latin typeface="Calibri" panose="020F0502020204030204" pitchFamily="34" charset="0"/>
                <a:cs typeface="Calibri" panose="020F0502020204030204" pitchFamily="34" charset="0"/>
              </a:rPr>
              <a:t>USACE / RMC</a:t>
            </a:r>
          </a:p>
        </p:txBody>
      </p:sp>
    </p:spTree>
    <p:extLst>
      <p:ext uri="{BB962C8B-B14F-4D97-AF65-F5344CB8AC3E}">
        <p14:creationId xmlns:p14="http://schemas.microsoft.com/office/powerpoint/2010/main" val="1809740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97515A07-98F0-5AB8-CF2A-E79B338CF030}"/>
              </a:ext>
            </a:extLst>
          </p:cNvPr>
          <p:cNvPicPr>
            <a:picLocks noChangeAspect="1"/>
          </p:cNvPicPr>
          <p:nvPr/>
        </p:nvPicPr>
        <p:blipFill>
          <a:blip r:embed="rId2"/>
          <a:stretch>
            <a:fillRect/>
          </a:stretch>
        </p:blipFill>
        <p:spPr>
          <a:xfrm>
            <a:off x="5609372" y="3726881"/>
            <a:ext cx="1327800" cy="2560503"/>
          </a:xfrm>
          <a:prstGeom prst="rect">
            <a:avLst/>
          </a:prstGeom>
        </p:spPr>
      </p:pic>
      <p:pic>
        <p:nvPicPr>
          <p:cNvPr id="20" name="Picture 19">
            <a:extLst>
              <a:ext uri="{FF2B5EF4-FFF2-40B4-BE49-F238E27FC236}">
                <a16:creationId xmlns:a16="http://schemas.microsoft.com/office/drawing/2014/main" id="{4957A0BE-F079-2CCB-C894-5BB693C2606D}"/>
              </a:ext>
            </a:extLst>
          </p:cNvPr>
          <p:cNvPicPr>
            <a:picLocks noChangeAspect="1"/>
          </p:cNvPicPr>
          <p:nvPr/>
        </p:nvPicPr>
        <p:blipFill>
          <a:blip r:embed="rId3"/>
          <a:stretch>
            <a:fillRect/>
          </a:stretch>
        </p:blipFill>
        <p:spPr>
          <a:xfrm>
            <a:off x="21975" y="3264142"/>
            <a:ext cx="5413096" cy="3029255"/>
          </a:xfrm>
          <a:prstGeom prst="rect">
            <a:avLst/>
          </a:prstGeom>
        </p:spPr>
      </p:pic>
      <p:pic>
        <p:nvPicPr>
          <p:cNvPr id="10" name="Picture 9">
            <a:extLst>
              <a:ext uri="{FF2B5EF4-FFF2-40B4-BE49-F238E27FC236}">
                <a16:creationId xmlns:a16="http://schemas.microsoft.com/office/drawing/2014/main" id="{7F101AAF-D879-C6EA-AF4F-9DF3D29EFDE3}"/>
              </a:ext>
            </a:extLst>
          </p:cNvPr>
          <p:cNvPicPr>
            <a:picLocks noChangeAspect="1"/>
          </p:cNvPicPr>
          <p:nvPr/>
        </p:nvPicPr>
        <p:blipFill>
          <a:blip r:embed="rId4"/>
          <a:stretch>
            <a:fillRect/>
          </a:stretch>
        </p:blipFill>
        <p:spPr>
          <a:xfrm>
            <a:off x="28324" y="3264142"/>
            <a:ext cx="5413096" cy="3027578"/>
          </a:xfrm>
          <a:prstGeom prst="rect">
            <a:avLst/>
          </a:prstGeom>
        </p:spPr>
      </p:pic>
      <p:sp>
        <p:nvSpPr>
          <p:cNvPr id="2" name="Title 1"/>
          <p:cNvSpPr>
            <a:spLocks noGrp="1"/>
          </p:cNvSpPr>
          <p:nvPr>
            <p:ph type="title"/>
          </p:nvPr>
        </p:nvSpPr>
        <p:spPr/>
        <p:txBody>
          <a:bodyPr/>
          <a:lstStyle/>
          <a:p>
            <a:r>
              <a:rPr lang="en-US" dirty="0"/>
              <a:t>What’s the real exceedance </a:t>
            </a:r>
            <a:r>
              <a:rPr lang="en-US" dirty="0" err="1"/>
              <a:t>prob</a:t>
            </a:r>
            <a:r>
              <a:rPr lang="en-US" dirty="0"/>
              <a:t>?</a:t>
            </a:r>
          </a:p>
        </p:txBody>
      </p:sp>
      <p:sp>
        <p:nvSpPr>
          <p:cNvPr id="3" name="Content Placeholder 2"/>
          <p:cNvSpPr>
            <a:spLocks noGrp="1"/>
          </p:cNvSpPr>
          <p:nvPr>
            <p:ph idx="1"/>
          </p:nvPr>
        </p:nvSpPr>
        <p:spPr>
          <a:xfrm>
            <a:off x="1065665" y="1312606"/>
            <a:ext cx="9145135" cy="4813559"/>
          </a:xfrm>
        </p:spPr>
        <p:txBody>
          <a:bodyPr/>
          <a:lstStyle/>
          <a:p>
            <a:r>
              <a:rPr lang="en-US" sz="2600" dirty="0"/>
              <a:t>Sample 30 “years” as 30 AEPs ~ U[0,1] </a:t>
            </a:r>
          </a:p>
          <a:p>
            <a:r>
              <a:rPr lang="en-US" sz="2600" dirty="0"/>
              <a:t>Note the smallest AEP</a:t>
            </a:r>
          </a:p>
          <a:p>
            <a:r>
              <a:rPr lang="en-US" sz="2600" dirty="0"/>
              <a:t>Repeat for 1,000 samples</a:t>
            </a:r>
          </a:p>
        </p:txBody>
      </p:sp>
      <p:sp>
        <p:nvSpPr>
          <p:cNvPr id="4" name="Slide Number Placeholder 3"/>
          <p:cNvSpPr>
            <a:spLocks noGrp="1"/>
          </p:cNvSpPr>
          <p:nvPr>
            <p:ph type="sldNum" sz="quarter" idx="12"/>
          </p:nvPr>
        </p:nvSpPr>
        <p:spPr/>
        <p:txBody>
          <a:bodyPr/>
          <a:lstStyle/>
          <a:p>
            <a:fld id="{59E58734-ED60-4D27-8C35-72E5C714C57E}" type="slidenum">
              <a:rPr lang="en-US" altLang="en-US" smtClean="0"/>
              <a:pPr/>
              <a:t>25</a:t>
            </a:fld>
            <a:endParaRPr lang="en-US" altLang="en-US"/>
          </a:p>
        </p:txBody>
      </p:sp>
      <p:sp>
        <p:nvSpPr>
          <p:cNvPr id="12" name="TextBox 11">
            <a:extLst>
              <a:ext uri="{FF2B5EF4-FFF2-40B4-BE49-F238E27FC236}">
                <a16:creationId xmlns:a16="http://schemas.microsoft.com/office/drawing/2014/main" id="{11DA5C53-DE52-494F-AD1E-4F909E408DB7}"/>
              </a:ext>
            </a:extLst>
          </p:cNvPr>
          <p:cNvSpPr txBox="1"/>
          <p:nvPr/>
        </p:nvSpPr>
        <p:spPr>
          <a:xfrm>
            <a:off x="1002249" y="2880360"/>
            <a:ext cx="4334256" cy="400110"/>
          </a:xfrm>
          <a:prstGeom prst="rect">
            <a:avLst/>
          </a:prstGeom>
          <a:noFill/>
        </p:spPr>
        <p:txBody>
          <a:bodyPr wrap="square" rtlCol="0">
            <a:spAutoFit/>
          </a:bodyPr>
          <a:lstStyle/>
          <a:p>
            <a:r>
              <a:rPr lang="en-US" sz="2000" b="1" dirty="0">
                <a:solidFill>
                  <a:srgbClr val="C00000"/>
                </a:solidFill>
                <a:effectLst/>
                <a:latin typeface="Ink Free" panose="03080402000500000000" pitchFamily="66" charset="0"/>
              </a:rPr>
              <a:t>1 sample of 30 events as AEPs</a:t>
            </a:r>
          </a:p>
        </p:txBody>
      </p:sp>
      <p:sp>
        <p:nvSpPr>
          <p:cNvPr id="13" name="TextBox 12">
            <a:extLst>
              <a:ext uri="{FF2B5EF4-FFF2-40B4-BE49-F238E27FC236}">
                <a16:creationId xmlns:a16="http://schemas.microsoft.com/office/drawing/2014/main" id="{46F4B875-665A-4525-A0B0-286E8AA385DD}"/>
              </a:ext>
            </a:extLst>
          </p:cNvPr>
          <p:cNvSpPr txBox="1"/>
          <p:nvPr/>
        </p:nvSpPr>
        <p:spPr>
          <a:xfrm>
            <a:off x="5694291" y="2902834"/>
            <a:ext cx="5255161" cy="400110"/>
          </a:xfrm>
          <a:prstGeom prst="rect">
            <a:avLst/>
          </a:prstGeom>
          <a:noFill/>
        </p:spPr>
        <p:txBody>
          <a:bodyPr wrap="square" rtlCol="0">
            <a:spAutoFit/>
          </a:bodyPr>
          <a:lstStyle/>
          <a:p>
            <a:r>
              <a:rPr lang="en-US" sz="2000" b="1" u="sng" dirty="0">
                <a:solidFill>
                  <a:schemeClr val="accent2"/>
                </a:solidFill>
                <a:effectLst/>
                <a:latin typeface="Ink Free" panose="03080402000500000000" pitchFamily="66" charset="0"/>
              </a:rPr>
              <a:t>smallest</a:t>
            </a:r>
            <a:r>
              <a:rPr lang="en-US" sz="2000" b="1" dirty="0">
                <a:solidFill>
                  <a:srgbClr val="C00000"/>
                </a:solidFill>
                <a:effectLst/>
                <a:latin typeface="Ink Free" panose="03080402000500000000" pitchFamily="66" charset="0"/>
              </a:rPr>
              <a:t> </a:t>
            </a:r>
            <a:r>
              <a:rPr lang="en-US" sz="2000" b="1" dirty="0">
                <a:solidFill>
                  <a:schemeClr val="accent2"/>
                </a:solidFill>
                <a:effectLst/>
                <a:latin typeface="Ink Free" panose="03080402000500000000" pitchFamily="66" charset="0"/>
              </a:rPr>
              <a:t>AEP</a:t>
            </a:r>
            <a:r>
              <a:rPr lang="en-US" sz="2000" b="1" dirty="0">
                <a:solidFill>
                  <a:srgbClr val="C00000"/>
                </a:solidFill>
                <a:effectLst/>
                <a:latin typeface="Ink Free" panose="03080402000500000000" pitchFamily="66" charset="0"/>
              </a:rPr>
              <a:t> from 1000 samples size N=30 </a:t>
            </a:r>
          </a:p>
        </p:txBody>
      </p:sp>
      <p:sp>
        <p:nvSpPr>
          <p:cNvPr id="22" name="Oval 21">
            <a:extLst>
              <a:ext uri="{FF2B5EF4-FFF2-40B4-BE49-F238E27FC236}">
                <a16:creationId xmlns:a16="http://schemas.microsoft.com/office/drawing/2014/main" id="{A50968CF-5F6B-42E1-B3A4-8DAB9840564A}"/>
              </a:ext>
            </a:extLst>
          </p:cNvPr>
          <p:cNvSpPr/>
          <p:nvPr/>
        </p:nvSpPr>
        <p:spPr bwMode="auto">
          <a:xfrm>
            <a:off x="2018660" y="5689548"/>
            <a:ext cx="179294" cy="188258"/>
          </a:xfrm>
          <a:prstGeom prst="ellipse">
            <a:avLst/>
          </a:prstGeom>
          <a:noFill/>
          <a:ln w="1905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35" name="TextBox 34">
            <a:extLst>
              <a:ext uri="{FF2B5EF4-FFF2-40B4-BE49-F238E27FC236}">
                <a16:creationId xmlns:a16="http://schemas.microsoft.com/office/drawing/2014/main" id="{17A8E1A4-BEE9-7449-41A4-196BC37EDA65}"/>
              </a:ext>
            </a:extLst>
          </p:cNvPr>
          <p:cNvSpPr txBox="1"/>
          <p:nvPr/>
        </p:nvSpPr>
        <p:spPr>
          <a:xfrm>
            <a:off x="5578715" y="3123269"/>
            <a:ext cx="1034569" cy="646331"/>
          </a:xfrm>
          <a:prstGeom prst="rect">
            <a:avLst/>
          </a:prstGeom>
          <a:noFill/>
        </p:spPr>
        <p:txBody>
          <a:bodyPr wrap="square" rtlCol="0">
            <a:spAutoFit/>
          </a:bodyPr>
          <a:lstStyle/>
          <a:p>
            <a:pPr algn="ctr"/>
            <a:r>
              <a:rPr lang="en-US" dirty="0" err="1">
                <a:effectLst/>
                <a:latin typeface="Calibri" panose="020F0502020204030204" pitchFamily="34" charset="0"/>
                <a:cs typeface="Calibri" panose="020F0502020204030204" pitchFamily="34" charset="0"/>
              </a:rPr>
              <a:t>approx</a:t>
            </a:r>
            <a:r>
              <a:rPr lang="en-US" dirty="0">
                <a:effectLst/>
                <a:latin typeface="Calibri" panose="020F0502020204030204" pitchFamily="34" charset="0"/>
                <a:cs typeface="Calibri" panose="020F0502020204030204" pitchFamily="34" charset="0"/>
              </a:rPr>
              <a:t> ~U(0, 1)</a:t>
            </a:r>
          </a:p>
        </p:txBody>
      </p:sp>
      <p:pic>
        <p:nvPicPr>
          <p:cNvPr id="29" name="Picture 28">
            <a:extLst>
              <a:ext uri="{FF2B5EF4-FFF2-40B4-BE49-F238E27FC236}">
                <a16:creationId xmlns:a16="http://schemas.microsoft.com/office/drawing/2014/main" id="{F8981E95-3962-E4D4-C993-A046103281AA}"/>
              </a:ext>
            </a:extLst>
          </p:cNvPr>
          <p:cNvPicPr>
            <a:picLocks noChangeAspect="1"/>
          </p:cNvPicPr>
          <p:nvPr/>
        </p:nvPicPr>
        <p:blipFill>
          <a:blip r:embed="rId5"/>
          <a:stretch>
            <a:fillRect/>
          </a:stretch>
        </p:blipFill>
        <p:spPr>
          <a:xfrm>
            <a:off x="5532486" y="3269461"/>
            <a:ext cx="5413096" cy="3027578"/>
          </a:xfrm>
          <a:prstGeom prst="rect">
            <a:avLst/>
          </a:prstGeom>
        </p:spPr>
      </p:pic>
      <p:grpSp>
        <p:nvGrpSpPr>
          <p:cNvPr id="34" name="Group 33">
            <a:extLst>
              <a:ext uri="{FF2B5EF4-FFF2-40B4-BE49-F238E27FC236}">
                <a16:creationId xmlns:a16="http://schemas.microsoft.com/office/drawing/2014/main" id="{42A3B008-4EC9-1532-B460-BB7542A647F8}"/>
              </a:ext>
            </a:extLst>
          </p:cNvPr>
          <p:cNvGrpSpPr/>
          <p:nvPr/>
        </p:nvGrpSpPr>
        <p:grpSpPr>
          <a:xfrm>
            <a:off x="10816773" y="3296798"/>
            <a:ext cx="1361237" cy="3046019"/>
            <a:chOff x="10816773" y="3296798"/>
            <a:chExt cx="1361237" cy="3046019"/>
          </a:xfrm>
        </p:grpSpPr>
        <p:pic>
          <p:nvPicPr>
            <p:cNvPr id="27" name="Picture 26">
              <a:extLst>
                <a:ext uri="{FF2B5EF4-FFF2-40B4-BE49-F238E27FC236}">
                  <a16:creationId xmlns:a16="http://schemas.microsoft.com/office/drawing/2014/main" id="{BF743F2E-7522-297A-2A24-9C436A9372FA}"/>
                </a:ext>
              </a:extLst>
            </p:cNvPr>
            <p:cNvPicPr>
              <a:picLocks noChangeAspect="1"/>
            </p:cNvPicPr>
            <p:nvPr/>
          </p:nvPicPr>
          <p:blipFill>
            <a:blip r:embed="rId6"/>
            <a:stretch>
              <a:fillRect/>
            </a:stretch>
          </p:blipFill>
          <p:spPr>
            <a:xfrm>
              <a:off x="10816773" y="3296798"/>
              <a:ext cx="1361237" cy="3046019"/>
            </a:xfrm>
            <a:prstGeom prst="rect">
              <a:avLst/>
            </a:prstGeom>
          </p:spPr>
        </p:pic>
        <p:sp>
          <p:nvSpPr>
            <p:cNvPr id="30" name="Rectangle 29">
              <a:extLst>
                <a:ext uri="{FF2B5EF4-FFF2-40B4-BE49-F238E27FC236}">
                  <a16:creationId xmlns:a16="http://schemas.microsoft.com/office/drawing/2014/main" id="{A444F338-6BDF-0A41-D9A8-448D404234A9}"/>
                </a:ext>
              </a:extLst>
            </p:cNvPr>
            <p:cNvSpPr/>
            <p:nvPr/>
          </p:nvSpPr>
          <p:spPr bwMode="auto">
            <a:xfrm>
              <a:off x="10943446" y="5980434"/>
              <a:ext cx="9144" cy="45719"/>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grpSp>
          <p:nvGrpSpPr>
            <p:cNvPr id="33" name="Group 32">
              <a:extLst>
                <a:ext uri="{FF2B5EF4-FFF2-40B4-BE49-F238E27FC236}">
                  <a16:creationId xmlns:a16="http://schemas.microsoft.com/office/drawing/2014/main" id="{6E431D09-F178-0737-30D8-398167049008}"/>
                </a:ext>
              </a:extLst>
            </p:cNvPr>
            <p:cNvGrpSpPr/>
            <p:nvPr/>
          </p:nvGrpSpPr>
          <p:grpSpPr>
            <a:xfrm>
              <a:off x="11749548" y="3913241"/>
              <a:ext cx="191729" cy="2251859"/>
              <a:chOff x="11749548" y="3913241"/>
              <a:chExt cx="191729" cy="2251859"/>
            </a:xfrm>
          </p:grpSpPr>
          <p:sp>
            <p:nvSpPr>
              <p:cNvPr id="31" name="TextBox 30">
                <a:extLst>
                  <a:ext uri="{FF2B5EF4-FFF2-40B4-BE49-F238E27FC236}">
                    <a16:creationId xmlns:a16="http://schemas.microsoft.com/office/drawing/2014/main" id="{3856EDAE-BC41-057E-B2AE-6B903154CCC7}"/>
                  </a:ext>
                </a:extLst>
              </p:cNvPr>
              <p:cNvSpPr txBox="1"/>
              <p:nvPr/>
            </p:nvSpPr>
            <p:spPr>
              <a:xfrm>
                <a:off x="11749548" y="3913241"/>
                <a:ext cx="176981" cy="369332"/>
              </a:xfrm>
              <a:prstGeom prst="rect">
                <a:avLst/>
              </a:prstGeom>
              <a:noFill/>
            </p:spPr>
            <p:txBody>
              <a:bodyPr wrap="square" rtlCol="0">
                <a:spAutoFit/>
              </a:bodyPr>
              <a:lstStyle/>
              <a:p>
                <a:r>
                  <a:rPr lang="en-US" dirty="0">
                    <a:solidFill>
                      <a:schemeClr val="accent2"/>
                    </a:solidFill>
                    <a:effectLst/>
                    <a:latin typeface="Calibri" panose="020F0502020204030204" pitchFamily="34" charset="0"/>
                    <a:cs typeface="Calibri" panose="020F0502020204030204" pitchFamily="34" charset="0"/>
                  </a:rPr>
                  <a:t>1</a:t>
                </a:r>
              </a:p>
            </p:txBody>
          </p:sp>
          <p:sp>
            <p:nvSpPr>
              <p:cNvPr id="32" name="TextBox 31">
                <a:extLst>
                  <a:ext uri="{FF2B5EF4-FFF2-40B4-BE49-F238E27FC236}">
                    <a16:creationId xmlns:a16="http://schemas.microsoft.com/office/drawing/2014/main" id="{408E51E1-00C8-4777-1C44-687742081765}"/>
                  </a:ext>
                </a:extLst>
              </p:cNvPr>
              <p:cNvSpPr txBox="1"/>
              <p:nvPr/>
            </p:nvSpPr>
            <p:spPr>
              <a:xfrm>
                <a:off x="11764296" y="5795768"/>
                <a:ext cx="176981" cy="369332"/>
              </a:xfrm>
              <a:prstGeom prst="rect">
                <a:avLst/>
              </a:prstGeom>
              <a:noFill/>
            </p:spPr>
            <p:txBody>
              <a:bodyPr wrap="square" rtlCol="0">
                <a:spAutoFit/>
              </a:bodyPr>
              <a:lstStyle/>
              <a:p>
                <a:r>
                  <a:rPr lang="en-US" dirty="0">
                    <a:solidFill>
                      <a:schemeClr val="accent2"/>
                    </a:solidFill>
                    <a:effectLst/>
                    <a:latin typeface="Calibri" panose="020F0502020204030204" pitchFamily="34" charset="0"/>
                    <a:cs typeface="Calibri" panose="020F0502020204030204" pitchFamily="34" charset="0"/>
                  </a:rPr>
                  <a:t>0</a:t>
                </a:r>
              </a:p>
            </p:txBody>
          </p:sp>
        </p:grpSp>
      </p:grpSp>
      <p:cxnSp>
        <p:nvCxnSpPr>
          <p:cNvPr id="24" name="Straight Arrow Connector 23">
            <a:extLst>
              <a:ext uri="{FF2B5EF4-FFF2-40B4-BE49-F238E27FC236}">
                <a16:creationId xmlns:a16="http://schemas.microsoft.com/office/drawing/2014/main" id="{49B93B94-B3BD-475E-A182-48C2CA446AA1}"/>
              </a:ext>
            </a:extLst>
          </p:cNvPr>
          <p:cNvCxnSpPr>
            <a:cxnSpLocks/>
            <a:stCxn id="22" idx="6"/>
          </p:cNvCxnSpPr>
          <p:nvPr/>
        </p:nvCxnSpPr>
        <p:spPr bwMode="auto">
          <a:xfrm flipV="1">
            <a:off x="2197954" y="4619117"/>
            <a:ext cx="4802634" cy="1164560"/>
          </a:xfrm>
          <a:prstGeom prst="straightConnector1">
            <a:avLst/>
          </a:prstGeom>
          <a:solidFill>
            <a:schemeClr val="accent1"/>
          </a:solidFill>
          <a:ln w="19050" cap="flat" cmpd="sng" algn="ctr">
            <a:solidFill>
              <a:srgbClr val="009900"/>
            </a:solidFill>
            <a:prstDash val="solid"/>
            <a:round/>
            <a:headEnd type="none" w="med" len="med"/>
            <a:tailEnd type="arrow" w="med" len="med"/>
          </a:ln>
          <a:effectLst/>
        </p:spPr>
      </p:cxnSp>
    </p:spTree>
    <p:extLst>
      <p:ext uri="{BB962C8B-B14F-4D97-AF65-F5344CB8AC3E}">
        <p14:creationId xmlns:p14="http://schemas.microsoft.com/office/powerpoint/2010/main" val="62010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subTnLst>
                                    <p:set>
                                      <p:cBhvr override="childStyle">
                                        <p:cTn dur="1" fill="hold" display="0" masterRel="nextClick" afterEffect="1"/>
                                        <p:tgtEl>
                                          <p:spTgt spid="3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3" grpId="0"/>
      <p:bldP spid="22" grpId="0" animBg="1"/>
      <p:bldP spid="3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0603E54D-9242-4742-9B2A-A12BE39E8F87}"/>
              </a:ext>
            </a:extLst>
          </p:cNvPr>
          <p:cNvSpPr txBox="1"/>
          <p:nvPr/>
        </p:nvSpPr>
        <p:spPr>
          <a:xfrm>
            <a:off x="199178" y="3452248"/>
            <a:ext cx="2877334" cy="3046988"/>
          </a:xfrm>
          <a:prstGeom prst="rect">
            <a:avLst/>
          </a:prstGeom>
          <a:noFill/>
        </p:spPr>
        <p:txBody>
          <a:bodyPr wrap="square" rtlCol="0">
            <a:spAutoFit/>
          </a:bodyPr>
          <a:lstStyle/>
          <a:p>
            <a:r>
              <a:rPr lang="en-US" sz="2400" dirty="0">
                <a:effectLst/>
                <a:latin typeface="Calibri" panose="020F0502020204030204" pitchFamily="34" charset="0"/>
                <a:cs typeface="Calibri" panose="020F0502020204030204" pitchFamily="34" charset="0"/>
              </a:rPr>
              <a:t>For N=30, </a:t>
            </a:r>
          </a:p>
          <a:p>
            <a:r>
              <a:rPr lang="en-US" sz="2400" dirty="0">
                <a:effectLst/>
                <a:latin typeface="Calibri" panose="020F0502020204030204" pitchFamily="34" charset="0"/>
                <a:cs typeface="Calibri" panose="020F0502020204030204" pitchFamily="34" charset="0"/>
              </a:rPr>
              <a:t>PP</a:t>
            </a:r>
            <a:r>
              <a:rPr lang="en-US" sz="2400" baseline="-25000" dirty="0">
                <a:effectLst/>
                <a:latin typeface="Calibri" panose="020F0502020204030204" pitchFamily="34" charset="0"/>
                <a:cs typeface="Calibri" panose="020F0502020204030204" pitchFamily="34" charset="0"/>
              </a:rPr>
              <a:t>1</a:t>
            </a:r>
            <a:r>
              <a:rPr lang="en-US" sz="2400" dirty="0">
                <a:effectLst/>
                <a:latin typeface="Calibri" panose="020F0502020204030204" pitchFamily="34" charset="0"/>
                <a:cs typeface="Calibri" panose="020F0502020204030204" pitchFamily="34" charset="0"/>
              </a:rPr>
              <a:t> = 0.032</a:t>
            </a:r>
          </a:p>
          <a:p>
            <a:endParaRPr lang="en-US" sz="2400" dirty="0">
              <a:solidFill>
                <a:srgbClr val="C00000"/>
              </a:solidFill>
              <a:effectLst/>
              <a:latin typeface="Calibri" panose="020F0502020204030204" pitchFamily="34" charset="0"/>
              <a:cs typeface="Calibri" panose="020F0502020204030204" pitchFamily="34" charset="0"/>
            </a:endParaRPr>
          </a:p>
          <a:p>
            <a:r>
              <a:rPr lang="en-US" sz="2400" i="1" dirty="0">
                <a:solidFill>
                  <a:srgbClr val="C00000"/>
                </a:solidFill>
                <a:effectLst/>
                <a:latin typeface="Calibri" panose="020F0502020204030204" pitchFamily="34" charset="0"/>
                <a:cs typeface="Calibri" panose="020F0502020204030204" pitchFamily="34" charset="0"/>
              </a:rPr>
              <a:t>Sampling Experiment</a:t>
            </a:r>
          </a:p>
          <a:p>
            <a:r>
              <a:rPr lang="en-US" sz="2400" dirty="0">
                <a:solidFill>
                  <a:srgbClr val="C00000"/>
                </a:solidFill>
                <a:effectLst/>
                <a:latin typeface="Calibri" panose="020F0502020204030204" pitchFamily="34" charset="0"/>
                <a:cs typeface="Calibri" panose="020F0502020204030204" pitchFamily="34" charset="0"/>
              </a:rPr>
              <a:t>Smallest AEP of 30:</a:t>
            </a:r>
          </a:p>
          <a:p>
            <a:r>
              <a:rPr lang="en-US" sz="2400" u="sng" dirty="0">
                <a:solidFill>
                  <a:srgbClr val="C00000"/>
                </a:solidFill>
                <a:effectLst/>
                <a:latin typeface="Calibri" panose="020F0502020204030204" pitchFamily="34" charset="0"/>
                <a:cs typeface="Calibri" panose="020F0502020204030204" pitchFamily="34" charset="0"/>
              </a:rPr>
              <a:t>average</a:t>
            </a:r>
            <a:r>
              <a:rPr lang="en-US" sz="2400" dirty="0">
                <a:solidFill>
                  <a:srgbClr val="C00000"/>
                </a:solidFill>
                <a:effectLst/>
                <a:latin typeface="Calibri" panose="020F0502020204030204" pitchFamily="34" charset="0"/>
                <a:cs typeface="Calibri" panose="020F0502020204030204" pitchFamily="34" charset="0"/>
              </a:rPr>
              <a:t> of 1000 </a:t>
            </a:r>
          </a:p>
          <a:p>
            <a:r>
              <a:rPr lang="en-US" sz="2400" dirty="0">
                <a:solidFill>
                  <a:srgbClr val="C00000"/>
                </a:solidFill>
                <a:effectLst/>
                <a:latin typeface="Calibri" panose="020F0502020204030204" pitchFamily="34" charset="0"/>
                <a:cs typeface="Calibri" panose="020F0502020204030204" pitchFamily="34" charset="0"/>
              </a:rPr>
              <a:t>samples = 0.031</a:t>
            </a:r>
          </a:p>
          <a:p>
            <a:endParaRPr lang="en-US" sz="2400" dirty="0">
              <a:solidFill>
                <a:srgbClr val="C00000"/>
              </a:solidFill>
              <a:effectLst/>
              <a:latin typeface="Calibri" panose="020F0502020204030204" pitchFamily="34" charset="0"/>
              <a:cs typeface="Calibri" panose="020F0502020204030204" pitchFamily="34" charset="0"/>
            </a:endParaRPr>
          </a:p>
        </p:txBody>
      </p:sp>
      <p:sp>
        <p:nvSpPr>
          <p:cNvPr id="9219"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EBFA5A8E-4AB5-4B28-BCBA-60277076C497}" type="slidenum">
              <a:rPr lang="en-US" altLang="en-US">
                <a:latin typeface="Calibri" panose="020F0502020204030204" pitchFamily="34" charset="0"/>
              </a:rPr>
              <a:pPr eaLnBrk="1" hangingPunct="1"/>
              <a:t>26</a:t>
            </a:fld>
            <a:endParaRPr lang="en-US" altLang="en-US" dirty="0">
              <a:latin typeface="Calibri" panose="020F0502020204030204" pitchFamily="34" charset="0"/>
            </a:endParaRPr>
          </a:p>
        </p:txBody>
      </p:sp>
      <p:sp>
        <p:nvSpPr>
          <p:cNvPr id="35842" name="Rectangle 2"/>
          <p:cNvSpPr>
            <a:spLocks noGrp="1" noChangeArrowheads="1"/>
          </p:cNvSpPr>
          <p:nvPr>
            <p:ph type="title"/>
          </p:nvPr>
        </p:nvSpPr>
        <p:spPr/>
        <p:txBody>
          <a:bodyPr/>
          <a:lstStyle/>
          <a:p>
            <a:pPr eaLnBrk="1" hangingPunct="1">
              <a:defRPr/>
            </a:pPr>
            <a:r>
              <a:rPr lang="en-US" dirty="0"/>
              <a:t>Weibull Plotting Position</a:t>
            </a:r>
          </a:p>
        </p:txBody>
      </p:sp>
      <p:sp>
        <p:nvSpPr>
          <p:cNvPr id="35843" name="Rectangle 3"/>
          <p:cNvSpPr>
            <a:spLocks noGrp="1" noChangeArrowheads="1"/>
          </p:cNvSpPr>
          <p:nvPr>
            <p:ph type="body" sz="half" idx="1"/>
          </p:nvPr>
        </p:nvSpPr>
        <p:spPr>
          <a:xfrm>
            <a:off x="1079405" y="1433513"/>
            <a:ext cx="9055195" cy="4692650"/>
          </a:xfrm>
        </p:spPr>
        <p:txBody>
          <a:bodyPr/>
          <a:lstStyle/>
          <a:p>
            <a:pPr marL="0" indent="0" eaLnBrk="1" hangingPunct="1">
              <a:buNone/>
              <a:defRPr/>
            </a:pPr>
            <a:r>
              <a:rPr lang="en-US" sz="2800" dirty="0"/>
              <a:t>The Weibull plotting position is the </a:t>
            </a:r>
            <a:r>
              <a:rPr lang="en-US" sz="2800" u="sng" dirty="0"/>
              <a:t>mean</a:t>
            </a:r>
            <a:r>
              <a:rPr lang="en-US" sz="2800" dirty="0"/>
              <a:t> of the sampling distribution at </a:t>
            </a:r>
            <a:r>
              <a:rPr lang="en-US" sz="2800" dirty="0" err="1"/>
              <a:t>X</a:t>
            </a:r>
            <a:r>
              <a:rPr lang="en-US" sz="2800" baseline="-25000" dirty="0" err="1"/>
              <a:t>m</a:t>
            </a:r>
            <a:r>
              <a:rPr lang="en-US" sz="2800" dirty="0"/>
              <a:t>, which results in an </a:t>
            </a:r>
            <a:r>
              <a:rPr lang="en-US" sz="2800" u="sng" dirty="0"/>
              <a:t>unbiased estimate</a:t>
            </a:r>
            <a:r>
              <a:rPr lang="en-US" sz="2800" dirty="0"/>
              <a:t> of the exceedance probability</a:t>
            </a:r>
          </a:p>
          <a:p>
            <a:pPr marL="0" indent="0" eaLnBrk="1" hangingPunct="1">
              <a:buNone/>
              <a:defRPr/>
            </a:pPr>
            <a:endParaRPr lang="en-US" sz="2800" dirty="0"/>
          </a:p>
          <a:p>
            <a:pPr marL="0" indent="0" eaLnBrk="1" hangingPunct="1">
              <a:buNone/>
              <a:defRPr/>
            </a:pPr>
            <a:endParaRPr lang="en-US" sz="2000" dirty="0"/>
          </a:p>
          <a:p>
            <a:pPr marL="0" indent="0" eaLnBrk="1" hangingPunct="1">
              <a:buNone/>
              <a:defRPr/>
            </a:pPr>
            <a:endParaRPr lang="en-US" sz="2000" dirty="0"/>
          </a:p>
          <a:p>
            <a:pPr marL="0" indent="0" eaLnBrk="1" hangingPunct="1">
              <a:buNone/>
              <a:defRPr/>
            </a:pPr>
            <a:endParaRPr lang="en-US" sz="2000" dirty="0"/>
          </a:p>
        </p:txBody>
      </p:sp>
      <p:graphicFrame>
        <p:nvGraphicFramePr>
          <p:cNvPr id="9218" name="Object 4"/>
          <p:cNvGraphicFramePr>
            <a:graphicFrameLocks noGrp="1" noChangeAspect="1"/>
          </p:cNvGraphicFramePr>
          <p:nvPr>
            <p:ph sz="quarter" idx="2"/>
          </p:nvPr>
        </p:nvGraphicFramePr>
        <p:xfrm>
          <a:off x="3875977" y="2865438"/>
          <a:ext cx="1800225" cy="914400"/>
        </p:xfrm>
        <a:graphic>
          <a:graphicData uri="http://schemas.openxmlformats.org/presentationml/2006/ole">
            <mc:AlternateContent xmlns:mc="http://schemas.openxmlformats.org/markup-compatibility/2006">
              <mc:Choice xmlns:v="urn:schemas-microsoft-com:vml" Requires="v">
                <p:oleObj name="Equation" r:id="rId2" imgW="774360" imgH="393480" progId="Equation.3">
                  <p:embed/>
                </p:oleObj>
              </mc:Choice>
              <mc:Fallback>
                <p:oleObj name="Equation" r:id="rId2" imgW="774360" imgH="393480" progId="Equation.3">
                  <p:embed/>
                  <p:pic>
                    <p:nvPicPr>
                      <p:cNvPr id="9218" name="Object 4"/>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3875977" y="2865438"/>
                        <a:ext cx="1800225" cy="914400"/>
                      </a:xfrm>
                      <a:prstGeom prst="rect">
                        <a:avLst/>
                      </a:prstGeom>
                      <a:noFill/>
                      <a:ln w="15875">
                        <a:noFill/>
                      </a:ln>
                      <a:effectLst/>
                    </p:spPr>
                  </p:pic>
                </p:oleObj>
              </mc:Fallback>
            </mc:AlternateContent>
          </a:graphicData>
        </a:graphic>
      </p:graphicFrame>
      <p:sp>
        <p:nvSpPr>
          <p:cNvPr id="17" name="Line 5"/>
          <p:cNvSpPr>
            <a:spLocks noChangeShapeType="1"/>
          </p:cNvSpPr>
          <p:nvPr/>
        </p:nvSpPr>
        <p:spPr bwMode="auto">
          <a:xfrm>
            <a:off x="3580067" y="3928053"/>
            <a:ext cx="0" cy="2057400"/>
          </a:xfrm>
          <a:prstGeom prst="line">
            <a:avLst/>
          </a:prstGeom>
          <a:noFill/>
          <a:ln w="12700">
            <a:solidFill>
              <a:schemeClr val="tx1"/>
            </a:solidFill>
            <a:round/>
            <a:headEnd/>
            <a:tailEnd/>
          </a:ln>
        </p:spPr>
        <p:txBody>
          <a:bodyPr/>
          <a:lstStyle/>
          <a:p>
            <a:pPr>
              <a:defRPr/>
            </a:pPr>
            <a:endParaRPr lang="en-US" dirty="0">
              <a:latin typeface="Calibri" panose="020F0502020204030204" pitchFamily="34" charset="0"/>
            </a:endParaRPr>
          </a:p>
        </p:txBody>
      </p:sp>
      <p:sp>
        <p:nvSpPr>
          <p:cNvPr id="18" name="Line 6"/>
          <p:cNvSpPr>
            <a:spLocks noChangeShapeType="1"/>
          </p:cNvSpPr>
          <p:nvPr/>
        </p:nvSpPr>
        <p:spPr bwMode="auto">
          <a:xfrm>
            <a:off x="3351468" y="5876925"/>
            <a:ext cx="7566025" cy="0"/>
          </a:xfrm>
          <a:prstGeom prst="line">
            <a:avLst/>
          </a:prstGeom>
          <a:noFill/>
          <a:ln w="12700">
            <a:solidFill>
              <a:schemeClr val="tx1"/>
            </a:solidFill>
            <a:round/>
            <a:headEnd/>
            <a:tailEnd/>
          </a:ln>
        </p:spPr>
        <p:txBody>
          <a:bodyPr/>
          <a:lstStyle/>
          <a:p>
            <a:pPr>
              <a:defRPr/>
            </a:pPr>
            <a:endParaRPr lang="en-US" dirty="0">
              <a:latin typeface="Calibri" panose="020F0502020204030204" pitchFamily="34" charset="0"/>
            </a:endParaRPr>
          </a:p>
        </p:txBody>
      </p:sp>
      <p:sp>
        <p:nvSpPr>
          <p:cNvPr id="20" name="Line 8"/>
          <p:cNvSpPr>
            <a:spLocks noChangeShapeType="1"/>
          </p:cNvSpPr>
          <p:nvPr/>
        </p:nvSpPr>
        <p:spPr bwMode="auto">
          <a:xfrm>
            <a:off x="7237984" y="4405695"/>
            <a:ext cx="0" cy="1462087"/>
          </a:xfrm>
          <a:prstGeom prst="line">
            <a:avLst/>
          </a:prstGeom>
          <a:noFill/>
          <a:ln w="19050">
            <a:solidFill>
              <a:schemeClr val="tx1"/>
            </a:solidFill>
            <a:prstDash val="dash"/>
            <a:round/>
            <a:headEnd/>
            <a:tailEnd/>
          </a:ln>
        </p:spPr>
        <p:txBody>
          <a:bodyPr/>
          <a:lstStyle/>
          <a:p>
            <a:pPr>
              <a:defRPr/>
            </a:pPr>
            <a:endParaRPr lang="en-US" dirty="0">
              <a:latin typeface="Calibri" panose="020F0502020204030204" pitchFamily="34" charset="0"/>
            </a:endParaRPr>
          </a:p>
        </p:txBody>
      </p:sp>
      <p:sp>
        <p:nvSpPr>
          <p:cNvPr id="21" name="Text Box 9"/>
          <p:cNvSpPr txBox="1">
            <a:spLocks noChangeArrowheads="1"/>
          </p:cNvSpPr>
          <p:nvPr/>
        </p:nvSpPr>
        <p:spPr bwMode="auto">
          <a:xfrm>
            <a:off x="9017413" y="3876944"/>
            <a:ext cx="2362200" cy="1323439"/>
          </a:xfrm>
          <a:prstGeom prst="rect">
            <a:avLst/>
          </a:prstGeom>
          <a:noFill/>
          <a:ln w="9525">
            <a:noFill/>
            <a:miter lim="800000"/>
            <a:headEnd/>
            <a:tailEnd/>
          </a:ln>
        </p:spPr>
        <p:txBody>
          <a:bodyPr>
            <a:spAutoFit/>
          </a:bodyPr>
          <a:lstStyle/>
          <a:p>
            <a:pPr algn="ctr">
              <a:spcBef>
                <a:spcPct val="50000"/>
              </a:spcBef>
              <a:defRPr/>
            </a:pPr>
            <a:r>
              <a:rPr lang="en-US" sz="2000" dirty="0">
                <a:effectLst/>
                <a:latin typeface="Calibri" panose="020F0502020204030204" pitchFamily="34" charset="0"/>
              </a:rPr>
              <a:t>Sampling Distribution for Exceedance Probability</a:t>
            </a:r>
          </a:p>
        </p:txBody>
      </p:sp>
      <p:sp>
        <p:nvSpPr>
          <p:cNvPr id="22" name="Line 11"/>
          <p:cNvSpPr>
            <a:spLocks noChangeShapeType="1"/>
          </p:cNvSpPr>
          <p:nvPr/>
        </p:nvSpPr>
        <p:spPr bwMode="auto">
          <a:xfrm flipH="1">
            <a:off x="7289102" y="5473700"/>
            <a:ext cx="533400" cy="152400"/>
          </a:xfrm>
          <a:prstGeom prst="line">
            <a:avLst/>
          </a:prstGeom>
          <a:noFill/>
          <a:ln w="12700">
            <a:solidFill>
              <a:schemeClr val="tx1"/>
            </a:solidFill>
            <a:round/>
            <a:headEnd/>
            <a:tailEnd type="arrow" w="lg" len="lg"/>
          </a:ln>
        </p:spPr>
        <p:txBody>
          <a:bodyPr/>
          <a:lstStyle/>
          <a:p>
            <a:pPr>
              <a:defRPr/>
            </a:pPr>
            <a:endParaRPr lang="en-US" dirty="0">
              <a:latin typeface="Calibri" panose="020F0502020204030204" pitchFamily="34" charset="0"/>
            </a:endParaRPr>
          </a:p>
        </p:txBody>
      </p:sp>
      <p:sp>
        <p:nvSpPr>
          <p:cNvPr id="23" name="Text Box 12"/>
          <p:cNvSpPr txBox="1">
            <a:spLocks noChangeArrowheads="1"/>
          </p:cNvSpPr>
          <p:nvPr/>
        </p:nvSpPr>
        <p:spPr bwMode="auto">
          <a:xfrm>
            <a:off x="4727830" y="6029326"/>
            <a:ext cx="4291013" cy="366713"/>
          </a:xfrm>
          <a:prstGeom prst="rect">
            <a:avLst/>
          </a:prstGeom>
          <a:noFill/>
          <a:ln w="9525">
            <a:noFill/>
            <a:miter lim="800000"/>
            <a:headEnd/>
            <a:tailEnd/>
          </a:ln>
        </p:spPr>
        <p:txBody>
          <a:bodyPr>
            <a:spAutoFit/>
          </a:bodyPr>
          <a:lstStyle/>
          <a:p>
            <a:pPr>
              <a:spcBef>
                <a:spcPct val="50000"/>
              </a:spcBef>
              <a:defRPr/>
            </a:pPr>
            <a:r>
              <a:rPr lang="en-US" dirty="0">
                <a:effectLst/>
                <a:latin typeface="Calibri" panose="020F0502020204030204" pitchFamily="34" charset="0"/>
              </a:rPr>
              <a:t>Exceedance Probability of </a:t>
            </a:r>
            <a:r>
              <a:rPr lang="en-US" dirty="0" err="1">
                <a:effectLst/>
                <a:latin typeface="Calibri" panose="020F0502020204030204" pitchFamily="34" charset="0"/>
              </a:rPr>
              <a:t>X</a:t>
            </a:r>
            <a:r>
              <a:rPr lang="en-US" baseline="-25000" dirty="0" err="1">
                <a:effectLst/>
                <a:latin typeface="Calibri" panose="020F0502020204030204" pitchFamily="34" charset="0"/>
              </a:rPr>
              <a:t>m</a:t>
            </a:r>
            <a:endParaRPr lang="en-US" baseline="-25000" dirty="0">
              <a:effectLst/>
              <a:latin typeface="Calibri" panose="020F0502020204030204" pitchFamily="34" charset="0"/>
            </a:endParaRPr>
          </a:p>
        </p:txBody>
      </p:sp>
      <p:sp>
        <p:nvSpPr>
          <p:cNvPr id="24" name="Line 13"/>
          <p:cNvSpPr>
            <a:spLocks noChangeShapeType="1"/>
          </p:cNvSpPr>
          <p:nvPr/>
        </p:nvSpPr>
        <p:spPr bwMode="auto">
          <a:xfrm flipH="1">
            <a:off x="8829037" y="4777463"/>
            <a:ext cx="680719" cy="571764"/>
          </a:xfrm>
          <a:prstGeom prst="line">
            <a:avLst/>
          </a:prstGeom>
          <a:noFill/>
          <a:ln w="19050">
            <a:solidFill>
              <a:schemeClr val="tx1"/>
            </a:solidFill>
            <a:round/>
            <a:headEnd/>
            <a:tailEnd type="arrow" w="lg" len="lg"/>
          </a:ln>
        </p:spPr>
        <p:txBody>
          <a:bodyPr/>
          <a:lstStyle/>
          <a:p>
            <a:pPr>
              <a:defRPr/>
            </a:pPr>
            <a:endParaRPr lang="en-US" dirty="0">
              <a:latin typeface="Calibri" panose="020F0502020204030204" pitchFamily="34" charset="0"/>
            </a:endParaRPr>
          </a:p>
        </p:txBody>
      </p:sp>
      <p:sp>
        <p:nvSpPr>
          <p:cNvPr id="25" name="Text Box 14"/>
          <p:cNvSpPr txBox="1">
            <a:spLocks noChangeArrowheads="1"/>
          </p:cNvSpPr>
          <p:nvPr/>
        </p:nvSpPr>
        <p:spPr bwMode="auto">
          <a:xfrm>
            <a:off x="2651379" y="5540375"/>
            <a:ext cx="635000" cy="369332"/>
          </a:xfrm>
          <a:prstGeom prst="rect">
            <a:avLst/>
          </a:prstGeom>
          <a:noFill/>
          <a:ln w="9525">
            <a:noFill/>
            <a:miter lim="800000"/>
            <a:headEnd/>
            <a:tailEnd/>
          </a:ln>
          <a:effectLst/>
        </p:spPr>
        <p:txBody>
          <a:bodyPr>
            <a:spAutoFit/>
          </a:bodyPr>
          <a:lstStyle/>
          <a:p>
            <a:pPr>
              <a:spcBef>
                <a:spcPct val="50000"/>
              </a:spcBef>
              <a:defRPr/>
            </a:pPr>
            <a:r>
              <a:rPr lang="en-US" dirty="0" err="1">
                <a:effectLst/>
                <a:latin typeface="Calibri" panose="020F0502020204030204" pitchFamily="34" charset="0"/>
              </a:rPr>
              <a:t>X</a:t>
            </a:r>
            <a:r>
              <a:rPr lang="en-US" baseline="-25000" dirty="0" err="1">
                <a:effectLst/>
                <a:latin typeface="Calibri" panose="020F0502020204030204" pitchFamily="34" charset="0"/>
              </a:rPr>
              <a:t>m</a:t>
            </a:r>
            <a:endParaRPr lang="en-US" baseline="-25000" dirty="0">
              <a:effectLst/>
              <a:latin typeface="Calibri" panose="020F0502020204030204" pitchFamily="34" charset="0"/>
            </a:endParaRPr>
          </a:p>
        </p:txBody>
      </p:sp>
      <p:sp>
        <p:nvSpPr>
          <p:cNvPr id="26" name="Text Box 15"/>
          <p:cNvSpPr txBox="1">
            <a:spLocks noChangeArrowheads="1"/>
          </p:cNvSpPr>
          <p:nvPr/>
        </p:nvSpPr>
        <p:spPr bwMode="auto">
          <a:xfrm>
            <a:off x="7752652" y="5307013"/>
            <a:ext cx="914400" cy="366712"/>
          </a:xfrm>
          <a:prstGeom prst="rect">
            <a:avLst/>
          </a:prstGeom>
          <a:noFill/>
          <a:ln w="9525">
            <a:noFill/>
            <a:miter lim="800000"/>
            <a:headEnd/>
            <a:tailEnd/>
          </a:ln>
          <a:effectLst/>
        </p:spPr>
        <p:txBody>
          <a:bodyPr>
            <a:spAutoFit/>
          </a:bodyPr>
          <a:lstStyle/>
          <a:p>
            <a:pPr>
              <a:spcBef>
                <a:spcPct val="50000"/>
              </a:spcBef>
              <a:defRPr/>
            </a:pPr>
            <a:r>
              <a:rPr lang="en-US" dirty="0">
                <a:effectLst/>
                <a:latin typeface="Calibri" panose="020F0502020204030204" pitchFamily="34" charset="0"/>
              </a:rPr>
              <a:t>mean</a:t>
            </a:r>
          </a:p>
        </p:txBody>
      </p:sp>
      <p:sp>
        <p:nvSpPr>
          <p:cNvPr id="27" name="Freeform 7"/>
          <p:cNvSpPr>
            <a:spLocks/>
          </p:cNvSpPr>
          <p:nvPr/>
        </p:nvSpPr>
        <p:spPr bwMode="auto">
          <a:xfrm>
            <a:off x="3591179" y="4554539"/>
            <a:ext cx="6356350" cy="1311275"/>
          </a:xfrm>
          <a:custGeom>
            <a:avLst/>
            <a:gdLst>
              <a:gd name="T0" fmla="*/ 0 w 3526"/>
              <a:gd name="T1" fmla="*/ 816 h 816"/>
              <a:gd name="T2" fmla="*/ 818 w 3526"/>
              <a:gd name="T3" fmla="*/ 632 h 816"/>
              <a:gd name="T4" fmla="*/ 1770 w 3526"/>
              <a:gd name="T5" fmla="*/ 85 h 816"/>
              <a:gd name="T6" fmla="*/ 2339 w 3526"/>
              <a:gd name="T7" fmla="*/ 120 h 816"/>
              <a:gd name="T8" fmla="*/ 3055 w 3526"/>
              <a:gd name="T9" fmla="*/ 675 h 816"/>
              <a:gd name="T10" fmla="*/ 3526 w 3526"/>
              <a:gd name="T11" fmla="*/ 816 h 816"/>
              <a:gd name="T12" fmla="*/ 0 60000 65536"/>
              <a:gd name="T13" fmla="*/ 0 60000 65536"/>
              <a:gd name="T14" fmla="*/ 0 60000 65536"/>
              <a:gd name="T15" fmla="*/ 0 60000 65536"/>
              <a:gd name="T16" fmla="*/ 0 60000 65536"/>
              <a:gd name="T17" fmla="*/ 0 60000 65536"/>
              <a:gd name="T18" fmla="*/ 0 w 3526"/>
              <a:gd name="T19" fmla="*/ 0 h 816"/>
              <a:gd name="T20" fmla="*/ 3526 w 3526"/>
              <a:gd name="T21" fmla="*/ 816 h 816"/>
              <a:gd name="connsiteX0" fmla="*/ 0 w 10000"/>
              <a:gd name="connsiteY0" fmla="*/ 10000 h 10000"/>
              <a:gd name="connsiteX1" fmla="*/ 2320 w 10000"/>
              <a:gd name="connsiteY1" fmla="*/ 7745 h 10000"/>
              <a:gd name="connsiteX2" fmla="*/ 5020 w 10000"/>
              <a:gd name="connsiteY2" fmla="*/ 1042 h 10000"/>
              <a:gd name="connsiteX3" fmla="*/ 6634 w 10000"/>
              <a:gd name="connsiteY3" fmla="*/ 1471 h 10000"/>
              <a:gd name="connsiteX4" fmla="*/ 8404 w 10000"/>
              <a:gd name="connsiteY4" fmla="*/ 8272 h 10000"/>
              <a:gd name="connsiteX5" fmla="*/ 10000 w 10000"/>
              <a:gd name="connsiteY5" fmla="*/ 10000 h 10000"/>
              <a:gd name="connsiteX0" fmla="*/ 0 w 10000"/>
              <a:gd name="connsiteY0" fmla="*/ 10030 h 10030"/>
              <a:gd name="connsiteX1" fmla="*/ 2320 w 10000"/>
              <a:gd name="connsiteY1" fmla="*/ 7775 h 10030"/>
              <a:gd name="connsiteX2" fmla="*/ 5020 w 10000"/>
              <a:gd name="connsiteY2" fmla="*/ 1072 h 10030"/>
              <a:gd name="connsiteX3" fmla="*/ 6411 w 10000"/>
              <a:gd name="connsiteY3" fmla="*/ 1341 h 10030"/>
              <a:gd name="connsiteX4" fmla="*/ 8404 w 10000"/>
              <a:gd name="connsiteY4" fmla="*/ 8302 h 10030"/>
              <a:gd name="connsiteX5" fmla="*/ 10000 w 10000"/>
              <a:gd name="connsiteY5" fmla="*/ 10030 h 10030"/>
              <a:gd name="connsiteX0" fmla="*/ 0 w 10000"/>
              <a:gd name="connsiteY0" fmla="*/ 10030 h 10030"/>
              <a:gd name="connsiteX1" fmla="*/ 1800 w 10000"/>
              <a:gd name="connsiteY1" fmla="*/ 7775 h 10030"/>
              <a:gd name="connsiteX2" fmla="*/ 5020 w 10000"/>
              <a:gd name="connsiteY2" fmla="*/ 1072 h 10030"/>
              <a:gd name="connsiteX3" fmla="*/ 6411 w 10000"/>
              <a:gd name="connsiteY3" fmla="*/ 1341 h 10030"/>
              <a:gd name="connsiteX4" fmla="*/ 8404 w 10000"/>
              <a:gd name="connsiteY4" fmla="*/ 8302 h 10030"/>
              <a:gd name="connsiteX5" fmla="*/ 10000 w 10000"/>
              <a:gd name="connsiteY5" fmla="*/ 10030 h 10030"/>
              <a:gd name="connsiteX0" fmla="*/ 0 w 11355"/>
              <a:gd name="connsiteY0" fmla="*/ 10030 h 10030"/>
              <a:gd name="connsiteX1" fmla="*/ 3155 w 11355"/>
              <a:gd name="connsiteY1" fmla="*/ 7775 h 10030"/>
              <a:gd name="connsiteX2" fmla="*/ 6375 w 11355"/>
              <a:gd name="connsiteY2" fmla="*/ 1072 h 10030"/>
              <a:gd name="connsiteX3" fmla="*/ 7766 w 11355"/>
              <a:gd name="connsiteY3" fmla="*/ 1341 h 10030"/>
              <a:gd name="connsiteX4" fmla="*/ 9759 w 11355"/>
              <a:gd name="connsiteY4" fmla="*/ 8302 h 10030"/>
              <a:gd name="connsiteX5" fmla="*/ 11355 w 11355"/>
              <a:gd name="connsiteY5" fmla="*/ 10030 h 10030"/>
              <a:gd name="connsiteX0" fmla="*/ 0 w 11355"/>
              <a:gd name="connsiteY0" fmla="*/ 10030 h 10030"/>
              <a:gd name="connsiteX1" fmla="*/ 3155 w 11355"/>
              <a:gd name="connsiteY1" fmla="*/ 7775 h 10030"/>
              <a:gd name="connsiteX2" fmla="*/ 6375 w 11355"/>
              <a:gd name="connsiteY2" fmla="*/ 1072 h 10030"/>
              <a:gd name="connsiteX3" fmla="*/ 8100 w 11355"/>
              <a:gd name="connsiteY3" fmla="*/ 1341 h 10030"/>
              <a:gd name="connsiteX4" fmla="*/ 9759 w 11355"/>
              <a:gd name="connsiteY4" fmla="*/ 8302 h 10030"/>
              <a:gd name="connsiteX5" fmla="*/ 11355 w 11355"/>
              <a:gd name="connsiteY5" fmla="*/ 10030 h 10030"/>
              <a:gd name="connsiteX0" fmla="*/ 0 w 11355"/>
              <a:gd name="connsiteY0" fmla="*/ 10030 h 10030"/>
              <a:gd name="connsiteX1" fmla="*/ 3155 w 11355"/>
              <a:gd name="connsiteY1" fmla="*/ 7775 h 10030"/>
              <a:gd name="connsiteX2" fmla="*/ 6561 w 11355"/>
              <a:gd name="connsiteY2" fmla="*/ 1072 h 10030"/>
              <a:gd name="connsiteX3" fmla="*/ 8100 w 11355"/>
              <a:gd name="connsiteY3" fmla="*/ 1341 h 10030"/>
              <a:gd name="connsiteX4" fmla="*/ 9759 w 11355"/>
              <a:gd name="connsiteY4" fmla="*/ 8302 h 10030"/>
              <a:gd name="connsiteX5" fmla="*/ 11355 w 11355"/>
              <a:gd name="connsiteY5" fmla="*/ 10030 h 10030"/>
              <a:gd name="connsiteX0" fmla="*/ 0 w 11355"/>
              <a:gd name="connsiteY0" fmla="*/ 10124 h 10124"/>
              <a:gd name="connsiteX1" fmla="*/ 3155 w 11355"/>
              <a:gd name="connsiteY1" fmla="*/ 8430 h 10124"/>
              <a:gd name="connsiteX2" fmla="*/ 6561 w 11355"/>
              <a:gd name="connsiteY2" fmla="*/ 1166 h 10124"/>
              <a:gd name="connsiteX3" fmla="*/ 8100 w 11355"/>
              <a:gd name="connsiteY3" fmla="*/ 1435 h 10124"/>
              <a:gd name="connsiteX4" fmla="*/ 9759 w 11355"/>
              <a:gd name="connsiteY4" fmla="*/ 8396 h 10124"/>
              <a:gd name="connsiteX5" fmla="*/ 11355 w 11355"/>
              <a:gd name="connsiteY5" fmla="*/ 10124 h 10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5" h="10124">
                <a:moveTo>
                  <a:pt x="0" y="10124"/>
                </a:moveTo>
                <a:cubicBezTo>
                  <a:pt x="386" y="9744"/>
                  <a:pt x="2062" y="9923"/>
                  <a:pt x="3155" y="8430"/>
                </a:cubicBezTo>
                <a:cubicBezTo>
                  <a:pt x="4249" y="6937"/>
                  <a:pt x="5737" y="2332"/>
                  <a:pt x="6561" y="1166"/>
                </a:cubicBezTo>
                <a:cubicBezTo>
                  <a:pt x="7385" y="0"/>
                  <a:pt x="7567" y="230"/>
                  <a:pt x="8100" y="1435"/>
                </a:cubicBezTo>
                <a:cubicBezTo>
                  <a:pt x="8633" y="2640"/>
                  <a:pt x="9217" y="6948"/>
                  <a:pt x="9759" y="8396"/>
                </a:cubicBezTo>
                <a:cubicBezTo>
                  <a:pt x="10302" y="9844"/>
                  <a:pt x="11077" y="9769"/>
                  <a:pt x="11355" y="10124"/>
                </a:cubicBezTo>
              </a:path>
            </a:pathLst>
          </a:custGeom>
          <a:noFill/>
          <a:ln w="19050" cmpd="sng">
            <a:solidFill>
              <a:schemeClr val="tx1"/>
            </a:solidFill>
            <a:round/>
            <a:headEnd/>
            <a:tailEnd/>
          </a:ln>
        </p:spPr>
        <p:txBody>
          <a:bodyPr/>
          <a:lstStyle/>
          <a:p>
            <a:pPr>
              <a:defRPr/>
            </a:pPr>
            <a:endParaRPr lang="en-US" dirty="0">
              <a:latin typeface="Calibri" panose="020F0502020204030204" pitchFamily="34" charset="0"/>
            </a:endParaRPr>
          </a:p>
        </p:txBody>
      </p:sp>
      <p:sp>
        <p:nvSpPr>
          <p:cNvPr id="2" name="TextBox 1">
            <a:extLst>
              <a:ext uri="{FF2B5EF4-FFF2-40B4-BE49-F238E27FC236}">
                <a16:creationId xmlns:a16="http://schemas.microsoft.com/office/drawing/2014/main" id="{3743433B-A5DE-4C31-BF5C-41C4EC640C77}"/>
              </a:ext>
            </a:extLst>
          </p:cNvPr>
          <p:cNvSpPr txBox="1"/>
          <p:nvPr/>
        </p:nvSpPr>
        <p:spPr>
          <a:xfrm>
            <a:off x="6781896" y="2565350"/>
            <a:ext cx="2283905" cy="1384995"/>
          </a:xfrm>
          <a:prstGeom prst="rect">
            <a:avLst/>
          </a:prstGeom>
          <a:noFill/>
        </p:spPr>
        <p:txBody>
          <a:bodyPr wrap="square" rtlCol="0">
            <a:spAutoFit/>
          </a:bodyPr>
          <a:lstStyle/>
          <a:p>
            <a:r>
              <a:rPr lang="en-US" sz="2800" dirty="0">
                <a:solidFill>
                  <a:srgbClr val="00B050"/>
                </a:solidFill>
                <a:effectLst/>
                <a:latin typeface="Calibri" panose="020F0502020204030204" pitchFamily="34" charset="0"/>
                <a:cs typeface="Calibri" panose="020F0502020204030204" pitchFamily="34" charset="0"/>
              </a:rPr>
              <a:t>Return Period of largest event = N + 1</a:t>
            </a:r>
          </a:p>
        </p:txBody>
      </p:sp>
      <p:sp>
        <p:nvSpPr>
          <p:cNvPr id="29" name="Rectangle 28">
            <a:extLst>
              <a:ext uri="{FF2B5EF4-FFF2-40B4-BE49-F238E27FC236}">
                <a16:creationId xmlns:a16="http://schemas.microsoft.com/office/drawing/2014/main" id="{0E77057D-A04A-439C-B3E8-427C66256596}"/>
              </a:ext>
            </a:extLst>
          </p:cNvPr>
          <p:cNvSpPr/>
          <p:nvPr/>
        </p:nvSpPr>
        <p:spPr bwMode="auto">
          <a:xfrm>
            <a:off x="3734787" y="2877937"/>
            <a:ext cx="2155026" cy="1034868"/>
          </a:xfrm>
          <a:prstGeom prst="rect">
            <a:avLst/>
          </a:prstGeom>
          <a:noFill/>
          <a:ln w="1905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5" name="TextBox 4">
            <a:extLst>
              <a:ext uri="{FF2B5EF4-FFF2-40B4-BE49-F238E27FC236}">
                <a16:creationId xmlns:a16="http://schemas.microsoft.com/office/drawing/2014/main" id="{91EBA4C2-70ED-989F-0328-D9E993CC3285}"/>
              </a:ext>
            </a:extLst>
          </p:cNvPr>
          <p:cNvSpPr txBox="1"/>
          <p:nvPr/>
        </p:nvSpPr>
        <p:spPr>
          <a:xfrm>
            <a:off x="10339797" y="5916374"/>
            <a:ext cx="176981" cy="461665"/>
          </a:xfrm>
          <a:prstGeom prst="rect">
            <a:avLst/>
          </a:prstGeom>
          <a:noFill/>
        </p:spPr>
        <p:txBody>
          <a:bodyPr wrap="square" rtlCol="0">
            <a:spAutoFit/>
          </a:bodyPr>
          <a:lstStyle/>
          <a:p>
            <a:r>
              <a:rPr lang="en-US" sz="2400" dirty="0">
                <a:solidFill>
                  <a:schemeClr val="accent2"/>
                </a:solidFill>
                <a:effectLst/>
                <a:latin typeface="Calibri" panose="020F0502020204030204" pitchFamily="34" charset="0"/>
                <a:cs typeface="Calibri" panose="020F0502020204030204" pitchFamily="34" charset="0"/>
              </a:rPr>
              <a:t>0</a:t>
            </a:r>
          </a:p>
        </p:txBody>
      </p:sp>
      <p:sp>
        <p:nvSpPr>
          <p:cNvPr id="6" name="Arrow: Left 5">
            <a:extLst>
              <a:ext uri="{FF2B5EF4-FFF2-40B4-BE49-F238E27FC236}">
                <a16:creationId xmlns:a16="http://schemas.microsoft.com/office/drawing/2014/main" id="{A703EFB1-6DD0-7054-52DF-752637138A44}"/>
              </a:ext>
            </a:extLst>
          </p:cNvPr>
          <p:cNvSpPr/>
          <p:nvPr/>
        </p:nvSpPr>
        <p:spPr bwMode="auto">
          <a:xfrm>
            <a:off x="3318934" y="6012392"/>
            <a:ext cx="399923" cy="215899"/>
          </a:xfrm>
          <a:prstGeom prst="leftArrow">
            <a:avLst>
              <a:gd name="adj1" fmla="val 29227"/>
              <a:gd name="adj2" fmla="val 8462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7" name="TextBox 6">
            <a:extLst>
              <a:ext uri="{FF2B5EF4-FFF2-40B4-BE49-F238E27FC236}">
                <a16:creationId xmlns:a16="http://schemas.microsoft.com/office/drawing/2014/main" id="{0D6FAAC9-064F-7D0A-D601-32328FA52F2E}"/>
              </a:ext>
            </a:extLst>
          </p:cNvPr>
          <p:cNvSpPr txBox="1"/>
          <p:nvPr/>
        </p:nvSpPr>
        <p:spPr>
          <a:xfrm>
            <a:off x="3673204" y="5874287"/>
            <a:ext cx="176981" cy="461665"/>
          </a:xfrm>
          <a:prstGeom prst="rect">
            <a:avLst/>
          </a:prstGeom>
          <a:noFill/>
        </p:spPr>
        <p:txBody>
          <a:bodyPr wrap="square" rtlCol="0">
            <a:spAutoFit/>
          </a:bodyPr>
          <a:lstStyle/>
          <a:p>
            <a:r>
              <a:rPr lang="en-US" sz="2400" dirty="0">
                <a:solidFill>
                  <a:schemeClr val="accent2"/>
                </a:solidFill>
                <a:effectLst/>
                <a:latin typeface="Calibri" panose="020F0502020204030204" pitchFamily="34" charset="0"/>
                <a:cs typeface="Calibri" panose="020F0502020204030204" pitchFamily="34" charset="0"/>
              </a:rPr>
              <a:t>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5880C25-EF51-4E7B-BB5D-3AC995FB2959}" type="slidenum">
              <a:rPr lang="en-US" altLang="en-US">
                <a:latin typeface="Calibri" panose="020F0502020204030204" pitchFamily="34" charset="0"/>
              </a:rPr>
              <a:pPr eaLnBrk="1" hangingPunct="1"/>
              <a:t>27</a:t>
            </a:fld>
            <a:endParaRPr lang="en-US" altLang="en-US" dirty="0">
              <a:latin typeface="Calibri" panose="020F0502020204030204" pitchFamily="34" charset="0"/>
            </a:endParaRPr>
          </a:p>
        </p:txBody>
      </p:sp>
      <p:sp>
        <p:nvSpPr>
          <p:cNvPr id="78850" name="Rectangle 2"/>
          <p:cNvSpPr>
            <a:spLocks noGrp="1" noChangeArrowheads="1"/>
          </p:cNvSpPr>
          <p:nvPr>
            <p:ph type="title"/>
          </p:nvPr>
        </p:nvSpPr>
        <p:spPr>
          <a:xfrm>
            <a:off x="598141" y="265113"/>
            <a:ext cx="9612659" cy="1143000"/>
          </a:xfrm>
        </p:spPr>
        <p:txBody>
          <a:bodyPr/>
          <a:lstStyle/>
          <a:p>
            <a:pPr eaLnBrk="1" hangingPunct="1">
              <a:defRPr/>
            </a:pPr>
            <a:r>
              <a:rPr lang="en-US" dirty="0"/>
              <a:t>Median Plotting Position </a:t>
            </a:r>
          </a:p>
        </p:txBody>
      </p:sp>
      <p:sp>
        <p:nvSpPr>
          <p:cNvPr id="33" name="Line 5"/>
          <p:cNvSpPr>
            <a:spLocks noChangeShapeType="1"/>
          </p:cNvSpPr>
          <p:nvPr/>
        </p:nvSpPr>
        <p:spPr bwMode="auto">
          <a:xfrm>
            <a:off x="3363786" y="5878513"/>
            <a:ext cx="7485062" cy="0"/>
          </a:xfrm>
          <a:prstGeom prst="line">
            <a:avLst/>
          </a:prstGeom>
          <a:noFill/>
          <a:ln w="12700">
            <a:solidFill>
              <a:schemeClr val="tx1"/>
            </a:solidFill>
            <a:round/>
            <a:headEnd/>
            <a:tailEnd/>
          </a:ln>
        </p:spPr>
        <p:txBody>
          <a:bodyPr/>
          <a:lstStyle/>
          <a:p>
            <a:pPr>
              <a:defRPr/>
            </a:pPr>
            <a:endParaRPr lang="en-US" dirty="0">
              <a:latin typeface="Calibri" panose="020F0502020204030204" pitchFamily="34" charset="0"/>
            </a:endParaRPr>
          </a:p>
        </p:txBody>
      </p:sp>
      <p:sp>
        <p:nvSpPr>
          <p:cNvPr id="34" name="Text Box 8"/>
          <p:cNvSpPr txBox="1">
            <a:spLocks noChangeArrowheads="1"/>
          </p:cNvSpPr>
          <p:nvPr/>
        </p:nvSpPr>
        <p:spPr bwMode="auto">
          <a:xfrm>
            <a:off x="4084512" y="4338639"/>
            <a:ext cx="1331911" cy="1006475"/>
          </a:xfrm>
          <a:prstGeom prst="rect">
            <a:avLst/>
          </a:prstGeom>
          <a:noFill/>
          <a:ln w="9525">
            <a:noFill/>
            <a:miter lim="800000"/>
            <a:headEnd/>
            <a:tailEnd/>
          </a:ln>
        </p:spPr>
        <p:txBody>
          <a:bodyPr wrap="square">
            <a:spAutoFit/>
          </a:bodyPr>
          <a:lstStyle/>
          <a:p>
            <a:pPr algn="ctr">
              <a:spcBef>
                <a:spcPct val="50000"/>
              </a:spcBef>
              <a:defRPr/>
            </a:pPr>
            <a:r>
              <a:rPr lang="en-US" sz="2000" dirty="0">
                <a:effectLst/>
                <a:latin typeface="Calibri" panose="020F0502020204030204" pitchFamily="34" charset="0"/>
              </a:rPr>
              <a:t>Area = probability = 50%</a:t>
            </a:r>
          </a:p>
        </p:txBody>
      </p:sp>
      <p:sp>
        <p:nvSpPr>
          <p:cNvPr id="36" name="Line 10"/>
          <p:cNvSpPr>
            <a:spLocks noChangeShapeType="1"/>
          </p:cNvSpPr>
          <p:nvPr/>
        </p:nvSpPr>
        <p:spPr bwMode="auto">
          <a:xfrm>
            <a:off x="5383086" y="4760913"/>
            <a:ext cx="1319212" cy="550862"/>
          </a:xfrm>
          <a:prstGeom prst="line">
            <a:avLst/>
          </a:prstGeom>
          <a:noFill/>
          <a:ln w="19050">
            <a:solidFill>
              <a:schemeClr val="tx1"/>
            </a:solidFill>
            <a:round/>
            <a:headEnd/>
            <a:tailEnd type="arrow" w="lg" len="lg"/>
          </a:ln>
        </p:spPr>
        <p:txBody>
          <a:bodyPr/>
          <a:lstStyle/>
          <a:p>
            <a:pPr>
              <a:defRPr/>
            </a:pPr>
            <a:endParaRPr lang="en-US" dirty="0">
              <a:latin typeface="Calibri" panose="020F0502020204030204" pitchFamily="34" charset="0"/>
            </a:endParaRPr>
          </a:p>
        </p:txBody>
      </p:sp>
      <p:sp>
        <p:nvSpPr>
          <p:cNvPr id="37" name="Text Box 11"/>
          <p:cNvSpPr txBox="1">
            <a:spLocks noChangeArrowheads="1"/>
          </p:cNvSpPr>
          <p:nvPr/>
        </p:nvSpPr>
        <p:spPr bwMode="auto">
          <a:xfrm>
            <a:off x="2663698" y="5541963"/>
            <a:ext cx="635000" cy="369332"/>
          </a:xfrm>
          <a:prstGeom prst="rect">
            <a:avLst/>
          </a:prstGeom>
          <a:noFill/>
          <a:ln w="9525">
            <a:noFill/>
            <a:miter lim="800000"/>
            <a:headEnd/>
            <a:tailEnd/>
          </a:ln>
          <a:effectLst/>
        </p:spPr>
        <p:txBody>
          <a:bodyPr>
            <a:spAutoFit/>
          </a:bodyPr>
          <a:lstStyle/>
          <a:p>
            <a:pPr>
              <a:spcBef>
                <a:spcPct val="50000"/>
              </a:spcBef>
              <a:defRPr/>
            </a:pPr>
            <a:r>
              <a:rPr lang="en-US" dirty="0" err="1">
                <a:effectLst/>
                <a:latin typeface="Calibri" panose="020F0502020204030204" pitchFamily="34" charset="0"/>
              </a:rPr>
              <a:t>X</a:t>
            </a:r>
            <a:r>
              <a:rPr lang="en-US" baseline="-25000" dirty="0" err="1">
                <a:effectLst/>
                <a:latin typeface="Calibri" panose="020F0502020204030204" pitchFamily="34" charset="0"/>
              </a:rPr>
              <a:t>m</a:t>
            </a:r>
            <a:endParaRPr lang="en-US" baseline="-25000" dirty="0">
              <a:effectLst/>
              <a:latin typeface="Calibri" panose="020F0502020204030204" pitchFamily="34" charset="0"/>
            </a:endParaRPr>
          </a:p>
        </p:txBody>
      </p:sp>
      <p:sp>
        <p:nvSpPr>
          <p:cNvPr id="38" name="Text Box 12"/>
          <p:cNvSpPr txBox="1">
            <a:spLocks noChangeArrowheads="1"/>
          </p:cNvSpPr>
          <p:nvPr/>
        </p:nvSpPr>
        <p:spPr bwMode="auto">
          <a:xfrm>
            <a:off x="5787899" y="3875088"/>
            <a:ext cx="2333625" cy="646331"/>
          </a:xfrm>
          <a:prstGeom prst="rect">
            <a:avLst/>
          </a:prstGeom>
          <a:noFill/>
          <a:ln w="9525">
            <a:noFill/>
            <a:miter lim="800000"/>
            <a:headEnd/>
            <a:tailEnd/>
          </a:ln>
        </p:spPr>
        <p:txBody>
          <a:bodyPr>
            <a:spAutoFit/>
          </a:bodyPr>
          <a:lstStyle/>
          <a:p>
            <a:pPr algn="ctr">
              <a:spcBef>
                <a:spcPct val="50000"/>
              </a:spcBef>
              <a:defRPr/>
            </a:pPr>
            <a:r>
              <a:rPr lang="en-US" dirty="0">
                <a:effectLst/>
                <a:latin typeface="Calibri" panose="020F0502020204030204" pitchFamily="34" charset="0"/>
              </a:rPr>
              <a:t>Median Plotting Position</a:t>
            </a:r>
          </a:p>
        </p:txBody>
      </p:sp>
      <p:sp>
        <p:nvSpPr>
          <p:cNvPr id="39" name="Freeform 7"/>
          <p:cNvSpPr>
            <a:spLocks/>
          </p:cNvSpPr>
          <p:nvPr/>
        </p:nvSpPr>
        <p:spPr bwMode="auto">
          <a:xfrm>
            <a:off x="3600323" y="4554539"/>
            <a:ext cx="6356350" cy="1311275"/>
          </a:xfrm>
          <a:custGeom>
            <a:avLst/>
            <a:gdLst>
              <a:gd name="T0" fmla="*/ 0 w 3526"/>
              <a:gd name="T1" fmla="*/ 816 h 816"/>
              <a:gd name="T2" fmla="*/ 818 w 3526"/>
              <a:gd name="T3" fmla="*/ 632 h 816"/>
              <a:gd name="T4" fmla="*/ 1770 w 3526"/>
              <a:gd name="T5" fmla="*/ 85 h 816"/>
              <a:gd name="T6" fmla="*/ 2339 w 3526"/>
              <a:gd name="T7" fmla="*/ 120 h 816"/>
              <a:gd name="T8" fmla="*/ 3055 w 3526"/>
              <a:gd name="T9" fmla="*/ 675 h 816"/>
              <a:gd name="T10" fmla="*/ 3526 w 3526"/>
              <a:gd name="T11" fmla="*/ 816 h 816"/>
              <a:gd name="T12" fmla="*/ 0 60000 65536"/>
              <a:gd name="T13" fmla="*/ 0 60000 65536"/>
              <a:gd name="T14" fmla="*/ 0 60000 65536"/>
              <a:gd name="T15" fmla="*/ 0 60000 65536"/>
              <a:gd name="T16" fmla="*/ 0 60000 65536"/>
              <a:gd name="T17" fmla="*/ 0 60000 65536"/>
              <a:gd name="T18" fmla="*/ 0 w 3526"/>
              <a:gd name="T19" fmla="*/ 0 h 816"/>
              <a:gd name="T20" fmla="*/ 3526 w 3526"/>
              <a:gd name="T21" fmla="*/ 816 h 816"/>
              <a:gd name="connsiteX0" fmla="*/ 0 w 10000"/>
              <a:gd name="connsiteY0" fmla="*/ 10000 h 10000"/>
              <a:gd name="connsiteX1" fmla="*/ 2320 w 10000"/>
              <a:gd name="connsiteY1" fmla="*/ 7745 h 10000"/>
              <a:gd name="connsiteX2" fmla="*/ 5020 w 10000"/>
              <a:gd name="connsiteY2" fmla="*/ 1042 h 10000"/>
              <a:gd name="connsiteX3" fmla="*/ 6634 w 10000"/>
              <a:gd name="connsiteY3" fmla="*/ 1471 h 10000"/>
              <a:gd name="connsiteX4" fmla="*/ 8404 w 10000"/>
              <a:gd name="connsiteY4" fmla="*/ 8272 h 10000"/>
              <a:gd name="connsiteX5" fmla="*/ 10000 w 10000"/>
              <a:gd name="connsiteY5" fmla="*/ 10000 h 10000"/>
              <a:gd name="connsiteX0" fmla="*/ 0 w 10000"/>
              <a:gd name="connsiteY0" fmla="*/ 10030 h 10030"/>
              <a:gd name="connsiteX1" fmla="*/ 2320 w 10000"/>
              <a:gd name="connsiteY1" fmla="*/ 7775 h 10030"/>
              <a:gd name="connsiteX2" fmla="*/ 5020 w 10000"/>
              <a:gd name="connsiteY2" fmla="*/ 1072 h 10030"/>
              <a:gd name="connsiteX3" fmla="*/ 6411 w 10000"/>
              <a:gd name="connsiteY3" fmla="*/ 1341 h 10030"/>
              <a:gd name="connsiteX4" fmla="*/ 8404 w 10000"/>
              <a:gd name="connsiteY4" fmla="*/ 8302 h 10030"/>
              <a:gd name="connsiteX5" fmla="*/ 10000 w 10000"/>
              <a:gd name="connsiteY5" fmla="*/ 10030 h 10030"/>
              <a:gd name="connsiteX0" fmla="*/ 0 w 10000"/>
              <a:gd name="connsiteY0" fmla="*/ 10030 h 10030"/>
              <a:gd name="connsiteX1" fmla="*/ 1800 w 10000"/>
              <a:gd name="connsiteY1" fmla="*/ 7775 h 10030"/>
              <a:gd name="connsiteX2" fmla="*/ 5020 w 10000"/>
              <a:gd name="connsiteY2" fmla="*/ 1072 h 10030"/>
              <a:gd name="connsiteX3" fmla="*/ 6411 w 10000"/>
              <a:gd name="connsiteY3" fmla="*/ 1341 h 10030"/>
              <a:gd name="connsiteX4" fmla="*/ 8404 w 10000"/>
              <a:gd name="connsiteY4" fmla="*/ 8302 h 10030"/>
              <a:gd name="connsiteX5" fmla="*/ 10000 w 10000"/>
              <a:gd name="connsiteY5" fmla="*/ 10030 h 10030"/>
              <a:gd name="connsiteX0" fmla="*/ 0 w 11355"/>
              <a:gd name="connsiteY0" fmla="*/ 10030 h 10030"/>
              <a:gd name="connsiteX1" fmla="*/ 3155 w 11355"/>
              <a:gd name="connsiteY1" fmla="*/ 7775 h 10030"/>
              <a:gd name="connsiteX2" fmla="*/ 6375 w 11355"/>
              <a:gd name="connsiteY2" fmla="*/ 1072 h 10030"/>
              <a:gd name="connsiteX3" fmla="*/ 7766 w 11355"/>
              <a:gd name="connsiteY3" fmla="*/ 1341 h 10030"/>
              <a:gd name="connsiteX4" fmla="*/ 9759 w 11355"/>
              <a:gd name="connsiteY4" fmla="*/ 8302 h 10030"/>
              <a:gd name="connsiteX5" fmla="*/ 11355 w 11355"/>
              <a:gd name="connsiteY5" fmla="*/ 10030 h 10030"/>
              <a:gd name="connsiteX0" fmla="*/ 0 w 11355"/>
              <a:gd name="connsiteY0" fmla="*/ 10030 h 10030"/>
              <a:gd name="connsiteX1" fmla="*/ 3155 w 11355"/>
              <a:gd name="connsiteY1" fmla="*/ 7775 h 10030"/>
              <a:gd name="connsiteX2" fmla="*/ 6375 w 11355"/>
              <a:gd name="connsiteY2" fmla="*/ 1072 h 10030"/>
              <a:gd name="connsiteX3" fmla="*/ 8100 w 11355"/>
              <a:gd name="connsiteY3" fmla="*/ 1341 h 10030"/>
              <a:gd name="connsiteX4" fmla="*/ 9759 w 11355"/>
              <a:gd name="connsiteY4" fmla="*/ 8302 h 10030"/>
              <a:gd name="connsiteX5" fmla="*/ 11355 w 11355"/>
              <a:gd name="connsiteY5" fmla="*/ 10030 h 10030"/>
              <a:gd name="connsiteX0" fmla="*/ 0 w 11355"/>
              <a:gd name="connsiteY0" fmla="*/ 10030 h 10030"/>
              <a:gd name="connsiteX1" fmla="*/ 3155 w 11355"/>
              <a:gd name="connsiteY1" fmla="*/ 7775 h 10030"/>
              <a:gd name="connsiteX2" fmla="*/ 6561 w 11355"/>
              <a:gd name="connsiteY2" fmla="*/ 1072 h 10030"/>
              <a:gd name="connsiteX3" fmla="*/ 8100 w 11355"/>
              <a:gd name="connsiteY3" fmla="*/ 1341 h 10030"/>
              <a:gd name="connsiteX4" fmla="*/ 9759 w 11355"/>
              <a:gd name="connsiteY4" fmla="*/ 8302 h 10030"/>
              <a:gd name="connsiteX5" fmla="*/ 11355 w 11355"/>
              <a:gd name="connsiteY5" fmla="*/ 10030 h 10030"/>
              <a:gd name="connsiteX0" fmla="*/ 0 w 11355"/>
              <a:gd name="connsiteY0" fmla="*/ 10124 h 10124"/>
              <a:gd name="connsiteX1" fmla="*/ 3155 w 11355"/>
              <a:gd name="connsiteY1" fmla="*/ 8430 h 10124"/>
              <a:gd name="connsiteX2" fmla="*/ 6561 w 11355"/>
              <a:gd name="connsiteY2" fmla="*/ 1166 h 10124"/>
              <a:gd name="connsiteX3" fmla="*/ 8100 w 11355"/>
              <a:gd name="connsiteY3" fmla="*/ 1435 h 10124"/>
              <a:gd name="connsiteX4" fmla="*/ 9759 w 11355"/>
              <a:gd name="connsiteY4" fmla="*/ 8396 h 10124"/>
              <a:gd name="connsiteX5" fmla="*/ 11355 w 11355"/>
              <a:gd name="connsiteY5" fmla="*/ 10124 h 10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5" h="10124">
                <a:moveTo>
                  <a:pt x="0" y="10124"/>
                </a:moveTo>
                <a:cubicBezTo>
                  <a:pt x="386" y="9744"/>
                  <a:pt x="2062" y="9923"/>
                  <a:pt x="3155" y="8430"/>
                </a:cubicBezTo>
                <a:cubicBezTo>
                  <a:pt x="4249" y="6937"/>
                  <a:pt x="5737" y="2332"/>
                  <a:pt x="6561" y="1166"/>
                </a:cubicBezTo>
                <a:cubicBezTo>
                  <a:pt x="7385" y="0"/>
                  <a:pt x="7567" y="230"/>
                  <a:pt x="8100" y="1435"/>
                </a:cubicBezTo>
                <a:cubicBezTo>
                  <a:pt x="8633" y="2640"/>
                  <a:pt x="9217" y="6948"/>
                  <a:pt x="9759" y="8396"/>
                </a:cubicBezTo>
                <a:cubicBezTo>
                  <a:pt x="10302" y="9844"/>
                  <a:pt x="11077" y="9769"/>
                  <a:pt x="11355" y="10124"/>
                </a:cubicBezTo>
              </a:path>
            </a:pathLst>
          </a:custGeom>
          <a:noFill/>
          <a:ln w="19050" cmpd="sng">
            <a:solidFill>
              <a:schemeClr val="tx1"/>
            </a:solidFill>
            <a:round/>
            <a:headEnd/>
            <a:tailEnd/>
          </a:ln>
        </p:spPr>
        <p:txBody>
          <a:bodyPr/>
          <a:lstStyle/>
          <a:p>
            <a:pPr>
              <a:defRPr/>
            </a:pPr>
            <a:endParaRPr lang="en-US" dirty="0">
              <a:latin typeface="Calibri" panose="020F0502020204030204" pitchFamily="34" charset="0"/>
            </a:endParaRPr>
          </a:p>
        </p:txBody>
      </p:sp>
      <p:grpSp>
        <p:nvGrpSpPr>
          <p:cNvPr id="10252" name="Group 39"/>
          <p:cNvGrpSpPr>
            <a:grpSpLocks/>
          </p:cNvGrpSpPr>
          <p:nvPr/>
        </p:nvGrpSpPr>
        <p:grpSpPr bwMode="auto">
          <a:xfrm flipH="1">
            <a:off x="4733798" y="4416426"/>
            <a:ext cx="2794000" cy="1465263"/>
            <a:chOff x="3859538" y="2232025"/>
            <a:chExt cx="2795262" cy="1465263"/>
          </a:xfrm>
        </p:grpSpPr>
        <p:sp>
          <p:nvSpPr>
            <p:cNvPr id="41" name="Line 7"/>
            <p:cNvSpPr>
              <a:spLocks noChangeShapeType="1"/>
            </p:cNvSpPr>
            <p:nvPr/>
          </p:nvSpPr>
          <p:spPr bwMode="auto">
            <a:xfrm>
              <a:off x="3869067" y="2232025"/>
              <a:ext cx="0" cy="1462088"/>
            </a:xfrm>
            <a:prstGeom prst="line">
              <a:avLst/>
            </a:prstGeom>
            <a:noFill/>
            <a:ln w="19050">
              <a:solidFill>
                <a:schemeClr val="tx1"/>
              </a:solidFill>
              <a:prstDash val="dash"/>
              <a:round/>
              <a:headEnd/>
              <a:tailEnd/>
            </a:ln>
          </p:spPr>
          <p:txBody>
            <a:bodyPr/>
            <a:lstStyle/>
            <a:p>
              <a:pPr>
                <a:defRPr/>
              </a:pPr>
              <a:endParaRPr lang="en-US" dirty="0">
                <a:latin typeface="Calibri" panose="020F0502020204030204" pitchFamily="34" charset="0"/>
              </a:endParaRPr>
            </a:p>
          </p:txBody>
        </p:sp>
        <p:sp>
          <p:nvSpPr>
            <p:cNvPr id="42" name="Line 15"/>
            <p:cNvSpPr>
              <a:spLocks noChangeShapeType="1"/>
            </p:cNvSpPr>
            <p:nvPr/>
          </p:nvSpPr>
          <p:spPr bwMode="auto">
            <a:xfrm flipH="1">
              <a:off x="3911949" y="2520950"/>
              <a:ext cx="281115" cy="512763"/>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3" name="Line 16"/>
            <p:cNvSpPr>
              <a:spLocks noChangeShapeType="1"/>
            </p:cNvSpPr>
            <p:nvPr/>
          </p:nvSpPr>
          <p:spPr bwMode="auto">
            <a:xfrm flipH="1">
              <a:off x="3916714" y="2606675"/>
              <a:ext cx="465347" cy="846138"/>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4" name="Line 17"/>
            <p:cNvSpPr>
              <a:spLocks noChangeShapeType="1"/>
            </p:cNvSpPr>
            <p:nvPr/>
          </p:nvSpPr>
          <p:spPr bwMode="auto">
            <a:xfrm flipH="1">
              <a:off x="4023124" y="2706688"/>
              <a:ext cx="539994" cy="985837"/>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5" name="Line 18"/>
            <p:cNvSpPr>
              <a:spLocks noChangeShapeType="1"/>
            </p:cNvSpPr>
            <p:nvPr/>
          </p:nvSpPr>
          <p:spPr bwMode="auto">
            <a:xfrm flipH="1">
              <a:off x="4262945" y="2820988"/>
              <a:ext cx="473289" cy="86360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6" name="Line 19"/>
            <p:cNvSpPr>
              <a:spLocks noChangeShapeType="1"/>
            </p:cNvSpPr>
            <p:nvPr/>
          </p:nvSpPr>
          <p:spPr bwMode="auto">
            <a:xfrm flipH="1">
              <a:off x="4504354" y="2930525"/>
              <a:ext cx="406584" cy="744538"/>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7" name="Line 20"/>
            <p:cNvSpPr>
              <a:spLocks noChangeShapeType="1"/>
            </p:cNvSpPr>
            <p:nvPr/>
          </p:nvSpPr>
          <p:spPr bwMode="auto">
            <a:xfrm flipH="1">
              <a:off x="4740998" y="3044825"/>
              <a:ext cx="343055" cy="630238"/>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8" name="Line 21"/>
            <p:cNvSpPr>
              <a:spLocks noChangeShapeType="1"/>
            </p:cNvSpPr>
            <p:nvPr/>
          </p:nvSpPr>
          <p:spPr bwMode="auto">
            <a:xfrm flipH="1">
              <a:off x="4969701" y="3148013"/>
              <a:ext cx="293821" cy="536575"/>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9" name="Line 22"/>
            <p:cNvSpPr>
              <a:spLocks noChangeShapeType="1"/>
            </p:cNvSpPr>
            <p:nvPr/>
          </p:nvSpPr>
          <p:spPr bwMode="auto">
            <a:xfrm flipH="1">
              <a:off x="5203170" y="3263900"/>
              <a:ext cx="233467" cy="42545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0" name="Line 23"/>
            <p:cNvSpPr>
              <a:spLocks noChangeShapeType="1"/>
            </p:cNvSpPr>
            <p:nvPr/>
          </p:nvSpPr>
          <p:spPr bwMode="auto">
            <a:xfrm flipH="1">
              <a:off x="5441402" y="3357563"/>
              <a:ext cx="181057" cy="328612"/>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1" name="Line 24"/>
            <p:cNvSpPr>
              <a:spLocks noChangeShapeType="1"/>
            </p:cNvSpPr>
            <p:nvPr/>
          </p:nvSpPr>
          <p:spPr bwMode="auto">
            <a:xfrm flipH="1">
              <a:off x="5679635" y="3435350"/>
              <a:ext cx="134998" cy="244475"/>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2" name="Line 25"/>
            <p:cNvSpPr>
              <a:spLocks noChangeShapeType="1"/>
            </p:cNvSpPr>
            <p:nvPr/>
          </p:nvSpPr>
          <p:spPr bwMode="auto">
            <a:xfrm flipH="1">
              <a:off x="5913102" y="3502025"/>
              <a:ext cx="101646" cy="185738"/>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3" name="Line 26"/>
            <p:cNvSpPr>
              <a:spLocks noChangeShapeType="1"/>
            </p:cNvSpPr>
            <p:nvPr/>
          </p:nvSpPr>
          <p:spPr bwMode="auto">
            <a:xfrm flipH="1">
              <a:off x="6143394" y="3544888"/>
              <a:ext cx="82587" cy="15240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4" name="Line 27"/>
            <p:cNvSpPr>
              <a:spLocks noChangeShapeType="1"/>
            </p:cNvSpPr>
            <p:nvPr/>
          </p:nvSpPr>
          <p:spPr bwMode="auto">
            <a:xfrm flipH="1">
              <a:off x="6381627" y="3582988"/>
              <a:ext cx="58764" cy="109537"/>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5" name="Line 28"/>
            <p:cNvSpPr>
              <a:spLocks noChangeShapeType="1"/>
            </p:cNvSpPr>
            <p:nvPr/>
          </p:nvSpPr>
          <p:spPr bwMode="auto">
            <a:xfrm flipH="1">
              <a:off x="6615094" y="3621088"/>
              <a:ext cx="39706" cy="7620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6" name="Line 15"/>
            <p:cNvSpPr>
              <a:spLocks noChangeShapeType="1"/>
            </p:cNvSpPr>
            <p:nvPr/>
          </p:nvSpPr>
          <p:spPr bwMode="auto">
            <a:xfrm flipH="1">
              <a:off x="3859538" y="2486025"/>
              <a:ext cx="101646" cy="18415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grpSp>
      <p:sp>
        <p:nvSpPr>
          <p:cNvPr id="40" name="Text Box 12"/>
          <p:cNvSpPr txBox="1">
            <a:spLocks noChangeArrowheads="1"/>
          </p:cNvSpPr>
          <p:nvPr/>
        </p:nvSpPr>
        <p:spPr bwMode="auto">
          <a:xfrm>
            <a:off x="4736974" y="6029326"/>
            <a:ext cx="4291013" cy="366713"/>
          </a:xfrm>
          <a:prstGeom prst="rect">
            <a:avLst/>
          </a:prstGeom>
          <a:noFill/>
          <a:ln w="9525">
            <a:noFill/>
            <a:miter lim="800000"/>
            <a:headEnd/>
            <a:tailEnd/>
          </a:ln>
        </p:spPr>
        <p:txBody>
          <a:bodyPr>
            <a:spAutoFit/>
          </a:bodyPr>
          <a:lstStyle/>
          <a:p>
            <a:pPr>
              <a:spcBef>
                <a:spcPct val="50000"/>
              </a:spcBef>
              <a:defRPr/>
            </a:pPr>
            <a:r>
              <a:rPr lang="en-US" dirty="0">
                <a:effectLst/>
                <a:latin typeface="Calibri" panose="020F0502020204030204" pitchFamily="34" charset="0"/>
              </a:rPr>
              <a:t>Exceedance Probability of </a:t>
            </a:r>
            <a:r>
              <a:rPr lang="en-US" dirty="0" err="1">
                <a:effectLst/>
                <a:latin typeface="Calibri" panose="020F0502020204030204" pitchFamily="34" charset="0"/>
              </a:rPr>
              <a:t>X</a:t>
            </a:r>
            <a:r>
              <a:rPr lang="en-US" baseline="-25000" dirty="0" err="1">
                <a:effectLst/>
                <a:latin typeface="Calibri" panose="020F0502020204030204" pitchFamily="34" charset="0"/>
              </a:rPr>
              <a:t>m</a:t>
            </a:r>
            <a:endParaRPr lang="en-US" baseline="-25000" dirty="0">
              <a:effectLst/>
              <a:latin typeface="Calibri" panose="020F0502020204030204" pitchFamily="34" charset="0"/>
            </a:endParaRPr>
          </a:p>
        </p:txBody>
      </p:sp>
      <p:sp>
        <p:nvSpPr>
          <p:cNvPr id="57" name="Text Box 26"/>
          <p:cNvSpPr txBox="1">
            <a:spLocks noChangeArrowheads="1"/>
          </p:cNvSpPr>
          <p:nvPr/>
        </p:nvSpPr>
        <p:spPr bwMode="auto">
          <a:xfrm>
            <a:off x="1076240" y="1434674"/>
            <a:ext cx="9612658" cy="1585049"/>
          </a:xfrm>
          <a:prstGeom prst="rect">
            <a:avLst/>
          </a:prstGeom>
          <a:noFill/>
          <a:ln w="9525">
            <a:noFill/>
            <a:miter lim="800000"/>
            <a:headEnd/>
            <a:tailEnd/>
          </a:ln>
        </p:spPr>
        <p:txBody>
          <a:bodyPr wrap="square">
            <a:spAutoFit/>
          </a:bodyPr>
          <a:lstStyle/>
          <a:p>
            <a:pPr>
              <a:defRPr/>
            </a:pPr>
            <a:r>
              <a:rPr lang="en-US" sz="2800" dirty="0">
                <a:effectLst/>
                <a:latin typeface="Calibri" panose="020F0502020204030204" pitchFamily="34" charset="0"/>
              </a:rPr>
              <a:t>The Median plotting position is the </a:t>
            </a:r>
            <a:r>
              <a:rPr lang="en-US" sz="2800" u="sng" dirty="0">
                <a:effectLst/>
                <a:latin typeface="Calibri" panose="020F0502020204030204" pitchFamily="34" charset="0"/>
              </a:rPr>
              <a:t>median value</a:t>
            </a:r>
            <a:r>
              <a:rPr lang="en-US" sz="2800" dirty="0">
                <a:effectLst/>
                <a:latin typeface="Calibri" panose="020F0502020204030204" pitchFamily="34" charset="0"/>
              </a:rPr>
              <a:t> of the sampling distribution for estimating the population probability of </a:t>
            </a:r>
            <a:r>
              <a:rPr lang="en-US" sz="2800" dirty="0" err="1">
                <a:effectLst/>
                <a:latin typeface="Calibri" panose="020F0502020204030204" pitchFamily="34" charset="0"/>
              </a:rPr>
              <a:t>X</a:t>
            </a:r>
            <a:r>
              <a:rPr lang="en-US" sz="2800" baseline="-25000" dirty="0" err="1">
                <a:effectLst/>
                <a:latin typeface="Calibri" panose="020F0502020204030204" pitchFamily="34" charset="0"/>
              </a:rPr>
              <a:t>m</a:t>
            </a:r>
            <a:endParaRPr lang="en-US" sz="2800" dirty="0">
              <a:effectLst/>
              <a:latin typeface="Calibri" panose="020F0502020204030204" pitchFamily="34" charset="0"/>
            </a:endParaRPr>
          </a:p>
          <a:p>
            <a:pPr>
              <a:spcBef>
                <a:spcPts val="1800"/>
              </a:spcBef>
              <a:defRPr/>
            </a:pPr>
            <a:r>
              <a:rPr lang="en-US" sz="2600" dirty="0">
                <a:effectLst/>
                <a:latin typeface="Calibri" panose="020F0502020204030204" pitchFamily="34" charset="0"/>
              </a:rPr>
              <a:t>An approximation for N &lt; 100 is:</a:t>
            </a:r>
          </a:p>
        </p:txBody>
      </p:sp>
      <p:sp>
        <p:nvSpPr>
          <p:cNvPr id="58" name="TextBox 57">
            <a:extLst>
              <a:ext uri="{FF2B5EF4-FFF2-40B4-BE49-F238E27FC236}">
                <a16:creationId xmlns:a16="http://schemas.microsoft.com/office/drawing/2014/main" id="{D4E4D7F1-E252-432E-9EC0-E89BF39E36D4}"/>
              </a:ext>
            </a:extLst>
          </p:cNvPr>
          <p:cNvSpPr txBox="1"/>
          <p:nvPr/>
        </p:nvSpPr>
        <p:spPr>
          <a:xfrm>
            <a:off x="9339790" y="2544415"/>
            <a:ext cx="2422261" cy="1384995"/>
          </a:xfrm>
          <a:prstGeom prst="rect">
            <a:avLst/>
          </a:prstGeom>
          <a:noFill/>
        </p:spPr>
        <p:txBody>
          <a:bodyPr wrap="square" rtlCol="0">
            <a:spAutoFit/>
          </a:bodyPr>
          <a:lstStyle/>
          <a:p>
            <a:r>
              <a:rPr lang="en-US" sz="2800" dirty="0">
                <a:solidFill>
                  <a:srgbClr val="00B050"/>
                </a:solidFill>
                <a:effectLst/>
                <a:latin typeface="Calibri" panose="020F0502020204030204" pitchFamily="34" charset="0"/>
                <a:cs typeface="Calibri" panose="020F0502020204030204" pitchFamily="34" charset="0"/>
              </a:rPr>
              <a:t>Return Period of largest event = 1.5N + 1</a:t>
            </a:r>
          </a:p>
        </p:txBody>
      </p:sp>
      <p:sp>
        <p:nvSpPr>
          <p:cNvPr id="35" name="TextBox 34">
            <a:extLst>
              <a:ext uri="{FF2B5EF4-FFF2-40B4-BE49-F238E27FC236}">
                <a16:creationId xmlns:a16="http://schemas.microsoft.com/office/drawing/2014/main" id="{4EF9CD1B-5A49-4E39-83CC-6A4811605CF8}"/>
              </a:ext>
            </a:extLst>
          </p:cNvPr>
          <p:cNvSpPr txBox="1"/>
          <p:nvPr/>
        </p:nvSpPr>
        <p:spPr>
          <a:xfrm>
            <a:off x="199178" y="3452248"/>
            <a:ext cx="2844800" cy="3046988"/>
          </a:xfrm>
          <a:prstGeom prst="rect">
            <a:avLst/>
          </a:prstGeom>
          <a:noFill/>
        </p:spPr>
        <p:txBody>
          <a:bodyPr wrap="square" rtlCol="0">
            <a:spAutoFit/>
          </a:bodyPr>
          <a:lstStyle/>
          <a:p>
            <a:r>
              <a:rPr lang="en-US" sz="2400" dirty="0">
                <a:effectLst/>
                <a:latin typeface="Calibri" panose="020F0502020204030204" pitchFamily="34" charset="0"/>
                <a:cs typeface="Calibri" panose="020F0502020204030204" pitchFamily="34" charset="0"/>
              </a:rPr>
              <a:t>For N=30, </a:t>
            </a:r>
          </a:p>
          <a:p>
            <a:r>
              <a:rPr lang="en-US" sz="2400" dirty="0">
                <a:effectLst/>
                <a:latin typeface="Calibri" panose="020F0502020204030204" pitchFamily="34" charset="0"/>
                <a:cs typeface="Calibri" panose="020F0502020204030204" pitchFamily="34" charset="0"/>
              </a:rPr>
              <a:t>PP</a:t>
            </a:r>
            <a:r>
              <a:rPr lang="en-US" sz="2400" baseline="-25000" dirty="0">
                <a:effectLst/>
                <a:latin typeface="Calibri" panose="020F0502020204030204" pitchFamily="34" charset="0"/>
                <a:cs typeface="Calibri" panose="020F0502020204030204" pitchFamily="34" charset="0"/>
              </a:rPr>
              <a:t>1</a:t>
            </a:r>
            <a:r>
              <a:rPr lang="en-US" sz="2400" dirty="0">
                <a:effectLst/>
                <a:latin typeface="Calibri" panose="020F0502020204030204" pitchFamily="34" charset="0"/>
                <a:cs typeface="Calibri" panose="020F0502020204030204" pitchFamily="34" charset="0"/>
              </a:rPr>
              <a:t> = 0.023</a:t>
            </a:r>
          </a:p>
          <a:p>
            <a:endParaRPr lang="en-US" sz="2400" dirty="0">
              <a:solidFill>
                <a:srgbClr val="C00000"/>
              </a:solidFill>
              <a:effectLst/>
              <a:latin typeface="Calibri" panose="020F0502020204030204" pitchFamily="34" charset="0"/>
              <a:cs typeface="Calibri" panose="020F0502020204030204" pitchFamily="34" charset="0"/>
            </a:endParaRPr>
          </a:p>
          <a:p>
            <a:r>
              <a:rPr lang="en-US" sz="2400" i="1" dirty="0">
                <a:solidFill>
                  <a:srgbClr val="C00000"/>
                </a:solidFill>
                <a:effectLst/>
                <a:latin typeface="Calibri" panose="020F0502020204030204" pitchFamily="34" charset="0"/>
                <a:cs typeface="Calibri" panose="020F0502020204030204" pitchFamily="34" charset="0"/>
              </a:rPr>
              <a:t>Sampling Experiment</a:t>
            </a:r>
          </a:p>
          <a:p>
            <a:r>
              <a:rPr lang="en-US" sz="2400" dirty="0">
                <a:solidFill>
                  <a:srgbClr val="C00000"/>
                </a:solidFill>
                <a:effectLst/>
                <a:latin typeface="Calibri" panose="020F0502020204030204" pitchFamily="34" charset="0"/>
                <a:cs typeface="Calibri" panose="020F0502020204030204" pitchFamily="34" charset="0"/>
              </a:rPr>
              <a:t>Smallest AEP of 30:</a:t>
            </a:r>
          </a:p>
          <a:p>
            <a:r>
              <a:rPr lang="en-US" sz="2400" u="sng" dirty="0">
                <a:solidFill>
                  <a:srgbClr val="C00000"/>
                </a:solidFill>
                <a:effectLst/>
                <a:latin typeface="Calibri" panose="020F0502020204030204" pitchFamily="34" charset="0"/>
                <a:cs typeface="Calibri" panose="020F0502020204030204" pitchFamily="34" charset="0"/>
              </a:rPr>
              <a:t>median</a:t>
            </a:r>
            <a:r>
              <a:rPr lang="en-US" sz="2400" dirty="0">
                <a:solidFill>
                  <a:srgbClr val="C00000"/>
                </a:solidFill>
                <a:effectLst/>
                <a:latin typeface="Calibri" panose="020F0502020204030204" pitchFamily="34" charset="0"/>
                <a:cs typeface="Calibri" panose="020F0502020204030204" pitchFamily="34" charset="0"/>
              </a:rPr>
              <a:t> of 1000 </a:t>
            </a:r>
          </a:p>
          <a:p>
            <a:r>
              <a:rPr lang="en-US" sz="2400" dirty="0">
                <a:solidFill>
                  <a:srgbClr val="C00000"/>
                </a:solidFill>
                <a:effectLst/>
                <a:latin typeface="Calibri" panose="020F0502020204030204" pitchFamily="34" charset="0"/>
                <a:cs typeface="Calibri" panose="020F0502020204030204" pitchFamily="34" charset="0"/>
              </a:rPr>
              <a:t>samples = 0.023</a:t>
            </a:r>
          </a:p>
          <a:p>
            <a:endParaRPr lang="en-US" sz="2400" dirty="0">
              <a:solidFill>
                <a:srgbClr val="C00000"/>
              </a:solidFill>
              <a:effectLst/>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 name="Object 46">
                <a:extLst>
                  <a:ext uri="{FF2B5EF4-FFF2-40B4-BE49-F238E27FC236}">
                    <a16:creationId xmlns:a16="http://schemas.microsoft.com/office/drawing/2014/main" id="{36DE6F66-0773-9D3C-FFA2-609652BA3AAB}"/>
                  </a:ext>
                </a:extLst>
              </p:cNvPr>
              <p:cNvSpPr txBox="1"/>
              <p:nvPr/>
            </p:nvSpPr>
            <p:spPr bwMode="auto">
              <a:xfrm>
                <a:off x="5869653" y="2687639"/>
                <a:ext cx="2952614" cy="962025"/>
              </a:xfrm>
              <a:prstGeom prst="rect">
                <a:avLst/>
              </a:prstGeom>
              <a:noFill/>
              <a:ln w="15875">
                <a:noFill/>
              </a:ln>
              <a:effectLst/>
            </p:spPr>
            <p:txBody>
              <a:bodyPr>
                <a:noAutofit/>
              </a:bodyPr>
              <a:lstStyle/>
              <a:p>
                <a:pPr/>
                <a14:m>
                  <m:oMathPara xmlns:m="http://schemas.openxmlformats.org/officeDocument/2006/math">
                    <m:oMathParaPr>
                      <m:jc m:val="left"/>
                    </m:oMathParaPr>
                    <m:oMath xmlns:m="http://schemas.openxmlformats.org/officeDocument/2006/math">
                      <m:r>
                        <m:rPr>
                          <m:sty m:val="p"/>
                        </m:rPr>
                        <a:rPr lang="en-US" sz="2600" i="0" smtClean="0">
                          <a:solidFill>
                            <a:srgbClr val="000000"/>
                          </a:solidFill>
                          <a:effectLst/>
                          <a:latin typeface="Cambria Math" panose="02040503050406030204" pitchFamily="18" charset="0"/>
                        </a:rPr>
                        <m:t>P</m:t>
                      </m:r>
                      <m:sSub>
                        <m:sSubPr>
                          <m:ctrlPr>
                            <a:rPr lang="en-US" sz="2600" i="1">
                              <a:solidFill>
                                <a:srgbClr val="000000"/>
                              </a:solidFill>
                              <a:effectLst/>
                              <a:latin typeface="Cambria Math" panose="02040503050406030204" pitchFamily="18" charset="0"/>
                            </a:rPr>
                          </m:ctrlPr>
                        </m:sSubPr>
                        <m:e>
                          <m:r>
                            <m:rPr>
                              <m:sty m:val="p"/>
                            </m:rPr>
                            <a:rPr lang="en-US" sz="2600" i="0">
                              <a:solidFill>
                                <a:srgbClr val="000000"/>
                              </a:solidFill>
                              <a:effectLst/>
                              <a:latin typeface="Cambria Math" panose="02040503050406030204" pitchFamily="18" charset="0"/>
                            </a:rPr>
                            <m:t>P</m:t>
                          </m:r>
                        </m:e>
                        <m:sub>
                          <m:r>
                            <m:rPr>
                              <m:sty m:val="p"/>
                            </m:rPr>
                            <a:rPr lang="en-US" sz="2600" i="0">
                              <a:solidFill>
                                <a:srgbClr val="000000"/>
                              </a:solidFill>
                              <a:effectLst/>
                              <a:latin typeface="Cambria Math" panose="02040503050406030204" pitchFamily="18" charset="0"/>
                            </a:rPr>
                            <m:t>m</m:t>
                          </m:r>
                        </m:sub>
                      </m:sSub>
                      <m:r>
                        <a:rPr lang="en-US" sz="2600" i="0">
                          <a:solidFill>
                            <a:srgbClr val="000000"/>
                          </a:solidFill>
                          <a:effectLst/>
                          <a:latin typeface="Cambria Math" panose="02040503050406030204" pitchFamily="18" charset="0"/>
                        </a:rPr>
                        <m:t>=</m:t>
                      </m:r>
                      <m:f>
                        <m:fPr>
                          <m:ctrlPr>
                            <a:rPr lang="en-US" sz="2600" i="1">
                              <a:solidFill>
                                <a:srgbClr val="000000"/>
                              </a:solidFill>
                              <a:effectLst/>
                              <a:latin typeface="Cambria Math" panose="02040503050406030204" pitchFamily="18" charset="0"/>
                            </a:rPr>
                          </m:ctrlPr>
                        </m:fPr>
                        <m:num>
                          <m:r>
                            <m:rPr>
                              <m:sty m:val="p"/>
                            </m:rPr>
                            <a:rPr lang="en-US" sz="2600" i="0">
                              <a:solidFill>
                                <a:srgbClr val="000000"/>
                              </a:solidFill>
                              <a:effectLst/>
                              <a:latin typeface="Cambria Math" panose="02040503050406030204" pitchFamily="18" charset="0"/>
                            </a:rPr>
                            <m:t>m</m:t>
                          </m:r>
                          <m:r>
                            <a:rPr lang="en-US" sz="2600" i="0">
                              <a:solidFill>
                                <a:srgbClr val="000000"/>
                              </a:solidFill>
                              <a:effectLst/>
                              <a:latin typeface="Cambria Math" panose="02040503050406030204" pitchFamily="18" charset="0"/>
                            </a:rPr>
                            <m:t>−0.3175</m:t>
                          </m:r>
                        </m:num>
                        <m:den>
                          <m:r>
                            <m:rPr>
                              <m:sty m:val="p"/>
                            </m:rPr>
                            <a:rPr lang="en-US" sz="2600" i="0">
                              <a:solidFill>
                                <a:srgbClr val="000000"/>
                              </a:solidFill>
                              <a:effectLst/>
                              <a:latin typeface="Cambria Math" panose="02040503050406030204" pitchFamily="18" charset="0"/>
                            </a:rPr>
                            <m:t>N</m:t>
                          </m:r>
                          <m:r>
                            <a:rPr lang="en-US" sz="2600" i="0">
                              <a:solidFill>
                                <a:srgbClr val="000000"/>
                              </a:solidFill>
                              <a:effectLst/>
                              <a:latin typeface="Cambria Math" panose="02040503050406030204" pitchFamily="18" charset="0"/>
                            </a:rPr>
                            <m:t>+0.365</m:t>
                          </m:r>
                        </m:den>
                      </m:f>
                    </m:oMath>
                  </m:oMathPara>
                </a14:m>
                <a:endParaRPr lang="en-US" sz="2600" dirty="0">
                  <a:effectLst/>
                </a:endParaRPr>
              </a:p>
            </p:txBody>
          </p:sp>
        </mc:Choice>
        <mc:Fallback xmlns="">
          <p:sp>
            <p:nvSpPr>
              <p:cNvPr id="3" name="Object 46">
                <a:extLst>
                  <a:ext uri="{FF2B5EF4-FFF2-40B4-BE49-F238E27FC236}">
                    <a16:creationId xmlns:a16="http://schemas.microsoft.com/office/drawing/2014/main" id="{36DE6F66-0773-9D3C-FFA2-609652BA3AAB}"/>
                  </a:ext>
                </a:extLst>
              </p:cNvPr>
              <p:cNvSpPr txBox="1">
                <a:spLocks noRot="1" noChangeAspect="1" noMove="1" noResize="1" noEditPoints="1" noAdjustHandles="1" noChangeArrowheads="1" noChangeShapeType="1" noTextEdit="1"/>
              </p:cNvSpPr>
              <p:nvPr/>
            </p:nvSpPr>
            <p:spPr bwMode="auto">
              <a:xfrm>
                <a:off x="5869653" y="2687639"/>
                <a:ext cx="2952614" cy="962025"/>
              </a:xfrm>
              <a:prstGeom prst="rect">
                <a:avLst/>
              </a:prstGeom>
              <a:blipFill>
                <a:blip r:embed="rId2"/>
                <a:stretch>
                  <a:fillRect/>
                </a:stretch>
              </a:blipFill>
              <a:ln w="15875">
                <a:noFill/>
              </a:ln>
              <a:effectLst/>
            </p:spPr>
            <p:txBody>
              <a:bodyPr/>
              <a:lstStyle/>
              <a:p>
                <a:r>
                  <a:rPr lang="en-US">
                    <a:noFill/>
                  </a:rPr>
                  <a:t> </a:t>
                </a:r>
              </a:p>
            </p:txBody>
          </p:sp>
        </mc:Fallback>
      </mc:AlternateContent>
      <p:sp>
        <p:nvSpPr>
          <p:cNvPr id="4" name="Rectangle 3">
            <a:extLst>
              <a:ext uri="{FF2B5EF4-FFF2-40B4-BE49-F238E27FC236}">
                <a16:creationId xmlns:a16="http://schemas.microsoft.com/office/drawing/2014/main" id="{ABFB9080-FA5C-BC90-B581-5220C493D577}"/>
              </a:ext>
            </a:extLst>
          </p:cNvPr>
          <p:cNvSpPr/>
          <p:nvPr/>
        </p:nvSpPr>
        <p:spPr bwMode="auto">
          <a:xfrm>
            <a:off x="5856160" y="2607733"/>
            <a:ext cx="3065244" cy="1111445"/>
          </a:xfrm>
          <a:prstGeom prst="rect">
            <a:avLst/>
          </a:prstGeom>
          <a:noFill/>
          <a:ln w="1905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grpSp>
        <p:nvGrpSpPr>
          <p:cNvPr id="5" name="Group 4">
            <a:extLst>
              <a:ext uri="{FF2B5EF4-FFF2-40B4-BE49-F238E27FC236}">
                <a16:creationId xmlns:a16="http://schemas.microsoft.com/office/drawing/2014/main" id="{E4BC4618-4509-BBFB-F72B-762A3E99ABF3}"/>
              </a:ext>
            </a:extLst>
          </p:cNvPr>
          <p:cNvGrpSpPr/>
          <p:nvPr/>
        </p:nvGrpSpPr>
        <p:grpSpPr>
          <a:xfrm>
            <a:off x="3673204" y="5874287"/>
            <a:ext cx="6843574" cy="503752"/>
            <a:chOff x="9815226" y="5795768"/>
            <a:chExt cx="6843574" cy="503752"/>
          </a:xfrm>
        </p:grpSpPr>
        <p:sp>
          <p:nvSpPr>
            <p:cNvPr id="6" name="TextBox 5">
              <a:extLst>
                <a:ext uri="{FF2B5EF4-FFF2-40B4-BE49-F238E27FC236}">
                  <a16:creationId xmlns:a16="http://schemas.microsoft.com/office/drawing/2014/main" id="{8B3A328B-367A-0623-C1E4-25B028B200D8}"/>
                </a:ext>
              </a:extLst>
            </p:cNvPr>
            <p:cNvSpPr txBox="1"/>
            <p:nvPr/>
          </p:nvSpPr>
          <p:spPr>
            <a:xfrm>
              <a:off x="9815226" y="5795768"/>
              <a:ext cx="176981" cy="461665"/>
            </a:xfrm>
            <a:prstGeom prst="rect">
              <a:avLst/>
            </a:prstGeom>
            <a:noFill/>
          </p:spPr>
          <p:txBody>
            <a:bodyPr wrap="square" rtlCol="0">
              <a:spAutoFit/>
            </a:bodyPr>
            <a:lstStyle/>
            <a:p>
              <a:r>
                <a:rPr lang="en-US" sz="2400" dirty="0">
                  <a:solidFill>
                    <a:schemeClr val="accent2"/>
                  </a:solidFill>
                  <a:effectLst/>
                  <a:latin typeface="Calibri" panose="020F0502020204030204" pitchFamily="34" charset="0"/>
                  <a:cs typeface="Calibri" panose="020F0502020204030204" pitchFamily="34" charset="0"/>
                </a:rPr>
                <a:t>1</a:t>
              </a:r>
            </a:p>
          </p:txBody>
        </p:sp>
        <p:sp>
          <p:nvSpPr>
            <p:cNvPr id="7" name="TextBox 6">
              <a:extLst>
                <a:ext uri="{FF2B5EF4-FFF2-40B4-BE49-F238E27FC236}">
                  <a16:creationId xmlns:a16="http://schemas.microsoft.com/office/drawing/2014/main" id="{8D0D5E60-B684-DF08-E3ED-855A7500E8CD}"/>
                </a:ext>
              </a:extLst>
            </p:cNvPr>
            <p:cNvSpPr txBox="1"/>
            <p:nvPr/>
          </p:nvSpPr>
          <p:spPr>
            <a:xfrm>
              <a:off x="16481819" y="5837855"/>
              <a:ext cx="176981" cy="461665"/>
            </a:xfrm>
            <a:prstGeom prst="rect">
              <a:avLst/>
            </a:prstGeom>
            <a:noFill/>
          </p:spPr>
          <p:txBody>
            <a:bodyPr wrap="square" rtlCol="0">
              <a:spAutoFit/>
            </a:bodyPr>
            <a:lstStyle/>
            <a:p>
              <a:r>
                <a:rPr lang="en-US" sz="2400" dirty="0">
                  <a:solidFill>
                    <a:schemeClr val="accent2"/>
                  </a:solidFill>
                  <a:effectLst/>
                  <a:latin typeface="Calibri" panose="020F0502020204030204" pitchFamily="34" charset="0"/>
                  <a:cs typeface="Calibri" panose="020F0502020204030204" pitchFamily="34" charset="0"/>
                </a:rPr>
                <a:t>0</a:t>
              </a:r>
            </a:p>
          </p:txBody>
        </p:sp>
      </p:grpSp>
      <p:sp>
        <p:nvSpPr>
          <p:cNvPr id="8" name="Arrow: Left 7">
            <a:extLst>
              <a:ext uri="{FF2B5EF4-FFF2-40B4-BE49-F238E27FC236}">
                <a16:creationId xmlns:a16="http://schemas.microsoft.com/office/drawing/2014/main" id="{38C27AFD-E9BB-0A37-18DB-2E661C6A405D}"/>
              </a:ext>
            </a:extLst>
          </p:cNvPr>
          <p:cNvSpPr/>
          <p:nvPr/>
        </p:nvSpPr>
        <p:spPr bwMode="auto">
          <a:xfrm>
            <a:off x="3318934" y="6012392"/>
            <a:ext cx="399923" cy="215899"/>
          </a:xfrm>
          <a:prstGeom prst="leftArrow">
            <a:avLst>
              <a:gd name="adj1" fmla="val 29227"/>
              <a:gd name="adj2" fmla="val 8462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9" name="Line 5">
            <a:extLst>
              <a:ext uri="{FF2B5EF4-FFF2-40B4-BE49-F238E27FC236}">
                <a16:creationId xmlns:a16="http://schemas.microsoft.com/office/drawing/2014/main" id="{B9E1FBAF-578B-6CCF-CFF9-9EA84CD4DCCE}"/>
              </a:ext>
            </a:extLst>
          </p:cNvPr>
          <p:cNvSpPr>
            <a:spLocks noChangeShapeType="1"/>
          </p:cNvSpPr>
          <p:nvPr/>
        </p:nvSpPr>
        <p:spPr bwMode="auto">
          <a:xfrm>
            <a:off x="3580067" y="3928053"/>
            <a:ext cx="0" cy="2057400"/>
          </a:xfrm>
          <a:prstGeom prst="line">
            <a:avLst/>
          </a:prstGeom>
          <a:noFill/>
          <a:ln w="12700">
            <a:solidFill>
              <a:schemeClr val="tx1"/>
            </a:solidFill>
            <a:round/>
            <a:headEnd/>
            <a:tailEnd/>
          </a:ln>
        </p:spPr>
        <p:txBody>
          <a:bodyPr/>
          <a:lstStyle/>
          <a:p>
            <a:pPr>
              <a:defRPr/>
            </a:pPr>
            <a:endParaRPr lang="en-US"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F9C409C3-CD1E-6C17-5A66-57F36F71264E}"/>
              </a:ext>
            </a:extLst>
          </p:cNvPr>
          <p:cNvPicPr>
            <a:picLocks noChangeAspect="1"/>
          </p:cNvPicPr>
          <p:nvPr/>
        </p:nvPicPr>
        <p:blipFill>
          <a:blip r:embed="rId2"/>
          <a:stretch>
            <a:fillRect/>
          </a:stretch>
        </p:blipFill>
        <p:spPr>
          <a:xfrm>
            <a:off x="6084511" y="1489466"/>
            <a:ext cx="5224242" cy="3768334"/>
          </a:xfrm>
          <a:prstGeom prst="rect">
            <a:avLst/>
          </a:prstGeom>
        </p:spPr>
      </p:pic>
      <p:pic>
        <p:nvPicPr>
          <p:cNvPr id="25" name="Picture 24">
            <a:extLst>
              <a:ext uri="{FF2B5EF4-FFF2-40B4-BE49-F238E27FC236}">
                <a16:creationId xmlns:a16="http://schemas.microsoft.com/office/drawing/2014/main" id="{BF0282F0-EA05-6ACE-645B-11464E35B5C2}"/>
              </a:ext>
            </a:extLst>
          </p:cNvPr>
          <p:cNvPicPr>
            <a:picLocks noChangeAspect="1"/>
          </p:cNvPicPr>
          <p:nvPr/>
        </p:nvPicPr>
        <p:blipFill>
          <a:blip r:embed="rId3"/>
          <a:stretch>
            <a:fillRect/>
          </a:stretch>
        </p:blipFill>
        <p:spPr>
          <a:xfrm>
            <a:off x="690530" y="1620149"/>
            <a:ext cx="5215663" cy="3564699"/>
          </a:xfrm>
          <a:prstGeom prst="rect">
            <a:avLst/>
          </a:prstGeom>
        </p:spPr>
      </p:pic>
      <p:sp>
        <p:nvSpPr>
          <p:cNvPr id="2" name="Title 1">
            <a:extLst>
              <a:ext uri="{FF2B5EF4-FFF2-40B4-BE49-F238E27FC236}">
                <a16:creationId xmlns:a16="http://schemas.microsoft.com/office/drawing/2014/main" id="{B894F0E8-E390-4222-820A-87027BBC1793}"/>
              </a:ext>
            </a:extLst>
          </p:cNvPr>
          <p:cNvSpPr>
            <a:spLocks noGrp="1"/>
          </p:cNvSpPr>
          <p:nvPr>
            <p:ph type="title"/>
          </p:nvPr>
        </p:nvSpPr>
        <p:spPr/>
        <p:txBody>
          <a:bodyPr/>
          <a:lstStyle/>
          <a:p>
            <a:r>
              <a:rPr lang="en-US" dirty="0"/>
              <a:t>Plotting Position Uncertainty, N=30</a:t>
            </a:r>
          </a:p>
        </p:txBody>
      </p:sp>
      <p:sp>
        <p:nvSpPr>
          <p:cNvPr id="4" name="Slide Number Placeholder 3">
            <a:extLst>
              <a:ext uri="{FF2B5EF4-FFF2-40B4-BE49-F238E27FC236}">
                <a16:creationId xmlns:a16="http://schemas.microsoft.com/office/drawing/2014/main" id="{06A2A0C8-A959-4FBF-BBE5-16902E4515B9}"/>
              </a:ext>
            </a:extLst>
          </p:cNvPr>
          <p:cNvSpPr>
            <a:spLocks noGrp="1"/>
          </p:cNvSpPr>
          <p:nvPr>
            <p:ph type="sldNum" sz="quarter" idx="12"/>
          </p:nvPr>
        </p:nvSpPr>
        <p:spPr/>
        <p:txBody>
          <a:bodyPr/>
          <a:lstStyle/>
          <a:p>
            <a:fld id="{59E58734-ED60-4D27-8C35-72E5C714C57E}" type="slidenum">
              <a:rPr lang="en-US" altLang="en-US" smtClean="0"/>
              <a:pPr/>
              <a:t>28</a:t>
            </a:fld>
            <a:endParaRPr lang="en-US" altLang="en-US"/>
          </a:p>
        </p:txBody>
      </p:sp>
      <p:sp>
        <p:nvSpPr>
          <p:cNvPr id="8" name="TextBox 7">
            <a:extLst>
              <a:ext uri="{FF2B5EF4-FFF2-40B4-BE49-F238E27FC236}">
                <a16:creationId xmlns:a16="http://schemas.microsoft.com/office/drawing/2014/main" id="{ED584878-AE15-4A02-9FA4-C764B3D3885A}"/>
              </a:ext>
            </a:extLst>
          </p:cNvPr>
          <p:cNvSpPr txBox="1"/>
          <p:nvPr/>
        </p:nvSpPr>
        <p:spPr>
          <a:xfrm>
            <a:off x="6361635" y="5428347"/>
            <a:ext cx="4535995"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Plotting Positions versus Rank,</a:t>
            </a:r>
          </a:p>
          <a:p>
            <a:r>
              <a:rPr lang="en-US" dirty="0">
                <a:effectLst/>
                <a:latin typeface="Calibri" panose="020F0502020204030204" pitchFamily="34" charset="0"/>
                <a:cs typeface="Calibri" panose="020F0502020204030204" pitchFamily="34" charset="0"/>
              </a:rPr>
              <a:t>90% confidence interval for largest 3 of 30</a:t>
            </a:r>
          </a:p>
        </p:txBody>
      </p:sp>
      <p:sp>
        <p:nvSpPr>
          <p:cNvPr id="11" name="TextBox 10">
            <a:extLst>
              <a:ext uri="{FF2B5EF4-FFF2-40B4-BE49-F238E27FC236}">
                <a16:creationId xmlns:a16="http://schemas.microsoft.com/office/drawing/2014/main" id="{FBF58633-67B0-4E1A-B1ED-AB18B0DD60F0}"/>
              </a:ext>
            </a:extLst>
          </p:cNvPr>
          <p:cNvSpPr txBox="1"/>
          <p:nvPr/>
        </p:nvSpPr>
        <p:spPr>
          <a:xfrm>
            <a:off x="1655098" y="5428347"/>
            <a:ext cx="4269102"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Relative frequency of AEP of largest event (smallest AEP) in sample N=30</a:t>
            </a:r>
          </a:p>
        </p:txBody>
      </p:sp>
      <p:cxnSp>
        <p:nvCxnSpPr>
          <p:cNvPr id="17" name="Straight Arrow Connector 16">
            <a:extLst>
              <a:ext uri="{FF2B5EF4-FFF2-40B4-BE49-F238E27FC236}">
                <a16:creationId xmlns:a16="http://schemas.microsoft.com/office/drawing/2014/main" id="{44CB74E6-C037-B5BC-4C0B-7EB8BE937AC2}"/>
              </a:ext>
            </a:extLst>
          </p:cNvPr>
          <p:cNvCxnSpPr>
            <a:cxnSpLocks/>
          </p:cNvCxnSpPr>
          <p:nvPr/>
        </p:nvCxnSpPr>
        <p:spPr bwMode="auto">
          <a:xfrm flipV="1">
            <a:off x="4436533" y="1913467"/>
            <a:ext cx="5190067" cy="1525509"/>
          </a:xfrm>
          <a:prstGeom prst="straightConnector1">
            <a:avLst/>
          </a:prstGeom>
          <a:solidFill>
            <a:schemeClr val="accent1"/>
          </a:solidFill>
          <a:ln w="9525" cap="flat" cmpd="sng" algn="ctr">
            <a:solidFill>
              <a:schemeClr val="tx1"/>
            </a:solidFill>
            <a:prstDash val="solid"/>
            <a:round/>
            <a:headEnd type="none" w="med" len="med"/>
            <a:tailEnd type="arrow" w="med" len="lg"/>
          </a:ln>
          <a:effectLst/>
        </p:spPr>
      </p:cxnSp>
      <p:sp>
        <p:nvSpPr>
          <p:cNvPr id="27" name="TextBox 26">
            <a:extLst>
              <a:ext uri="{FF2B5EF4-FFF2-40B4-BE49-F238E27FC236}">
                <a16:creationId xmlns:a16="http://schemas.microsoft.com/office/drawing/2014/main" id="{E5D4DCB8-91A2-1B63-1E63-1A64B22FA032}"/>
              </a:ext>
            </a:extLst>
          </p:cNvPr>
          <p:cNvSpPr txBox="1"/>
          <p:nvPr/>
        </p:nvSpPr>
        <p:spPr>
          <a:xfrm>
            <a:off x="1372527" y="2668165"/>
            <a:ext cx="1080654" cy="523220"/>
          </a:xfrm>
          <a:prstGeom prst="rect">
            <a:avLst/>
          </a:prstGeom>
          <a:noFill/>
        </p:spPr>
        <p:txBody>
          <a:bodyPr wrap="square" rtlCol="0">
            <a:spAutoFit/>
          </a:bodyPr>
          <a:lstStyle/>
          <a:p>
            <a:r>
              <a:rPr lang="en-US" sz="2800" dirty="0">
                <a:effectLst/>
                <a:latin typeface="Calibri" panose="020F0502020204030204" pitchFamily="34" charset="0"/>
                <a:cs typeface="Calibri" panose="020F0502020204030204" pitchFamily="34" charset="0"/>
              </a:rPr>
              <a:t>N=30</a:t>
            </a:r>
          </a:p>
        </p:txBody>
      </p:sp>
      <p:sp>
        <p:nvSpPr>
          <p:cNvPr id="28" name="TextBox 27">
            <a:extLst>
              <a:ext uri="{FF2B5EF4-FFF2-40B4-BE49-F238E27FC236}">
                <a16:creationId xmlns:a16="http://schemas.microsoft.com/office/drawing/2014/main" id="{A2FC62A8-7716-0182-CCD8-2CD0F8EA3165}"/>
              </a:ext>
            </a:extLst>
          </p:cNvPr>
          <p:cNvSpPr txBox="1"/>
          <p:nvPr/>
        </p:nvSpPr>
        <p:spPr>
          <a:xfrm>
            <a:off x="9652196" y="2331037"/>
            <a:ext cx="1487785" cy="830997"/>
          </a:xfrm>
          <a:prstGeom prst="rect">
            <a:avLst/>
          </a:prstGeom>
          <a:noFill/>
        </p:spPr>
        <p:txBody>
          <a:bodyPr wrap="square" rtlCol="0">
            <a:spAutoFit/>
          </a:bodyPr>
          <a:lstStyle/>
          <a:p>
            <a:pPr algn="ctr"/>
            <a:r>
              <a:rPr lang="en-US" sz="2400" dirty="0">
                <a:effectLst/>
                <a:latin typeface="Calibri" panose="020F0502020204030204" pitchFamily="34" charset="0"/>
                <a:cs typeface="Calibri" panose="020F0502020204030204" pitchFamily="34" charset="0"/>
              </a:rPr>
              <a:t>90% intervals</a:t>
            </a:r>
          </a:p>
        </p:txBody>
      </p:sp>
      <p:sp>
        <p:nvSpPr>
          <p:cNvPr id="29" name="Rectangle 28">
            <a:extLst>
              <a:ext uri="{FF2B5EF4-FFF2-40B4-BE49-F238E27FC236}">
                <a16:creationId xmlns:a16="http://schemas.microsoft.com/office/drawing/2014/main" id="{20C0A2A5-512A-1BD1-5400-B2E84D7BB97B}"/>
              </a:ext>
            </a:extLst>
          </p:cNvPr>
          <p:cNvSpPr/>
          <p:nvPr/>
        </p:nvSpPr>
        <p:spPr bwMode="auto">
          <a:xfrm>
            <a:off x="3334326" y="2124364"/>
            <a:ext cx="1376218" cy="2586181"/>
          </a:xfrm>
          <a:prstGeom prst="rect">
            <a:avLst/>
          </a:prstGeom>
          <a:solidFill>
            <a:srgbClr val="FFFF99">
              <a:alpha val="27059"/>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Tree>
    <p:extLst>
      <p:ext uri="{BB962C8B-B14F-4D97-AF65-F5344CB8AC3E}">
        <p14:creationId xmlns:p14="http://schemas.microsoft.com/office/powerpoint/2010/main" val="243846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9B81F77-2376-BB81-2211-E698E371F6B4}"/>
              </a:ext>
            </a:extLst>
          </p:cNvPr>
          <p:cNvPicPr>
            <a:picLocks noChangeAspect="1"/>
          </p:cNvPicPr>
          <p:nvPr/>
        </p:nvPicPr>
        <p:blipFill>
          <a:blip r:embed="rId2"/>
          <a:stretch>
            <a:fillRect/>
          </a:stretch>
        </p:blipFill>
        <p:spPr>
          <a:xfrm>
            <a:off x="6096000" y="1489466"/>
            <a:ext cx="5224242" cy="3768334"/>
          </a:xfrm>
          <a:prstGeom prst="rect">
            <a:avLst/>
          </a:prstGeom>
        </p:spPr>
      </p:pic>
      <p:pic>
        <p:nvPicPr>
          <p:cNvPr id="5" name="Picture 4">
            <a:extLst>
              <a:ext uri="{FF2B5EF4-FFF2-40B4-BE49-F238E27FC236}">
                <a16:creationId xmlns:a16="http://schemas.microsoft.com/office/drawing/2014/main" id="{8A04B3CB-4EC3-0B88-89BA-912A90FA181D}"/>
              </a:ext>
            </a:extLst>
          </p:cNvPr>
          <p:cNvPicPr>
            <a:picLocks noChangeAspect="1"/>
          </p:cNvPicPr>
          <p:nvPr/>
        </p:nvPicPr>
        <p:blipFill>
          <a:blip r:embed="rId3"/>
          <a:stretch>
            <a:fillRect/>
          </a:stretch>
        </p:blipFill>
        <p:spPr>
          <a:xfrm>
            <a:off x="690529" y="1620149"/>
            <a:ext cx="5215661" cy="3564698"/>
          </a:xfrm>
          <a:prstGeom prst="rect">
            <a:avLst/>
          </a:prstGeom>
        </p:spPr>
      </p:pic>
      <p:sp>
        <p:nvSpPr>
          <p:cNvPr id="2" name="Title 1">
            <a:extLst>
              <a:ext uri="{FF2B5EF4-FFF2-40B4-BE49-F238E27FC236}">
                <a16:creationId xmlns:a16="http://schemas.microsoft.com/office/drawing/2014/main" id="{B894F0E8-E390-4222-820A-87027BBC1793}"/>
              </a:ext>
            </a:extLst>
          </p:cNvPr>
          <p:cNvSpPr>
            <a:spLocks noGrp="1"/>
          </p:cNvSpPr>
          <p:nvPr>
            <p:ph type="title"/>
          </p:nvPr>
        </p:nvSpPr>
        <p:spPr/>
        <p:txBody>
          <a:bodyPr/>
          <a:lstStyle/>
          <a:p>
            <a:r>
              <a:rPr lang="en-US" dirty="0"/>
              <a:t>Plotting Position Uncertainty, N=62</a:t>
            </a:r>
          </a:p>
        </p:txBody>
      </p:sp>
      <p:sp>
        <p:nvSpPr>
          <p:cNvPr id="4" name="Slide Number Placeholder 3">
            <a:extLst>
              <a:ext uri="{FF2B5EF4-FFF2-40B4-BE49-F238E27FC236}">
                <a16:creationId xmlns:a16="http://schemas.microsoft.com/office/drawing/2014/main" id="{06A2A0C8-A959-4FBF-BBE5-16902E4515B9}"/>
              </a:ext>
            </a:extLst>
          </p:cNvPr>
          <p:cNvSpPr>
            <a:spLocks noGrp="1"/>
          </p:cNvSpPr>
          <p:nvPr>
            <p:ph type="sldNum" sz="quarter" idx="12"/>
          </p:nvPr>
        </p:nvSpPr>
        <p:spPr/>
        <p:txBody>
          <a:bodyPr/>
          <a:lstStyle/>
          <a:p>
            <a:fld id="{59E58734-ED60-4D27-8C35-72E5C714C57E}" type="slidenum">
              <a:rPr lang="en-US" altLang="en-US" smtClean="0"/>
              <a:pPr/>
              <a:t>29</a:t>
            </a:fld>
            <a:endParaRPr lang="en-US" altLang="en-US"/>
          </a:p>
        </p:txBody>
      </p:sp>
      <p:sp>
        <p:nvSpPr>
          <p:cNvPr id="8" name="TextBox 7">
            <a:extLst>
              <a:ext uri="{FF2B5EF4-FFF2-40B4-BE49-F238E27FC236}">
                <a16:creationId xmlns:a16="http://schemas.microsoft.com/office/drawing/2014/main" id="{ED584878-AE15-4A02-9FA4-C764B3D3885A}"/>
              </a:ext>
            </a:extLst>
          </p:cNvPr>
          <p:cNvSpPr txBox="1"/>
          <p:nvPr/>
        </p:nvSpPr>
        <p:spPr>
          <a:xfrm>
            <a:off x="6361635" y="5428347"/>
            <a:ext cx="4535995"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Plotting Positions versus Rank,</a:t>
            </a:r>
          </a:p>
          <a:p>
            <a:r>
              <a:rPr lang="en-US" dirty="0">
                <a:effectLst/>
                <a:latin typeface="Calibri" panose="020F0502020204030204" pitchFamily="34" charset="0"/>
                <a:cs typeface="Calibri" panose="020F0502020204030204" pitchFamily="34" charset="0"/>
              </a:rPr>
              <a:t>90% confidence interval for largest 3 of 62</a:t>
            </a:r>
          </a:p>
        </p:txBody>
      </p:sp>
      <p:sp>
        <p:nvSpPr>
          <p:cNvPr id="11" name="TextBox 10">
            <a:extLst>
              <a:ext uri="{FF2B5EF4-FFF2-40B4-BE49-F238E27FC236}">
                <a16:creationId xmlns:a16="http://schemas.microsoft.com/office/drawing/2014/main" id="{FBF58633-67B0-4E1A-B1ED-AB18B0DD60F0}"/>
              </a:ext>
            </a:extLst>
          </p:cNvPr>
          <p:cNvSpPr txBox="1"/>
          <p:nvPr/>
        </p:nvSpPr>
        <p:spPr>
          <a:xfrm>
            <a:off x="1655098" y="5428347"/>
            <a:ext cx="4269102"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Relative frequency of AEP of largest event (smallest AEP) in sample N=62</a:t>
            </a:r>
          </a:p>
        </p:txBody>
      </p:sp>
      <p:cxnSp>
        <p:nvCxnSpPr>
          <p:cNvPr id="17" name="Straight Arrow Connector 16">
            <a:extLst>
              <a:ext uri="{FF2B5EF4-FFF2-40B4-BE49-F238E27FC236}">
                <a16:creationId xmlns:a16="http://schemas.microsoft.com/office/drawing/2014/main" id="{44CB74E6-C037-B5BC-4C0B-7EB8BE937AC2}"/>
              </a:ext>
            </a:extLst>
          </p:cNvPr>
          <p:cNvCxnSpPr>
            <a:cxnSpLocks/>
          </p:cNvCxnSpPr>
          <p:nvPr/>
        </p:nvCxnSpPr>
        <p:spPr bwMode="auto">
          <a:xfrm flipV="1">
            <a:off x="4618182" y="1903491"/>
            <a:ext cx="4980709" cy="1463973"/>
          </a:xfrm>
          <a:prstGeom prst="straightConnector1">
            <a:avLst/>
          </a:prstGeom>
          <a:solidFill>
            <a:schemeClr val="accent1"/>
          </a:solidFill>
          <a:ln w="9525" cap="flat" cmpd="sng" algn="ctr">
            <a:solidFill>
              <a:schemeClr val="tx1"/>
            </a:solidFill>
            <a:prstDash val="solid"/>
            <a:round/>
            <a:headEnd type="none" w="med" len="med"/>
            <a:tailEnd type="arrow" w="med" len="lg"/>
          </a:ln>
          <a:effectLst/>
        </p:spPr>
      </p:cxnSp>
      <p:sp>
        <p:nvSpPr>
          <p:cNvPr id="9" name="TextBox 8">
            <a:extLst>
              <a:ext uri="{FF2B5EF4-FFF2-40B4-BE49-F238E27FC236}">
                <a16:creationId xmlns:a16="http://schemas.microsoft.com/office/drawing/2014/main" id="{11743823-152A-C12F-1A5B-34B5EF82F492}"/>
              </a:ext>
            </a:extLst>
          </p:cNvPr>
          <p:cNvSpPr txBox="1"/>
          <p:nvPr/>
        </p:nvSpPr>
        <p:spPr>
          <a:xfrm>
            <a:off x="1372527" y="2668165"/>
            <a:ext cx="1080654" cy="523220"/>
          </a:xfrm>
          <a:prstGeom prst="rect">
            <a:avLst/>
          </a:prstGeom>
          <a:noFill/>
        </p:spPr>
        <p:txBody>
          <a:bodyPr wrap="square" rtlCol="0">
            <a:spAutoFit/>
          </a:bodyPr>
          <a:lstStyle/>
          <a:p>
            <a:r>
              <a:rPr lang="en-US" sz="2800" dirty="0">
                <a:effectLst/>
                <a:latin typeface="Calibri" panose="020F0502020204030204" pitchFamily="34" charset="0"/>
                <a:cs typeface="Calibri" panose="020F0502020204030204" pitchFamily="34" charset="0"/>
              </a:rPr>
              <a:t>N=62</a:t>
            </a:r>
          </a:p>
        </p:txBody>
      </p:sp>
      <p:sp>
        <p:nvSpPr>
          <p:cNvPr id="10" name="TextBox 9">
            <a:extLst>
              <a:ext uri="{FF2B5EF4-FFF2-40B4-BE49-F238E27FC236}">
                <a16:creationId xmlns:a16="http://schemas.microsoft.com/office/drawing/2014/main" id="{70B01C49-CB20-6C44-F30E-62980F194B51}"/>
              </a:ext>
            </a:extLst>
          </p:cNvPr>
          <p:cNvSpPr txBox="1"/>
          <p:nvPr/>
        </p:nvSpPr>
        <p:spPr>
          <a:xfrm>
            <a:off x="9652196" y="2331037"/>
            <a:ext cx="1487785" cy="830997"/>
          </a:xfrm>
          <a:prstGeom prst="rect">
            <a:avLst/>
          </a:prstGeom>
          <a:noFill/>
        </p:spPr>
        <p:txBody>
          <a:bodyPr wrap="square" rtlCol="0">
            <a:spAutoFit/>
          </a:bodyPr>
          <a:lstStyle/>
          <a:p>
            <a:pPr algn="ctr"/>
            <a:r>
              <a:rPr lang="en-US" sz="2400" dirty="0">
                <a:effectLst/>
                <a:latin typeface="Calibri" panose="020F0502020204030204" pitchFamily="34" charset="0"/>
                <a:cs typeface="Calibri" panose="020F0502020204030204" pitchFamily="34" charset="0"/>
              </a:rPr>
              <a:t>90% intervals</a:t>
            </a:r>
          </a:p>
        </p:txBody>
      </p:sp>
    </p:spTree>
    <p:extLst>
      <p:ext uri="{BB962C8B-B14F-4D97-AF65-F5344CB8AC3E}">
        <p14:creationId xmlns:p14="http://schemas.microsoft.com/office/powerpoint/2010/main" val="1861415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B99DE39-D5F1-43D3-A3C7-3838360BD0C7}" type="slidenum">
              <a:rPr lang="en-US" altLang="en-US">
                <a:latin typeface="Calibri" panose="020F0502020204030204" pitchFamily="34" charset="0"/>
              </a:rPr>
              <a:pPr eaLnBrk="1" hangingPunct="1"/>
              <a:t>3</a:t>
            </a:fld>
            <a:endParaRPr lang="en-US" altLang="en-US" dirty="0">
              <a:latin typeface="Calibri" panose="020F0502020204030204" pitchFamily="34" charset="0"/>
            </a:endParaRPr>
          </a:p>
        </p:txBody>
      </p:sp>
      <p:sp>
        <p:nvSpPr>
          <p:cNvPr id="3074" name="Rectangle 2"/>
          <p:cNvSpPr>
            <a:spLocks noGrp="1" noChangeArrowheads="1"/>
          </p:cNvSpPr>
          <p:nvPr>
            <p:ph type="title"/>
          </p:nvPr>
        </p:nvSpPr>
        <p:spPr/>
        <p:txBody>
          <a:bodyPr/>
          <a:lstStyle/>
          <a:p>
            <a:pPr eaLnBrk="1" hangingPunct="1">
              <a:defRPr/>
            </a:pPr>
            <a:r>
              <a:rPr lang="en-US" dirty="0"/>
              <a:t>Graphical Frequency Analysis</a:t>
            </a:r>
          </a:p>
        </p:txBody>
      </p:sp>
      <p:sp>
        <p:nvSpPr>
          <p:cNvPr id="3075" name="Rectangle 3"/>
          <p:cNvSpPr>
            <a:spLocks noGrp="1" noChangeArrowheads="1"/>
          </p:cNvSpPr>
          <p:nvPr>
            <p:ph type="body" idx="1"/>
          </p:nvPr>
        </p:nvSpPr>
        <p:spPr>
          <a:xfrm>
            <a:off x="609600" y="1600201"/>
            <a:ext cx="10008637" cy="4525963"/>
          </a:xfrm>
        </p:spPr>
        <p:txBody>
          <a:bodyPr/>
          <a:lstStyle/>
          <a:p>
            <a:pPr marL="514350" indent="-514350" eaLnBrk="1" hangingPunct="1">
              <a:spcBef>
                <a:spcPct val="60000"/>
              </a:spcBef>
              <a:buFont typeface="+mj-lt"/>
              <a:buAutoNum type="arabicPeriod"/>
              <a:defRPr/>
            </a:pPr>
            <a:r>
              <a:rPr lang="en-US" dirty="0"/>
              <a:t>Used for estimating an </a:t>
            </a:r>
            <a:r>
              <a:rPr lang="en-US" dirty="0">
                <a:solidFill>
                  <a:srgbClr val="C00000"/>
                </a:solidFill>
              </a:rPr>
              <a:t>empirical</a:t>
            </a:r>
            <a:r>
              <a:rPr lang="en-US" dirty="0"/>
              <a:t> or just non-analytical frequency curve with no assumed distribution</a:t>
            </a:r>
          </a:p>
          <a:p>
            <a:pPr marL="514350" indent="-514350" eaLnBrk="1" hangingPunct="1">
              <a:spcBef>
                <a:spcPct val="60000"/>
              </a:spcBef>
              <a:buFont typeface="+mj-lt"/>
              <a:buAutoNum type="arabicPeriod"/>
              <a:defRPr/>
            </a:pPr>
            <a:r>
              <a:rPr lang="en-US" dirty="0"/>
              <a:t>Used for regulated flows, channel or pool stages, partial duration series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825B6B0-CE6C-3761-7E4E-709149215583}"/>
              </a:ext>
            </a:extLst>
          </p:cNvPr>
          <p:cNvPicPr>
            <a:picLocks noChangeAspect="1"/>
          </p:cNvPicPr>
          <p:nvPr/>
        </p:nvPicPr>
        <p:blipFill>
          <a:blip r:embed="rId2"/>
          <a:stretch>
            <a:fillRect/>
          </a:stretch>
        </p:blipFill>
        <p:spPr>
          <a:xfrm>
            <a:off x="700856" y="1626991"/>
            <a:ext cx="5195636" cy="3551011"/>
          </a:xfrm>
          <a:prstGeom prst="rect">
            <a:avLst/>
          </a:prstGeom>
        </p:spPr>
      </p:pic>
      <p:pic>
        <p:nvPicPr>
          <p:cNvPr id="6" name="Picture 5">
            <a:extLst>
              <a:ext uri="{FF2B5EF4-FFF2-40B4-BE49-F238E27FC236}">
                <a16:creationId xmlns:a16="http://schemas.microsoft.com/office/drawing/2014/main" id="{E08DFDB6-F948-85F7-1655-1F523C05100A}"/>
              </a:ext>
            </a:extLst>
          </p:cNvPr>
          <p:cNvPicPr>
            <a:picLocks noChangeAspect="1"/>
          </p:cNvPicPr>
          <p:nvPr/>
        </p:nvPicPr>
        <p:blipFill>
          <a:blip r:embed="rId3"/>
          <a:stretch>
            <a:fillRect/>
          </a:stretch>
        </p:blipFill>
        <p:spPr>
          <a:xfrm>
            <a:off x="6086764" y="1489466"/>
            <a:ext cx="5224242" cy="3768334"/>
          </a:xfrm>
          <a:prstGeom prst="rect">
            <a:avLst/>
          </a:prstGeom>
        </p:spPr>
      </p:pic>
      <p:sp>
        <p:nvSpPr>
          <p:cNvPr id="2" name="Title 1">
            <a:extLst>
              <a:ext uri="{FF2B5EF4-FFF2-40B4-BE49-F238E27FC236}">
                <a16:creationId xmlns:a16="http://schemas.microsoft.com/office/drawing/2014/main" id="{B894F0E8-E390-4222-820A-87027BBC1793}"/>
              </a:ext>
            </a:extLst>
          </p:cNvPr>
          <p:cNvSpPr>
            <a:spLocks noGrp="1"/>
          </p:cNvSpPr>
          <p:nvPr>
            <p:ph type="title"/>
          </p:nvPr>
        </p:nvSpPr>
        <p:spPr/>
        <p:txBody>
          <a:bodyPr/>
          <a:lstStyle/>
          <a:p>
            <a:r>
              <a:rPr lang="en-US" dirty="0"/>
              <a:t>Plotting Position Uncertainty, N=100</a:t>
            </a:r>
          </a:p>
        </p:txBody>
      </p:sp>
      <p:sp>
        <p:nvSpPr>
          <p:cNvPr id="4" name="Slide Number Placeholder 3">
            <a:extLst>
              <a:ext uri="{FF2B5EF4-FFF2-40B4-BE49-F238E27FC236}">
                <a16:creationId xmlns:a16="http://schemas.microsoft.com/office/drawing/2014/main" id="{06A2A0C8-A959-4FBF-BBE5-16902E4515B9}"/>
              </a:ext>
            </a:extLst>
          </p:cNvPr>
          <p:cNvSpPr>
            <a:spLocks noGrp="1"/>
          </p:cNvSpPr>
          <p:nvPr>
            <p:ph type="sldNum" sz="quarter" idx="12"/>
          </p:nvPr>
        </p:nvSpPr>
        <p:spPr/>
        <p:txBody>
          <a:bodyPr/>
          <a:lstStyle/>
          <a:p>
            <a:fld id="{59E58734-ED60-4D27-8C35-72E5C714C57E}" type="slidenum">
              <a:rPr lang="en-US" altLang="en-US" smtClean="0"/>
              <a:pPr/>
              <a:t>30</a:t>
            </a:fld>
            <a:endParaRPr lang="en-US" altLang="en-US" dirty="0"/>
          </a:p>
        </p:txBody>
      </p:sp>
      <p:sp>
        <p:nvSpPr>
          <p:cNvPr id="8" name="TextBox 7">
            <a:extLst>
              <a:ext uri="{FF2B5EF4-FFF2-40B4-BE49-F238E27FC236}">
                <a16:creationId xmlns:a16="http://schemas.microsoft.com/office/drawing/2014/main" id="{ED584878-AE15-4A02-9FA4-C764B3D3885A}"/>
              </a:ext>
            </a:extLst>
          </p:cNvPr>
          <p:cNvSpPr txBox="1"/>
          <p:nvPr/>
        </p:nvSpPr>
        <p:spPr>
          <a:xfrm>
            <a:off x="6361635" y="5428347"/>
            <a:ext cx="4535995"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Plotting Positions versus Rank,</a:t>
            </a:r>
          </a:p>
          <a:p>
            <a:r>
              <a:rPr lang="en-US" dirty="0">
                <a:effectLst/>
                <a:latin typeface="Calibri" panose="020F0502020204030204" pitchFamily="34" charset="0"/>
                <a:cs typeface="Calibri" panose="020F0502020204030204" pitchFamily="34" charset="0"/>
              </a:rPr>
              <a:t>90% confidence interval for largest 3 of 100</a:t>
            </a:r>
          </a:p>
        </p:txBody>
      </p:sp>
      <p:sp>
        <p:nvSpPr>
          <p:cNvPr id="11" name="TextBox 10">
            <a:extLst>
              <a:ext uri="{FF2B5EF4-FFF2-40B4-BE49-F238E27FC236}">
                <a16:creationId xmlns:a16="http://schemas.microsoft.com/office/drawing/2014/main" id="{FBF58633-67B0-4E1A-B1ED-AB18B0DD60F0}"/>
              </a:ext>
            </a:extLst>
          </p:cNvPr>
          <p:cNvSpPr txBox="1"/>
          <p:nvPr/>
        </p:nvSpPr>
        <p:spPr>
          <a:xfrm>
            <a:off x="1655098" y="5428347"/>
            <a:ext cx="4269102"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Relative frequency of AEP of largest event (smallest AEP) in sample N=100</a:t>
            </a:r>
          </a:p>
        </p:txBody>
      </p:sp>
      <p:cxnSp>
        <p:nvCxnSpPr>
          <p:cNvPr id="17" name="Straight Arrow Connector 16">
            <a:extLst>
              <a:ext uri="{FF2B5EF4-FFF2-40B4-BE49-F238E27FC236}">
                <a16:creationId xmlns:a16="http://schemas.microsoft.com/office/drawing/2014/main" id="{44CB74E6-C037-B5BC-4C0B-7EB8BE937AC2}"/>
              </a:ext>
            </a:extLst>
          </p:cNvPr>
          <p:cNvCxnSpPr>
            <a:cxnSpLocks/>
          </p:cNvCxnSpPr>
          <p:nvPr/>
        </p:nvCxnSpPr>
        <p:spPr bwMode="auto">
          <a:xfrm flipV="1">
            <a:off x="4886840" y="1913467"/>
            <a:ext cx="4739760" cy="1393151"/>
          </a:xfrm>
          <a:prstGeom prst="straightConnector1">
            <a:avLst/>
          </a:prstGeom>
          <a:solidFill>
            <a:schemeClr val="accent1"/>
          </a:solidFill>
          <a:ln w="9525" cap="flat" cmpd="sng" algn="ctr">
            <a:solidFill>
              <a:schemeClr val="tx1"/>
            </a:solidFill>
            <a:prstDash val="solid"/>
            <a:round/>
            <a:headEnd type="none" w="med" len="med"/>
            <a:tailEnd type="arrow" w="med" len="lg"/>
          </a:ln>
          <a:effectLst/>
        </p:spPr>
      </p:cxnSp>
      <p:sp>
        <p:nvSpPr>
          <p:cNvPr id="14" name="TextBox 13">
            <a:extLst>
              <a:ext uri="{FF2B5EF4-FFF2-40B4-BE49-F238E27FC236}">
                <a16:creationId xmlns:a16="http://schemas.microsoft.com/office/drawing/2014/main" id="{2F45A1AD-5F3F-1440-A002-F9644CFF661D}"/>
              </a:ext>
            </a:extLst>
          </p:cNvPr>
          <p:cNvSpPr txBox="1"/>
          <p:nvPr/>
        </p:nvSpPr>
        <p:spPr>
          <a:xfrm>
            <a:off x="1372526" y="2668165"/>
            <a:ext cx="1192873" cy="523220"/>
          </a:xfrm>
          <a:prstGeom prst="rect">
            <a:avLst/>
          </a:prstGeom>
          <a:noFill/>
        </p:spPr>
        <p:txBody>
          <a:bodyPr wrap="square" rtlCol="0">
            <a:spAutoFit/>
          </a:bodyPr>
          <a:lstStyle/>
          <a:p>
            <a:r>
              <a:rPr lang="en-US" sz="2800" dirty="0">
                <a:effectLst/>
                <a:latin typeface="Calibri" panose="020F0502020204030204" pitchFamily="34" charset="0"/>
                <a:cs typeface="Calibri" panose="020F0502020204030204" pitchFamily="34" charset="0"/>
              </a:rPr>
              <a:t>N=100</a:t>
            </a:r>
          </a:p>
        </p:txBody>
      </p:sp>
      <p:sp>
        <p:nvSpPr>
          <p:cNvPr id="15" name="TextBox 14">
            <a:extLst>
              <a:ext uri="{FF2B5EF4-FFF2-40B4-BE49-F238E27FC236}">
                <a16:creationId xmlns:a16="http://schemas.microsoft.com/office/drawing/2014/main" id="{F9BD835C-829F-5ACE-11D0-0F33A36F27F1}"/>
              </a:ext>
            </a:extLst>
          </p:cNvPr>
          <p:cNvSpPr txBox="1"/>
          <p:nvPr/>
        </p:nvSpPr>
        <p:spPr>
          <a:xfrm>
            <a:off x="9652196" y="2331037"/>
            <a:ext cx="1487785" cy="830997"/>
          </a:xfrm>
          <a:prstGeom prst="rect">
            <a:avLst/>
          </a:prstGeom>
          <a:noFill/>
        </p:spPr>
        <p:txBody>
          <a:bodyPr wrap="square" rtlCol="0">
            <a:spAutoFit/>
          </a:bodyPr>
          <a:lstStyle/>
          <a:p>
            <a:pPr algn="ctr"/>
            <a:r>
              <a:rPr lang="en-US" sz="2400" dirty="0">
                <a:effectLst/>
                <a:latin typeface="Calibri" panose="020F0502020204030204" pitchFamily="34" charset="0"/>
                <a:cs typeface="Calibri" panose="020F0502020204030204" pitchFamily="34" charset="0"/>
              </a:rPr>
              <a:t>90% intervals</a:t>
            </a:r>
          </a:p>
        </p:txBody>
      </p:sp>
    </p:spTree>
    <p:extLst>
      <p:ext uri="{BB962C8B-B14F-4D97-AF65-F5344CB8AC3E}">
        <p14:creationId xmlns:p14="http://schemas.microsoft.com/office/powerpoint/2010/main" val="18277632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A726EF53-93D7-4CFF-BB1A-B7B4D3CD9264}" type="slidenum">
              <a:rPr lang="en-US" altLang="en-US">
                <a:latin typeface="Calibri" panose="020F0502020204030204" pitchFamily="34" charset="0"/>
              </a:rPr>
              <a:pPr eaLnBrk="1" hangingPunct="1"/>
              <a:t>31</a:t>
            </a:fld>
            <a:endParaRPr lang="en-US" altLang="en-US" dirty="0">
              <a:latin typeface="Calibri" panose="020F0502020204030204" pitchFamily="34" charset="0"/>
            </a:endParaRPr>
          </a:p>
        </p:txBody>
      </p:sp>
      <p:sp>
        <p:nvSpPr>
          <p:cNvPr id="52226" name="Rectangle 2"/>
          <p:cNvSpPr>
            <a:spLocks noGrp="1" noChangeArrowheads="1"/>
          </p:cNvSpPr>
          <p:nvPr>
            <p:ph type="title"/>
          </p:nvPr>
        </p:nvSpPr>
        <p:spPr/>
        <p:txBody>
          <a:bodyPr/>
          <a:lstStyle/>
          <a:p>
            <a:pPr eaLnBrk="1" hangingPunct="1">
              <a:defRPr/>
            </a:pPr>
            <a:r>
              <a:rPr lang="en-US" dirty="0"/>
              <a:t>Plotting Position Choice</a:t>
            </a:r>
          </a:p>
        </p:txBody>
      </p:sp>
      <p:sp>
        <p:nvSpPr>
          <p:cNvPr id="28676" name="Text Box 5"/>
          <p:cNvSpPr txBox="1">
            <a:spLocks noChangeArrowheads="1"/>
          </p:cNvSpPr>
          <p:nvPr/>
        </p:nvSpPr>
        <p:spPr bwMode="auto">
          <a:xfrm>
            <a:off x="1072529" y="1619251"/>
            <a:ext cx="9290671" cy="4111895"/>
          </a:xfrm>
          <a:prstGeom prst="rect">
            <a:avLst/>
          </a:prstGeom>
          <a:noFill/>
          <a:ln w="9525">
            <a:noFill/>
            <a:miter lim="800000"/>
            <a:headEnd/>
            <a:tailEnd/>
          </a:ln>
        </p:spPr>
        <p:txBody>
          <a:bodyPr wrap="square">
            <a:spAutoFit/>
          </a:bodyPr>
          <a:lstStyle/>
          <a:p>
            <a:pPr>
              <a:spcBef>
                <a:spcPct val="40000"/>
              </a:spcBef>
              <a:defRPr/>
            </a:pPr>
            <a:r>
              <a:rPr lang="en-US" sz="2800" b="1" dirty="0">
                <a:effectLst/>
                <a:latin typeface="Calibri" panose="020F0502020204030204" pitchFamily="34" charset="0"/>
              </a:rPr>
              <a:t>Recommend using </a:t>
            </a:r>
            <a:r>
              <a:rPr lang="en-US" sz="2800" b="1" u="sng" dirty="0">
                <a:solidFill>
                  <a:srgbClr val="0070C0"/>
                </a:solidFill>
                <a:effectLst/>
                <a:latin typeface="Calibri" panose="020F0502020204030204" pitchFamily="34" charset="0"/>
              </a:rPr>
              <a:t>Weibull</a:t>
            </a:r>
            <a:r>
              <a:rPr lang="en-US" sz="2800" b="1" dirty="0">
                <a:effectLst/>
                <a:latin typeface="Calibri" panose="020F0502020204030204" pitchFamily="34" charset="0"/>
              </a:rPr>
              <a:t> for graphical frequency curves when economic analysis involved</a:t>
            </a:r>
          </a:p>
          <a:p>
            <a:pPr lvl="1">
              <a:spcBef>
                <a:spcPct val="40000"/>
              </a:spcBef>
              <a:defRPr/>
            </a:pPr>
            <a:r>
              <a:rPr lang="en-US" sz="2600" dirty="0">
                <a:effectLst/>
                <a:latin typeface="Calibri" panose="020F0502020204030204" pitchFamily="34" charset="0"/>
              </a:rPr>
              <a:t>Calculation of damages requires an expected or mean probability, so use </a:t>
            </a:r>
            <a:r>
              <a:rPr lang="en-US" sz="2600" dirty="0" err="1">
                <a:effectLst/>
                <a:latin typeface="Calibri" panose="020F0502020204030204" pitchFamily="34" charset="0"/>
              </a:rPr>
              <a:t>Weibull</a:t>
            </a:r>
            <a:r>
              <a:rPr lang="en-US" sz="2600" dirty="0">
                <a:effectLst/>
                <a:latin typeface="Calibri" panose="020F0502020204030204" pitchFamily="34" charset="0"/>
              </a:rPr>
              <a:t> to estimate graphical a curve</a:t>
            </a:r>
          </a:p>
          <a:p>
            <a:pPr lvl="1">
              <a:spcBef>
                <a:spcPct val="40000"/>
              </a:spcBef>
              <a:defRPr/>
            </a:pPr>
            <a:r>
              <a:rPr lang="en-US" sz="2600" dirty="0">
                <a:effectLst/>
                <a:latin typeface="Calibri" panose="020F0502020204030204" pitchFamily="34" charset="0"/>
              </a:rPr>
              <a:t>The Weibull plotting position gives an expected value</a:t>
            </a:r>
          </a:p>
          <a:p>
            <a:pPr>
              <a:spcBef>
                <a:spcPct val="40000"/>
              </a:spcBef>
              <a:defRPr/>
            </a:pPr>
            <a:r>
              <a:rPr lang="en-US" sz="2800" b="1" dirty="0">
                <a:effectLst/>
                <a:latin typeface="Calibri" panose="020F0502020204030204" pitchFamily="34" charset="0"/>
              </a:rPr>
              <a:t>Recommend using </a:t>
            </a:r>
            <a:r>
              <a:rPr lang="en-US" sz="2800" b="1" u="sng" dirty="0">
                <a:solidFill>
                  <a:srgbClr val="0070C0"/>
                </a:solidFill>
                <a:effectLst/>
                <a:latin typeface="Calibri" panose="020F0502020204030204" pitchFamily="34" charset="0"/>
              </a:rPr>
              <a:t>Median</a:t>
            </a:r>
            <a:r>
              <a:rPr lang="en-US" sz="2800" b="1" dirty="0">
                <a:effectLst/>
                <a:latin typeface="Calibri" panose="020F0502020204030204" pitchFamily="34" charset="0"/>
              </a:rPr>
              <a:t> when comparing plotting positions to compute frequency curve such as LP3</a:t>
            </a:r>
          </a:p>
          <a:p>
            <a:pPr marL="461963">
              <a:spcBef>
                <a:spcPct val="40000"/>
              </a:spcBef>
              <a:defRPr/>
            </a:pPr>
            <a:r>
              <a:rPr lang="en-US" sz="2800" dirty="0">
                <a:effectLst/>
                <a:latin typeface="Calibri" panose="020F0502020204030204" pitchFamily="34" charset="0"/>
              </a:rPr>
              <a:t>Because comparing to a median estimate of LP3</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9258026-B802-4A96-B3DE-1A6EE06014AB}" type="slidenum">
              <a:rPr lang="en-US" altLang="en-US">
                <a:latin typeface="Calibri" panose="020F0502020204030204" pitchFamily="34" charset="0"/>
              </a:rPr>
              <a:pPr eaLnBrk="1" hangingPunct="1"/>
              <a:t>32</a:t>
            </a:fld>
            <a:endParaRPr lang="en-US" altLang="en-US" dirty="0">
              <a:latin typeface="Calibri" panose="020F0502020204030204" pitchFamily="34" charset="0"/>
            </a:endParaRPr>
          </a:p>
        </p:txBody>
      </p:sp>
      <p:sp>
        <p:nvSpPr>
          <p:cNvPr id="11268" name="Text Box 3"/>
          <p:cNvSpPr txBox="1">
            <a:spLocks noChangeArrowheads="1"/>
          </p:cNvSpPr>
          <p:nvPr/>
        </p:nvSpPr>
        <p:spPr bwMode="auto">
          <a:xfrm>
            <a:off x="982581" y="1828801"/>
            <a:ext cx="2209800"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30000"/>
              </a:spcBef>
            </a:pPr>
            <a:r>
              <a:rPr lang="en-US" altLang="en-US" sz="2000" b="1" dirty="0">
                <a:effectLst/>
                <a:latin typeface="Calibri" panose="020F0502020204030204" pitchFamily="34" charset="0"/>
              </a:rPr>
              <a:t>EXAMPLE: </a:t>
            </a:r>
          </a:p>
          <a:p>
            <a:pPr eaLnBrk="1" hangingPunct="1">
              <a:spcBef>
                <a:spcPct val="30000"/>
              </a:spcBef>
            </a:pPr>
            <a:r>
              <a:rPr lang="en-US" altLang="en-US" sz="2000" b="1" dirty="0">
                <a:effectLst/>
                <a:latin typeface="Calibri" panose="020F0502020204030204" pitchFamily="34" charset="0"/>
              </a:rPr>
              <a:t>MILL CREEK, LOS MOLINOS, CALIFORNIA</a:t>
            </a:r>
          </a:p>
          <a:p>
            <a:pPr eaLnBrk="1" hangingPunct="1">
              <a:spcBef>
                <a:spcPct val="30000"/>
              </a:spcBef>
            </a:pPr>
            <a:r>
              <a:rPr lang="en-US" altLang="en-US" sz="2000" dirty="0">
                <a:effectLst/>
                <a:latin typeface="Calibri" panose="020F0502020204030204" pitchFamily="34" charset="0"/>
              </a:rPr>
              <a:t>PLOTTING POSITION Comparison</a:t>
            </a:r>
          </a:p>
        </p:txBody>
      </p:sp>
      <p:graphicFrame>
        <p:nvGraphicFramePr>
          <p:cNvPr id="11266" name="Object 4"/>
          <p:cNvGraphicFramePr>
            <a:graphicFrameLocks noChangeAspect="1"/>
          </p:cNvGraphicFramePr>
          <p:nvPr>
            <p:extLst>
              <p:ext uri="{D42A27DB-BD31-4B8C-83A1-F6EECF244321}">
                <p14:modId xmlns:p14="http://schemas.microsoft.com/office/powerpoint/2010/main" val="260482558"/>
              </p:ext>
            </p:extLst>
          </p:nvPr>
        </p:nvGraphicFramePr>
        <p:xfrm>
          <a:off x="3155869" y="0"/>
          <a:ext cx="6608762" cy="6858000"/>
        </p:xfrm>
        <a:graphic>
          <a:graphicData uri="http://schemas.openxmlformats.org/presentationml/2006/ole">
            <mc:AlternateContent xmlns:mc="http://schemas.openxmlformats.org/markup-compatibility/2006">
              <mc:Choice xmlns:v="urn:schemas-microsoft-com:vml" Requires="v">
                <p:oleObj name="Document" r:id="rId2" imgW="5631599" imgH="6121601" progId="Word.Document.8">
                  <p:embed/>
                </p:oleObj>
              </mc:Choice>
              <mc:Fallback>
                <p:oleObj name="Document" r:id="rId2" imgW="5631599" imgH="6121601" progId="Word.Document.8">
                  <p:embed/>
                  <p:pic>
                    <p:nvPicPr>
                      <p:cNvPr id="11266" name="Object 4"/>
                      <p:cNvPicPr>
                        <a:picLocks noChangeAspect="1" noChangeArrowheads="1"/>
                      </p:cNvPicPr>
                      <p:nvPr/>
                    </p:nvPicPr>
                    <p:blipFill>
                      <a:blip r:embed="rId3">
                        <a:extLst>
                          <a:ext uri="{28A0092B-C50C-407E-A947-70E740481C1C}">
                            <a14:useLocalDpi xmlns:a14="http://schemas.microsoft.com/office/drawing/2010/main" val="0"/>
                          </a:ext>
                        </a:extLst>
                      </a:blip>
                      <a:srcRect r="3889" b="2992"/>
                      <a:stretch>
                        <a:fillRect/>
                      </a:stretch>
                    </p:blipFill>
                    <p:spPr bwMode="auto">
                      <a:xfrm>
                        <a:off x="3155869" y="0"/>
                        <a:ext cx="6608762" cy="6858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5" name="Straight Connector 4"/>
          <p:cNvCxnSpPr/>
          <p:nvPr/>
        </p:nvCxnSpPr>
        <p:spPr bwMode="auto">
          <a:xfrm>
            <a:off x="5806242" y="0"/>
            <a:ext cx="0" cy="6858000"/>
          </a:xfrm>
          <a:prstGeom prst="line">
            <a:avLst/>
          </a:prstGeom>
          <a:solidFill>
            <a:schemeClr val="accent1"/>
          </a:solidFill>
          <a:ln w="28575" cap="flat" cmpd="sng" algn="ctr">
            <a:solidFill>
              <a:srgbClr val="00B0F0"/>
            </a:solidFill>
            <a:prstDash val="solid"/>
            <a:round/>
            <a:headEnd type="none" w="med" len="med"/>
            <a:tailEnd type="none" w="med" len="med"/>
          </a:ln>
          <a:effectLst/>
        </p:spPr>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F1E82FC-DC66-429A-86A0-D1C6B7746626}" type="slidenum">
              <a:rPr lang="en-US" altLang="en-US">
                <a:latin typeface="Calibri" panose="020F0502020204030204" pitchFamily="34" charset="0"/>
              </a:rPr>
              <a:pPr eaLnBrk="1" hangingPunct="1"/>
              <a:t>33</a:t>
            </a:fld>
            <a:endParaRPr lang="en-US" altLang="en-US" dirty="0">
              <a:latin typeface="Calibri" panose="020F0502020204030204" pitchFamily="34" charset="0"/>
            </a:endParaRPr>
          </a:p>
        </p:txBody>
      </p:sp>
      <p:pic>
        <p:nvPicPr>
          <p:cNvPr id="3379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5421" y="415925"/>
            <a:ext cx="6608762" cy="611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9" name="Rectangle 7"/>
          <p:cNvSpPr>
            <a:spLocks noChangeArrowheads="1"/>
          </p:cNvSpPr>
          <p:nvPr/>
        </p:nvSpPr>
        <p:spPr bwMode="auto">
          <a:xfrm>
            <a:off x="1379908" y="5589588"/>
            <a:ext cx="50800" cy="55562"/>
          </a:xfrm>
          <a:prstGeom prst="rect">
            <a:avLst/>
          </a:prstGeom>
          <a:solidFill>
            <a:srgbClr val="000066"/>
          </a:solidFill>
          <a:ln w="9525">
            <a:solidFill>
              <a:srgbClr val="000066"/>
            </a:solidFill>
            <a:miter lim="800000"/>
            <a:headEnd/>
            <a:tailEnd/>
          </a:ln>
          <a:effectLst/>
        </p:spPr>
        <p:txBody>
          <a:bodyPr wrap="none" anchor="ctr"/>
          <a:lstStyle/>
          <a:p>
            <a:pPr>
              <a:defRPr/>
            </a:pPr>
            <a:endParaRPr lang="en-US" dirty="0">
              <a:latin typeface="Calibri" panose="020F0502020204030204" pitchFamily="34" charset="0"/>
            </a:endParaRPr>
          </a:p>
        </p:txBody>
      </p:sp>
      <p:sp>
        <p:nvSpPr>
          <p:cNvPr id="105480" name="Oval 8"/>
          <p:cNvSpPr>
            <a:spLocks noChangeArrowheads="1"/>
          </p:cNvSpPr>
          <p:nvPr/>
        </p:nvSpPr>
        <p:spPr bwMode="auto">
          <a:xfrm>
            <a:off x="1084634" y="5353050"/>
            <a:ext cx="676275" cy="571500"/>
          </a:xfrm>
          <a:prstGeom prst="ellipse">
            <a:avLst/>
          </a:prstGeom>
          <a:noFill/>
          <a:ln w="9525">
            <a:solidFill>
              <a:srgbClr val="C00000"/>
            </a:solidFill>
            <a:round/>
            <a:headEnd/>
            <a:tailEnd/>
          </a:ln>
          <a:effectLst/>
        </p:spPr>
        <p:txBody>
          <a:bodyPr wrap="none" anchor="ctr"/>
          <a:lstStyle/>
          <a:p>
            <a:pPr>
              <a:defRPr/>
            </a:pPr>
            <a:endParaRPr lang="en-US" dirty="0">
              <a:latin typeface="Calibri" panose="020F0502020204030204" pitchFamily="34" charset="0"/>
            </a:endParaRPr>
          </a:p>
        </p:txBody>
      </p:sp>
      <p:sp>
        <p:nvSpPr>
          <p:cNvPr id="33798" name="TextBox 7"/>
          <p:cNvSpPr txBox="1">
            <a:spLocks noChangeArrowheads="1"/>
          </p:cNvSpPr>
          <p:nvPr/>
        </p:nvSpPr>
        <p:spPr bwMode="auto">
          <a:xfrm>
            <a:off x="3802434" y="5897564"/>
            <a:ext cx="411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sz="1400">
                <a:effectLst/>
                <a:latin typeface="Arial" panose="020B0604020202020204" pitchFamily="34" charset="0"/>
                <a:cs typeface="Arial" panose="020B0604020202020204" pitchFamily="34" charset="0"/>
              </a:rPr>
              <a:t>95</a:t>
            </a:r>
          </a:p>
        </p:txBody>
      </p:sp>
      <p:sp>
        <p:nvSpPr>
          <p:cNvPr id="7" name="Oval 6"/>
          <p:cNvSpPr/>
          <p:nvPr/>
        </p:nvSpPr>
        <p:spPr bwMode="auto">
          <a:xfrm>
            <a:off x="4237408" y="5513389"/>
            <a:ext cx="560388" cy="111125"/>
          </a:xfrm>
          <a:prstGeom prst="ellipse">
            <a:avLst/>
          </a:prstGeom>
          <a:noFill/>
          <a:ln w="12700" cap="flat" cmpd="sng" algn="ctr">
            <a:solidFill>
              <a:srgbClr val="009900"/>
            </a:solidFill>
            <a:prstDash val="solid"/>
            <a:round/>
            <a:headEnd type="none" w="med" len="med"/>
            <a:tailEnd type="none" w="med" len="med"/>
          </a:ln>
          <a:effectLst/>
        </p:spPr>
        <p:txBody>
          <a:bodyPr/>
          <a:lstStyle/>
          <a:p>
            <a:pPr>
              <a:defRPr/>
            </a:pPr>
            <a:endParaRPr lang="en-US" dirty="0">
              <a:latin typeface="Calibri" panose="020F0502020204030204" pitchFamily="34" charset="0"/>
            </a:endParaRPr>
          </a:p>
        </p:txBody>
      </p:sp>
      <p:grpSp>
        <p:nvGrpSpPr>
          <p:cNvPr id="2" name="Group 38"/>
          <p:cNvGrpSpPr>
            <a:grpSpLocks/>
          </p:cNvGrpSpPr>
          <p:nvPr/>
        </p:nvGrpSpPr>
        <p:grpSpPr bwMode="auto">
          <a:xfrm flipH="1">
            <a:off x="7463204" y="872067"/>
            <a:ext cx="952659" cy="270933"/>
            <a:chOff x="3360" y="2256"/>
            <a:chExt cx="720" cy="96"/>
          </a:xfrm>
        </p:grpSpPr>
        <p:sp>
          <p:nvSpPr>
            <p:cNvPr id="9" name="Line 23"/>
            <p:cNvSpPr>
              <a:spLocks noChangeShapeType="1"/>
            </p:cNvSpPr>
            <p:nvPr/>
          </p:nvSpPr>
          <p:spPr bwMode="auto">
            <a:xfrm flipH="1">
              <a:off x="3360" y="2352"/>
              <a:ext cx="720" cy="0"/>
            </a:xfrm>
            <a:prstGeom prst="line">
              <a:avLst/>
            </a:prstGeom>
            <a:noFill/>
            <a:ln w="9525">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10" name="Freeform 24"/>
            <p:cNvSpPr>
              <a:spLocks/>
            </p:cNvSpPr>
            <p:nvPr/>
          </p:nvSpPr>
          <p:spPr bwMode="auto">
            <a:xfrm>
              <a:off x="3360" y="2256"/>
              <a:ext cx="720" cy="96"/>
            </a:xfrm>
            <a:custGeom>
              <a:avLst/>
              <a:gdLst/>
              <a:ahLst/>
              <a:cxnLst>
                <a:cxn ang="0">
                  <a:pos x="720" y="96"/>
                </a:cxn>
                <a:cxn ang="0">
                  <a:pos x="654" y="75"/>
                </a:cxn>
                <a:cxn ang="0">
                  <a:pos x="480" y="0"/>
                </a:cxn>
                <a:cxn ang="0">
                  <a:pos x="213" y="72"/>
                </a:cxn>
                <a:cxn ang="0">
                  <a:pos x="0" y="96"/>
                </a:cxn>
              </a:cxnLst>
              <a:rect l="0" t="0" r="r" b="b"/>
              <a:pathLst>
                <a:path w="720" h="96">
                  <a:moveTo>
                    <a:pt x="720" y="96"/>
                  </a:moveTo>
                  <a:cubicBezTo>
                    <a:pt x="709" y="93"/>
                    <a:pt x="694" y="91"/>
                    <a:pt x="654" y="75"/>
                  </a:cubicBezTo>
                  <a:cubicBezTo>
                    <a:pt x="614" y="59"/>
                    <a:pt x="553" y="0"/>
                    <a:pt x="480" y="0"/>
                  </a:cubicBezTo>
                  <a:cubicBezTo>
                    <a:pt x="407" y="0"/>
                    <a:pt x="293" y="56"/>
                    <a:pt x="213" y="72"/>
                  </a:cubicBezTo>
                  <a:cubicBezTo>
                    <a:pt x="133" y="88"/>
                    <a:pt x="44" y="91"/>
                    <a:pt x="0" y="96"/>
                  </a:cubicBezTo>
                </a:path>
              </a:pathLst>
            </a:custGeom>
            <a:noFill/>
            <a:ln w="9525">
              <a:solidFill>
                <a:schemeClr val="tx1"/>
              </a:solidFill>
              <a:round/>
              <a:headEnd/>
              <a:tailEnd/>
            </a:ln>
            <a:effectLst/>
          </p:spPr>
          <p:txBody>
            <a:bodyPr/>
            <a:lstStyle/>
            <a:p>
              <a:pPr>
                <a:defRPr/>
              </a:pPr>
              <a:endParaRPr lang="en-US" dirty="0">
                <a:latin typeface="Calibri" panose="020F050202020403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B5CD67C-F6B9-4446-84E7-8FEB63CB7F61}" type="slidenum">
              <a:rPr lang="en-US" altLang="en-US">
                <a:latin typeface="Calibri" panose="020F0502020204030204" pitchFamily="34" charset="0"/>
              </a:rPr>
              <a:pPr eaLnBrk="1" hangingPunct="1"/>
              <a:t>34</a:t>
            </a:fld>
            <a:endParaRPr lang="en-US" altLang="en-US" dirty="0">
              <a:latin typeface="Calibri" panose="020F0502020204030204" pitchFamily="34" charset="0"/>
            </a:endParaRPr>
          </a:p>
        </p:txBody>
      </p:sp>
      <p:pic>
        <p:nvPicPr>
          <p:cNvPr id="205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1880" y="1677988"/>
            <a:ext cx="673735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79" name="Rectangle 3"/>
          <p:cNvSpPr>
            <a:spLocks noGrp="1" noChangeArrowheads="1"/>
          </p:cNvSpPr>
          <p:nvPr>
            <p:ph type="title"/>
          </p:nvPr>
        </p:nvSpPr>
        <p:spPr/>
        <p:txBody>
          <a:bodyPr/>
          <a:lstStyle/>
          <a:p>
            <a:pPr eaLnBrk="1" hangingPunct="1">
              <a:defRPr/>
            </a:pPr>
            <a:r>
              <a:rPr lang="en-US" dirty="0"/>
              <a:t>Use log(flow) and frequency scale</a:t>
            </a:r>
          </a:p>
        </p:txBody>
      </p:sp>
      <p:sp>
        <p:nvSpPr>
          <p:cNvPr id="2055" name="Text Box 16"/>
          <p:cNvSpPr txBox="1">
            <a:spLocks noChangeArrowheads="1"/>
          </p:cNvSpPr>
          <p:nvPr/>
        </p:nvSpPr>
        <p:spPr bwMode="auto">
          <a:xfrm>
            <a:off x="3902417" y="3525839"/>
            <a:ext cx="1265238"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algn="ctr">
              <a:lnSpc>
                <a:spcPct val="90000"/>
              </a:lnSpc>
            </a:pPr>
            <a:r>
              <a:rPr lang="en-US" altLang="en-US" b="1" i="1" dirty="0">
                <a:effectLst/>
                <a:latin typeface="Calibri" panose="020F0502020204030204" pitchFamily="34" charset="0"/>
              </a:rPr>
              <a:t>flow vs plotting position</a:t>
            </a:r>
          </a:p>
        </p:txBody>
      </p:sp>
      <p:sp>
        <p:nvSpPr>
          <p:cNvPr id="101393" name="Line 17"/>
          <p:cNvSpPr>
            <a:spLocks noChangeShapeType="1"/>
          </p:cNvSpPr>
          <p:nvPr/>
        </p:nvSpPr>
        <p:spPr bwMode="auto">
          <a:xfrm>
            <a:off x="4572342" y="4324351"/>
            <a:ext cx="274638" cy="366713"/>
          </a:xfrm>
          <a:prstGeom prst="line">
            <a:avLst/>
          </a:prstGeom>
          <a:noFill/>
          <a:ln w="19050">
            <a:solidFill>
              <a:schemeClr val="tx1"/>
            </a:solidFill>
            <a:round/>
            <a:headEnd/>
            <a:tailEnd type="arrow" w="med" len="med"/>
          </a:ln>
          <a:effectLst/>
        </p:spPr>
        <p:txBody>
          <a:bodyPr/>
          <a:lstStyle/>
          <a:p>
            <a:pPr>
              <a:defRPr/>
            </a:pPr>
            <a:endParaRPr lang="en-US" dirty="0">
              <a:latin typeface="Calibri" panose="020F0502020204030204" pitchFamily="34" charset="0"/>
            </a:endParaRPr>
          </a:p>
        </p:txBody>
      </p:sp>
      <p:sp>
        <p:nvSpPr>
          <p:cNvPr id="101394" name="Line 18"/>
          <p:cNvSpPr>
            <a:spLocks noChangeShapeType="1"/>
          </p:cNvSpPr>
          <p:nvPr/>
        </p:nvSpPr>
        <p:spPr bwMode="auto">
          <a:xfrm>
            <a:off x="7345705" y="3581401"/>
            <a:ext cx="0" cy="2239963"/>
          </a:xfrm>
          <a:prstGeom prst="line">
            <a:avLst/>
          </a:prstGeom>
          <a:noFill/>
          <a:ln w="12700">
            <a:solidFill>
              <a:srgbClr val="FF0000"/>
            </a:solidFill>
            <a:round/>
            <a:headEnd/>
            <a:tailEnd/>
          </a:ln>
          <a:effectLst/>
        </p:spPr>
        <p:txBody>
          <a:bodyPr/>
          <a:lstStyle/>
          <a:p>
            <a:pPr>
              <a:defRPr/>
            </a:pPr>
            <a:endParaRPr lang="en-US" dirty="0">
              <a:latin typeface="Calibri" panose="020F0502020204030204" pitchFamily="34" charset="0"/>
            </a:endParaRPr>
          </a:p>
        </p:txBody>
      </p:sp>
      <p:graphicFrame>
        <p:nvGraphicFramePr>
          <p:cNvPr id="2050" name="Object 24"/>
          <p:cNvGraphicFramePr>
            <a:graphicFrameLocks noChangeAspect="1"/>
          </p:cNvGraphicFramePr>
          <p:nvPr>
            <p:extLst>
              <p:ext uri="{D42A27DB-BD31-4B8C-83A1-F6EECF244321}">
                <p14:modId xmlns:p14="http://schemas.microsoft.com/office/powerpoint/2010/main" val="1383133825"/>
              </p:ext>
            </p:extLst>
          </p:nvPr>
        </p:nvGraphicFramePr>
        <p:xfrm>
          <a:off x="5112092" y="2749550"/>
          <a:ext cx="1246188" cy="1087438"/>
        </p:xfrm>
        <a:graphic>
          <a:graphicData uri="http://schemas.openxmlformats.org/presentationml/2006/ole">
            <mc:AlternateContent xmlns:mc="http://schemas.openxmlformats.org/markup-compatibility/2006">
              <mc:Choice xmlns:v="urn:schemas-microsoft-com:vml" Requires="v">
                <p:oleObj r:id="rId3" imgW="733333" imgH="695238" progId="">
                  <p:embed/>
                </p:oleObj>
              </mc:Choice>
              <mc:Fallback>
                <p:oleObj r:id="rId3" imgW="733333" imgH="695238" progId="">
                  <p:embed/>
                  <p:pic>
                    <p:nvPicPr>
                      <p:cNvPr id="2050"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2092" y="2749550"/>
                        <a:ext cx="1246188" cy="108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8" name="Text Box 19"/>
          <p:cNvSpPr txBox="1">
            <a:spLocks noChangeArrowheads="1"/>
          </p:cNvSpPr>
          <p:nvPr/>
        </p:nvSpPr>
        <p:spPr bwMode="auto">
          <a:xfrm>
            <a:off x="5073889" y="2682875"/>
            <a:ext cx="1287567"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Ins="0" bIns="0">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C00000"/>
                </a:solidFill>
                <a:effectLst/>
                <a:latin typeface="Calibri" panose="020F0502020204030204" pitchFamily="34" charset="0"/>
              </a:rPr>
              <a:t>exceeded </a:t>
            </a:r>
          </a:p>
          <a:p>
            <a:pPr eaLnBrk="1" hangingPunct="1"/>
            <a:r>
              <a:rPr lang="en-US" altLang="en-US" dirty="0">
                <a:solidFill>
                  <a:srgbClr val="C00000"/>
                </a:solidFill>
                <a:effectLst/>
                <a:latin typeface="Calibri" panose="020F0502020204030204" pitchFamily="34" charset="0"/>
              </a:rPr>
              <a:t>2 years of 30 ≈ 2/30          ≈ .065</a:t>
            </a:r>
          </a:p>
        </p:txBody>
      </p:sp>
      <p:sp>
        <p:nvSpPr>
          <p:cNvPr id="101396" name="Line 20"/>
          <p:cNvSpPr>
            <a:spLocks noChangeShapeType="1"/>
          </p:cNvSpPr>
          <p:nvPr/>
        </p:nvSpPr>
        <p:spPr bwMode="auto">
          <a:xfrm>
            <a:off x="6132856" y="3384551"/>
            <a:ext cx="1209675" cy="944563"/>
          </a:xfrm>
          <a:prstGeom prst="line">
            <a:avLst/>
          </a:prstGeom>
          <a:noFill/>
          <a:ln w="9525">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1397" name="Line 21"/>
          <p:cNvSpPr>
            <a:spLocks noChangeShapeType="1"/>
          </p:cNvSpPr>
          <p:nvPr/>
        </p:nvSpPr>
        <p:spPr bwMode="auto">
          <a:xfrm>
            <a:off x="7621930" y="2487614"/>
            <a:ext cx="0" cy="3330575"/>
          </a:xfrm>
          <a:prstGeom prst="line">
            <a:avLst/>
          </a:prstGeom>
          <a:noFill/>
          <a:ln w="12700">
            <a:solidFill>
              <a:srgbClr val="FF0000"/>
            </a:solidFill>
            <a:round/>
            <a:headEnd/>
            <a:tailEnd/>
          </a:ln>
          <a:effectLst/>
        </p:spPr>
        <p:txBody>
          <a:bodyPr/>
          <a:lstStyle/>
          <a:p>
            <a:pPr>
              <a:defRPr/>
            </a:pPr>
            <a:endParaRPr lang="en-US" dirty="0">
              <a:latin typeface="Calibri" panose="020F0502020204030204" pitchFamily="34" charset="0"/>
            </a:endParaRPr>
          </a:p>
        </p:txBody>
      </p:sp>
      <p:graphicFrame>
        <p:nvGraphicFramePr>
          <p:cNvPr id="2051" name="Object 25"/>
          <p:cNvGraphicFramePr>
            <a:graphicFrameLocks noChangeAspect="1"/>
          </p:cNvGraphicFramePr>
          <p:nvPr>
            <p:extLst>
              <p:ext uri="{D42A27DB-BD31-4B8C-83A1-F6EECF244321}">
                <p14:modId xmlns:p14="http://schemas.microsoft.com/office/powerpoint/2010/main" val="2309568195"/>
              </p:ext>
            </p:extLst>
          </p:nvPr>
        </p:nvGraphicFramePr>
        <p:xfrm>
          <a:off x="6362480" y="2084389"/>
          <a:ext cx="1212850" cy="1087437"/>
        </p:xfrm>
        <a:graphic>
          <a:graphicData uri="http://schemas.openxmlformats.org/presentationml/2006/ole">
            <mc:AlternateContent xmlns:mc="http://schemas.openxmlformats.org/markup-compatibility/2006">
              <mc:Choice xmlns:v="urn:schemas-microsoft-com:vml" Requires="v">
                <p:oleObj r:id="rId5" imgW="733333" imgH="695238" progId="">
                  <p:embed/>
                </p:oleObj>
              </mc:Choice>
              <mc:Fallback>
                <p:oleObj r:id="rId5" imgW="733333" imgH="695238" progId="">
                  <p:embed/>
                  <p:pic>
                    <p:nvPicPr>
                      <p:cNvPr id="2051"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2480" y="2084389"/>
                        <a:ext cx="1212850" cy="108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1" name="Text Box 22"/>
          <p:cNvSpPr txBox="1">
            <a:spLocks noChangeArrowheads="1"/>
          </p:cNvSpPr>
          <p:nvPr/>
        </p:nvSpPr>
        <p:spPr bwMode="auto">
          <a:xfrm>
            <a:off x="6343982" y="2006601"/>
            <a:ext cx="1295398"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C00000"/>
                </a:solidFill>
                <a:effectLst/>
                <a:latin typeface="Calibri" panose="020F0502020204030204" pitchFamily="34" charset="0"/>
              </a:rPr>
              <a:t>exceeded </a:t>
            </a:r>
          </a:p>
          <a:p>
            <a:pPr eaLnBrk="1" hangingPunct="1"/>
            <a:r>
              <a:rPr lang="en-US" altLang="en-US" dirty="0">
                <a:solidFill>
                  <a:srgbClr val="C00000"/>
                </a:solidFill>
                <a:effectLst/>
                <a:latin typeface="Calibri" panose="020F0502020204030204" pitchFamily="34" charset="0"/>
              </a:rPr>
              <a:t>1 year of 30 ≈ 1/30        ≈ .032</a:t>
            </a:r>
          </a:p>
        </p:txBody>
      </p:sp>
      <p:sp>
        <p:nvSpPr>
          <p:cNvPr id="101399" name="Line 23"/>
          <p:cNvSpPr>
            <a:spLocks noChangeShapeType="1"/>
          </p:cNvSpPr>
          <p:nvPr/>
        </p:nvSpPr>
        <p:spPr bwMode="auto">
          <a:xfrm flipH="1" flipV="1">
            <a:off x="7245693" y="2670176"/>
            <a:ext cx="365125" cy="238125"/>
          </a:xfrm>
          <a:prstGeom prst="line">
            <a:avLst/>
          </a:prstGeom>
          <a:noFill/>
          <a:ln w="9525">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1403" name="Freeform 27"/>
          <p:cNvSpPr>
            <a:spLocks/>
          </p:cNvSpPr>
          <p:nvPr/>
        </p:nvSpPr>
        <p:spPr bwMode="auto">
          <a:xfrm>
            <a:off x="4051642" y="2524126"/>
            <a:ext cx="4548188" cy="2767013"/>
          </a:xfrm>
          <a:custGeom>
            <a:avLst/>
            <a:gdLst/>
            <a:ahLst/>
            <a:cxnLst>
              <a:cxn ang="0">
                <a:pos x="0" y="1743"/>
              </a:cxn>
              <a:cxn ang="0">
                <a:pos x="528" y="1527"/>
              </a:cxn>
              <a:cxn ang="0">
                <a:pos x="954" y="1248"/>
              </a:cxn>
              <a:cxn ang="0">
                <a:pos x="1242" y="999"/>
              </a:cxn>
              <a:cxn ang="0">
                <a:pos x="1401" y="993"/>
              </a:cxn>
              <a:cxn ang="0">
                <a:pos x="1617" y="834"/>
              </a:cxn>
              <a:cxn ang="0">
                <a:pos x="1809" y="708"/>
              </a:cxn>
              <a:cxn ang="0">
                <a:pos x="2055" y="699"/>
              </a:cxn>
              <a:cxn ang="0">
                <a:pos x="2865" y="0"/>
              </a:cxn>
            </a:cxnLst>
            <a:rect l="0" t="0" r="r" b="b"/>
            <a:pathLst>
              <a:path w="2865" h="1743">
                <a:moveTo>
                  <a:pt x="0" y="1743"/>
                </a:moveTo>
                <a:cubicBezTo>
                  <a:pt x="88" y="1706"/>
                  <a:pt x="369" y="1609"/>
                  <a:pt x="528" y="1527"/>
                </a:cubicBezTo>
                <a:cubicBezTo>
                  <a:pt x="687" y="1445"/>
                  <a:pt x="835" y="1336"/>
                  <a:pt x="954" y="1248"/>
                </a:cubicBezTo>
                <a:cubicBezTo>
                  <a:pt x="1073" y="1160"/>
                  <a:pt x="1167" y="1042"/>
                  <a:pt x="1242" y="999"/>
                </a:cubicBezTo>
                <a:lnTo>
                  <a:pt x="1401" y="993"/>
                </a:lnTo>
                <a:cubicBezTo>
                  <a:pt x="1463" y="966"/>
                  <a:pt x="1549" y="881"/>
                  <a:pt x="1617" y="834"/>
                </a:cubicBezTo>
                <a:cubicBezTo>
                  <a:pt x="1685" y="787"/>
                  <a:pt x="1736" y="731"/>
                  <a:pt x="1809" y="708"/>
                </a:cubicBezTo>
                <a:lnTo>
                  <a:pt x="2055" y="699"/>
                </a:lnTo>
                <a:cubicBezTo>
                  <a:pt x="2231" y="581"/>
                  <a:pt x="2696" y="146"/>
                  <a:pt x="2865" y="0"/>
                </a:cubicBezTo>
              </a:path>
            </a:pathLst>
          </a:custGeom>
          <a:noFill/>
          <a:ln w="28575" cmpd="sng">
            <a:solidFill>
              <a:srgbClr val="008000"/>
            </a:solidFill>
            <a:round/>
            <a:headEnd/>
            <a:tailEnd/>
          </a:ln>
          <a:effectLst/>
        </p:spPr>
        <p:txBody>
          <a:bodyPr/>
          <a:lstStyle/>
          <a:p>
            <a:pPr>
              <a:defRPr/>
            </a:pPr>
            <a:endParaRPr lang="en-US" dirty="0">
              <a:latin typeface="Calibri" panose="020F0502020204030204" pitchFamily="34" charset="0"/>
            </a:endParaRPr>
          </a:p>
        </p:txBody>
      </p:sp>
      <p:pic>
        <p:nvPicPr>
          <p:cNvPr id="2064"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0367" y="4665664"/>
            <a:ext cx="656590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Arrow Connector 2">
            <a:extLst>
              <a:ext uri="{FF2B5EF4-FFF2-40B4-BE49-F238E27FC236}">
                <a16:creationId xmlns:a16="http://schemas.microsoft.com/office/drawing/2014/main" id="{3EAEC1D5-51E4-4955-9962-6084B44B6B70}"/>
              </a:ext>
            </a:extLst>
          </p:cNvPr>
          <p:cNvCxnSpPr/>
          <p:nvPr/>
        </p:nvCxnSpPr>
        <p:spPr bwMode="auto">
          <a:xfrm flipH="1" flipV="1">
            <a:off x="8377084" y="2908301"/>
            <a:ext cx="1002890" cy="617538"/>
          </a:xfrm>
          <a:prstGeom prst="straightConnector1">
            <a:avLst/>
          </a:prstGeom>
          <a:solidFill>
            <a:schemeClr val="accent1"/>
          </a:solidFill>
          <a:ln w="12700" cap="flat" cmpd="sng" algn="ctr">
            <a:solidFill>
              <a:srgbClr val="008000"/>
            </a:solidFill>
            <a:prstDash val="solid"/>
            <a:round/>
            <a:headEnd type="none" w="med" len="med"/>
            <a:tailEnd type="arrow" w="med" len="med"/>
          </a:ln>
          <a:effectLst/>
        </p:spPr>
      </p:cxnSp>
      <p:sp>
        <p:nvSpPr>
          <p:cNvPr id="4" name="TextBox 3">
            <a:extLst>
              <a:ext uri="{FF2B5EF4-FFF2-40B4-BE49-F238E27FC236}">
                <a16:creationId xmlns:a16="http://schemas.microsoft.com/office/drawing/2014/main" id="{ED1DABC4-6728-4FFA-8919-F40A092E95EE}"/>
              </a:ext>
            </a:extLst>
          </p:cNvPr>
          <p:cNvSpPr txBox="1"/>
          <p:nvPr/>
        </p:nvSpPr>
        <p:spPr>
          <a:xfrm>
            <a:off x="9387348" y="3038168"/>
            <a:ext cx="1711208" cy="707886"/>
          </a:xfrm>
          <a:prstGeom prst="rect">
            <a:avLst/>
          </a:prstGeom>
          <a:noFill/>
        </p:spPr>
        <p:txBody>
          <a:bodyPr wrap="square" rtlCol="0">
            <a:spAutoFit/>
          </a:bodyPr>
          <a:lstStyle/>
          <a:p>
            <a:r>
              <a:rPr lang="en-US" sz="2000" b="1" dirty="0">
                <a:solidFill>
                  <a:srgbClr val="008000"/>
                </a:solidFill>
                <a:effectLst/>
                <a:latin typeface="Ink Free" panose="03080402000500000000" pitchFamily="66" charset="0"/>
              </a:rPr>
              <a:t>how do we extrapolate?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14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8F75C-83D4-67D1-09CD-359897F29068}"/>
              </a:ext>
            </a:extLst>
          </p:cNvPr>
          <p:cNvSpPr>
            <a:spLocks noGrp="1"/>
          </p:cNvSpPr>
          <p:nvPr>
            <p:ph type="title"/>
          </p:nvPr>
        </p:nvSpPr>
        <p:spPr/>
        <p:txBody>
          <a:bodyPr/>
          <a:lstStyle/>
          <a:p>
            <a:r>
              <a:rPr lang="en-US" dirty="0"/>
              <a:t>TIME CHECK – PROCEED IF AVITAL SAYS OK.</a:t>
            </a:r>
          </a:p>
        </p:txBody>
      </p:sp>
      <p:sp>
        <p:nvSpPr>
          <p:cNvPr id="3" name="Slide Number Placeholder 2">
            <a:extLst>
              <a:ext uri="{FF2B5EF4-FFF2-40B4-BE49-F238E27FC236}">
                <a16:creationId xmlns:a16="http://schemas.microsoft.com/office/drawing/2014/main" id="{B52BB020-535C-272A-7361-152F3FB0A057}"/>
              </a:ext>
            </a:extLst>
          </p:cNvPr>
          <p:cNvSpPr>
            <a:spLocks noGrp="1"/>
          </p:cNvSpPr>
          <p:nvPr>
            <p:ph type="sldNum" sz="quarter" idx="12"/>
          </p:nvPr>
        </p:nvSpPr>
        <p:spPr/>
        <p:txBody>
          <a:bodyPr/>
          <a:lstStyle/>
          <a:p>
            <a:fld id="{8F92496D-D2F8-4B18-B3C2-FAF130FFE34F}" type="slidenum">
              <a:rPr lang="en-US" altLang="en-US" smtClean="0"/>
              <a:pPr/>
              <a:t>35</a:t>
            </a:fld>
            <a:endParaRPr lang="en-US" altLang="en-US"/>
          </a:p>
        </p:txBody>
      </p:sp>
    </p:spTree>
    <p:extLst>
      <p:ext uri="{BB962C8B-B14F-4D97-AF65-F5344CB8AC3E}">
        <p14:creationId xmlns:p14="http://schemas.microsoft.com/office/powerpoint/2010/main" val="31847444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CD87292A-BB7A-4DBA-B7CE-F22EED814D1F}" type="slidenum">
              <a:rPr lang="en-US" altLang="en-US">
                <a:latin typeface="Calibri" panose="020F0502020204030204" pitchFamily="34" charset="0"/>
              </a:rPr>
              <a:pPr eaLnBrk="1" hangingPunct="1"/>
              <a:t>36</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74420" y="1346201"/>
            <a:ext cx="9136380"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solidFill>
                  <a:srgbClr val="C00000"/>
                </a:solidFill>
                <a:cs typeface="Times New Roman" pitchFamily="18" charset="0"/>
              </a:rPr>
              <a:t>Non-analytic (Graphical) Frequency Curves</a:t>
            </a:r>
          </a:p>
          <a:p>
            <a:pPr lvl="1" eaLnBrk="1" hangingPunct="1">
              <a:defRPr/>
            </a:pPr>
            <a:r>
              <a:rPr lang="en-US" dirty="0">
                <a:solidFill>
                  <a:srgbClr val="C00000"/>
                </a:solidFill>
                <a:cs typeface="Times New Roman" pitchFamily="18" charset="0"/>
              </a:rPr>
              <a:t>Regulated Flow Frequency Curves</a:t>
            </a:r>
          </a:p>
          <a:p>
            <a:pPr lvl="1" eaLnBrk="1" hangingPunct="1">
              <a:defRPr/>
            </a:pPr>
            <a:r>
              <a:rPr lang="en-US" dirty="0">
                <a:cs typeface="Times New Roman" pitchFamily="18" charset="0"/>
              </a:rPr>
              <a:t>Stage Frequency Curves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07C19060-18B1-4E54-A72E-4A21ACF8674F}" type="slidenum">
              <a:rPr lang="en-US" altLang="en-US">
                <a:latin typeface="Calibri" panose="020F0502020204030204" pitchFamily="34" charset="0"/>
              </a:rPr>
              <a:pPr eaLnBrk="1" hangingPunct="1"/>
              <a:t>37</a:t>
            </a:fld>
            <a:endParaRPr lang="en-US" altLang="en-US" dirty="0">
              <a:latin typeface="Calibri" panose="020F0502020204030204" pitchFamily="34" charset="0"/>
            </a:endParaRPr>
          </a:p>
        </p:txBody>
      </p:sp>
      <p:sp>
        <p:nvSpPr>
          <p:cNvPr id="32770" name="Rectangle 2"/>
          <p:cNvSpPr>
            <a:spLocks noGrp="1" noChangeArrowheads="1"/>
          </p:cNvSpPr>
          <p:nvPr>
            <p:ph type="title"/>
          </p:nvPr>
        </p:nvSpPr>
        <p:spPr/>
        <p:txBody>
          <a:bodyPr/>
          <a:lstStyle/>
          <a:p>
            <a:pPr eaLnBrk="1" hangingPunct="1">
              <a:defRPr/>
            </a:pPr>
            <a:r>
              <a:rPr lang="en-US"/>
              <a:t>Regulated Frequency Curves</a:t>
            </a:r>
          </a:p>
        </p:txBody>
      </p:sp>
      <p:sp>
        <p:nvSpPr>
          <p:cNvPr id="32771" name="Rectangle 3"/>
          <p:cNvSpPr>
            <a:spLocks noGrp="1" noChangeArrowheads="1"/>
          </p:cNvSpPr>
          <p:nvPr>
            <p:ph type="body" idx="1"/>
          </p:nvPr>
        </p:nvSpPr>
        <p:spPr>
          <a:xfrm>
            <a:off x="1074421" y="1703388"/>
            <a:ext cx="9133206" cy="4392612"/>
          </a:xfrm>
        </p:spPr>
        <p:txBody>
          <a:bodyPr/>
          <a:lstStyle/>
          <a:p>
            <a:pPr marL="0" indent="0" eaLnBrk="1" hangingPunct="1">
              <a:spcBef>
                <a:spcPts val="1200"/>
              </a:spcBef>
              <a:buNone/>
              <a:defRPr/>
            </a:pPr>
            <a:r>
              <a:rPr lang="en-US" dirty="0">
                <a:cs typeface="Times New Roman" pitchFamily="18" charset="0"/>
              </a:rPr>
              <a:t>Two methods to produce a </a:t>
            </a:r>
            <a:r>
              <a:rPr lang="en-US" u="sng" dirty="0">
                <a:cs typeface="Times New Roman" pitchFamily="18" charset="0"/>
              </a:rPr>
              <a:t>graphical</a:t>
            </a:r>
            <a:r>
              <a:rPr lang="en-US" dirty="0">
                <a:cs typeface="Times New Roman" pitchFamily="18" charset="0"/>
              </a:rPr>
              <a:t> regulated flow frequency curve:</a:t>
            </a:r>
          </a:p>
          <a:p>
            <a:pPr marL="514350" indent="-514350" eaLnBrk="1" hangingPunct="1">
              <a:spcBef>
                <a:spcPts val="1200"/>
              </a:spcBef>
              <a:buFont typeface="+mj-lt"/>
              <a:buAutoNum type="arabicPeriod"/>
              <a:defRPr/>
            </a:pPr>
            <a:r>
              <a:rPr lang="en-US" sz="2800" dirty="0">
                <a:cs typeface="Times New Roman" pitchFamily="18" charset="0"/>
              </a:rPr>
              <a:t>Estimate a regulated frequency curve with regulated flow data and graphical frequency analysis</a:t>
            </a:r>
          </a:p>
          <a:p>
            <a:pPr marL="514350" indent="-514350" eaLnBrk="1" hangingPunct="1">
              <a:spcBef>
                <a:spcPts val="1200"/>
              </a:spcBef>
              <a:buFont typeface="+mj-lt"/>
              <a:buAutoNum type="arabicPeriod"/>
              <a:defRPr/>
            </a:pPr>
            <a:r>
              <a:rPr lang="en-US" sz="2800" dirty="0">
                <a:cs typeface="Times New Roman" pitchFamily="18" charset="0"/>
              </a:rPr>
              <a:t>Develop </a:t>
            </a:r>
            <a:r>
              <a:rPr lang="en-US" sz="2800" b="1" i="1" dirty="0">
                <a:cs typeface="Times New Roman" pitchFamily="18" charset="0"/>
              </a:rPr>
              <a:t>unregulated</a:t>
            </a:r>
            <a:r>
              <a:rPr lang="en-US" sz="2800" dirty="0">
                <a:cs typeface="Times New Roman" pitchFamily="18" charset="0"/>
              </a:rPr>
              <a:t> flow frequency curve with LP3 fit.  Combine it with </a:t>
            </a:r>
            <a:r>
              <a:rPr lang="en-US" sz="2800" dirty="0">
                <a:solidFill>
                  <a:srgbClr val="C00000"/>
                </a:solidFill>
                <a:cs typeface="Times New Roman" pitchFamily="18" charset="0"/>
              </a:rPr>
              <a:t>reservoir regulation relationship </a:t>
            </a:r>
            <a:r>
              <a:rPr lang="en-US" sz="2800" dirty="0">
                <a:cs typeface="Times New Roman" pitchFamily="18" charset="0"/>
              </a:rPr>
              <a:t>to produce a graphical, regulated flow frequency curve</a:t>
            </a:r>
          </a:p>
          <a:p>
            <a:pPr marL="914400" lvl="1" eaLnBrk="1" hangingPunct="1">
              <a:spcBef>
                <a:spcPts val="1200"/>
              </a:spcBef>
              <a:buFont typeface="Arial" pitchFamily="34" charset="0"/>
              <a:buChar char="•"/>
              <a:defRPr/>
            </a:pPr>
            <a:r>
              <a:rPr lang="en-US" sz="2400" dirty="0">
                <a:cs typeface="Times New Roman" pitchFamily="18" charset="0"/>
              </a:rPr>
              <a:t>Note the added uncertainty in the inflow/outflow relationship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C62CE9E-65DF-436F-843B-72FA4DF95C15}" type="slidenum">
              <a:rPr lang="en-US" altLang="en-US">
                <a:latin typeface="Calibri" panose="020F0502020204030204" pitchFamily="34" charset="0"/>
              </a:rPr>
              <a:pPr eaLnBrk="1" hangingPunct="1"/>
              <a:t>38</a:t>
            </a:fld>
            <a:endParaRPr lang="en-US" altLang="en-US" dirty="0">
              <a:latin typeface="Calibri" panose="020F0502020204030204" pitchFamily="34" charset="0"/>
            </a:endParaRPr>
          </a:p>
        </p:txBody>
      </p:sp>
      <p:sp>
        <p:nvSpPr>
          <p:cNvPr id="31746" name="Rectangle 2"/>
          <p:cNvSpPr>
            <a:spLocks noGrp="1" noChangeArrowheads="1"/>
          </p:cNvSpPr>
          <p:nvPr>
            <p:ph type="title"/>
          </p:nvPr>
        </p:nvSpPr>
        <p:spPr/>
        <p:txBody>
          <a:bodyPr/>
          <a:lstStyle/>
          <a:p>
            <a:pPr eaLnBrk="1" hangingPunct="1">
              <a:defRPr/>
            </a:pPr>
            <a:r>
              <a:rPr lang="en-US"/>
              <a:t>Regulated Frequency Curves</a:t>
            </a:r>
          </a:p>
        </p:txBody>
      </p:sp>
      <p:sp>
        <p:nvSpPr>
          <p:cNvPr id="31747" name="Rectangle 3"/>
          <p:cNvSpPr>
            <a:spLocks noGrp="1" noChangeArrowheads="1"/>
          </p:cNvSpPr>
          <p:nvPr>
            <p:ph type="body" idx="1"/>
          </p:nvPr>
        </p:nvSpPr>
        <p:spPr>
          <a:xfrm>
            <a:off x="1074420" y="1287780"/>
            <a:ext cx="10378440" cy="4808220"/>
          </a:xfrm>
        </p:spPr>
        <p:txBody>
          <a:bodyPr/>
          <a:lstStyle/>
          <a:p>
            <a:pPr eaLnBrk="1" hangingPunct="1">
              <a:buFontTx/>
              <a:buNone/>
              <a:defRPr/>
            </a:pPr>
            <a:r>
              <a:rPr lang="en-US" sz="2800" dirty="0">
                <a:solidFill>
                  <a:srgbClr val="C00000"/>
                </a:solidFill>
                <a:cs typeface="Times New Roman" pitchFamily="18" charset="0"/>
              </a:rPr>
              <a:t>first method: graphical fit to annual peak </a:t>
            </a:r>
            <a:r>
              <a:rPr lang="en-US" sz="2800" u="sng" dirty="0">
                <a:solidFill>
                  <a:srgbClr val="C00000"/>
                </a:solidFill>
                <a:cs typeface="Times New Roman" pitchFamily="18" charset="0"/>
              </a:rPr>
              <a:t>regulated</a:t>
            </a:r>
            <a:r>
              <a:rPr lang="en-US" sz="2800" dirty="0">
                <a:solidFill>
                  <a:srgbClr val="C00000"/>
                </a:solidFill>
                <a:cs typeface="Times New Roman" pitchFamily="18" charset="0"/>
              </a:rPr>
              <a:t> flow data	</a:t>
            </a:r>
          </a:p>
          <a:p>
            <a:pPr eaLnBrk="1" hangingPunct="1">
              <a:buFontTx/>
              <a:buNone/>
              <a:defRPr/>
            </a:pPr>
            <a:r>
              <a:rPr lang="en-US" sz="2600" i="1" dirty="0">
                <a:cs typeface="Times New Roman" pitchFamily="18" charset="0"/>
              </a:rPr>
              <a:t>Source of regulated flow data:</a:t>
            </a:r>
          </a:p>
          <a:p>
            <a:pPr marL="971550" lvl="1" indent="-514350" eaLnBrk="1" hangingPunct="1">
              <a:buFont typeface="+mj-lt"/>
              <a:buAutoNum type="arabicPeriod"/>
              <a:defRPr/>
            </a:pPr>
            <a:r>
              <a:rPr lang="en-US" dirty="0">
                <a:cs typeface="Times New Roman" pitchFamily="18" charset="0"/>
              </a:rPr>
              <a:t>Observed data downstream of dam</a:t>
            </a:r>
          </a:p>
          <a:p>
            <a:pPr marL="971550" lvl="1" indent="-514350" eaLnBrk="1" hangingPunct="1">
              <a:buFont typeface="+mj-lt"/>
              <a:buAutoNum type="arabicPeriod"/>
              <a:defRPr/>
            </a:pPr>
            <a:r>
              <a:rPr lang="en-US" dirty="0">
                <a:cs typeface="Times New Roman" pitchFamily="18" charset="0"/>
              </a:rPr>
              <a:t>Route inflows through dam with reservoir model</a:t>
            </a:r>
          </a:p>
          <a:p>
            <a:pPr lvl="2" eaLnBrk="1" hangingPunct="1">
              <a:defRPr/>
            </a:pPr>
            <a:r>
              <a:rPr lang="en-US" dirty="0">
                <a:cs typeface="Times New Roman" pitchFamily="18" charset="0"/>
              </a:rPr>
              <a:t>Use period of record inflows</a:t>
            </a:r>
          </a:p>
          <a:p>
            <a:pPr lvl="2" eaLnBrk="1" hangingPunct="1">
              <a:defRPr/>
            </a:pPr>
            <a:r>
              <a:rPr lang="en-US" dirty="0">
                <a:cs typeface="Times New Roman" pitchFamily="18" charset="0"/>
              </a:rPr>
              <a:t>Estimate inflows from continuous simulation model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7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874" y="506414"/>
            <a:ext cx="8586787" cy="58435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993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0A0344F-E67C-4380-B6CA-95572D4BDDC2}" type="slidenum">
              <a:rPr lang="en-US" altLang="en-US">
                <a:latin typeface="Calibri" panose="020F0502020204030204" pitchFamily="34" charset="0"/>
              </a:rPr>
              <a:pPr eaLnBrk="1" hangingPunct="1"/>
              <a:t>39</a:t>
            </a:fld>
            <a:endParaRPr lang="en-US" altLang="en-US" dirty="0">
              <a:latin typeface="Calibri" panose="020F0502020204030204" pitchFamily="34" charset="0"/>
            </a:endParaRPr>
          </a:p>
        </p:txBody>
      </p:sp>
      <p:sp>
        <p:nvSpPr>
          <p:cNvPr id="12" name="Freeform 11"/>
          <p:cNvSpPr/>
          <p:nvPr/>
        </p:nvSpPr>
        <p:spPr>
          <a:xfrm>
            <a:off x="2481898" y="1447800"/>
            <a:ext cx="6970712" cy="3498850"/>
          </a:xfrm>
          <a:custGeom>
            <a:avLst/>
            <a:gdLst>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118 w 7034645"/>
              <a:gd name="connsiteY4" fmla="*/ 935182 h 3543300"/>
              <a:gd name="connsiteX5" fmla="*/ 5912427 w 7034645"/>
              <a:gd name="connsiteY5" fmla="*/ 477982 h 3543300"/>
              <a:gd name="connsiteX6" fmla="*/ 6826827 w 7034645"/>
              <a:gd name="connsiteY6" fmla="*/ 83127 h 3543300"/>
              <a:gd name="connsiteX7" fmla="*/ 7034645 w 7034645"/>
              <a:gd name="connsiteY7" fmla="*/ 0 h 3543300"/>
              <a:gd name="connsiteX8" fmla="*/ 7034645 w 7034645"/>
              <a:gd name="connsiteY8" fmla="*/ 0 h 3543300"/>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419 w 7034645"/>
              <a:gd name="connsiteY4" fmla="*/ 982807 h 3543300"/>
              <a:gd name="connsiteX5" fmla="*/ 5912427 w 7034645"/>
              <a:gd name="connsiteY5" fmla="*/ 477982 h 3543300"/>
              <a:gd name="connsiteX6" fmla="*/ 6826827 w 7034645"/>
              <a:gd name="connsiteY6" fmla="*/ 83127 h 3543300"/>
              <a:gd name="connsiteX7" fmla="*/ 7034645 w 7034645"/>
              <a:gd name="connsiteY7" fmla="*/ 0 h 3543300"/>
              <a:gd name="connsiteX8" fmla="*/ 7034645 w 7034645"/>
              <a:gd name="connsiteY8" fmla="*/ 0 h 3543300"/>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419 w 7034645"/>
              <a:gd name="connsiteY4" fmla="*/ 982807 h 3543300"/>
              <a:gd name="connsiteX5" fmla="*/ 5960419 w 7034645"/>
              <a:gd name="connsiteY5" fmla="*/ 554182 h 3543300"/>
              <a:gd name="connsiteX6" fmla="*/ 6826827 w 7034645"/>
              <a:gd name="connsiteY6" fmla="*/ 83127 h 3543300"/>
              <a:gd name="connsiteX7" fmla="*/ 7034645 w 7034645"/>
              <a:gd name="connsiteY7" fmla="*/ 0 h 3543300"/>
              <a:gd name="connsiteX8" fmla="*/ 7034645 w 7034645"/>
              <a:gd name="connsiteY8" fmla="*/ 0 h 3543300"/>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419 w 7034645"/>
              <a:gd name="connsiteY4" fmla="*/ 982807 h 3543300"/>
              <a:gd name="connsiteX5" fmla="*/ 5960419 w 7034645"/>
              <a:gd name="connsiteY5" fmla="*/ 554182 h 3543300"/>
              <a:gd name="connsiteX6" fmla="*/ 6979657 w 7034645"/>
              <a:gd name="connsiteY6" fmla="*/ 168852 h 3543300"/>
              <a:gd name="connsiteX7" fmla="*/ 7034645 w 7034645"/>
              <a:gd name="connsiteY7" fmla="*/ 0 h 3543300"/>
              <a:gd name="connsiteX8" fmla="*/ 7034645 w 7034645"/>
              <a:gd name="connsiteY8" fmla="*/ 0 h 3543300"/>
              <a:gd name="connsiteX0" fmla="*/ 0 w 7035078"/>
              <a:gd name="connsiteY0" fmla="*/ 3543300 h 3543300"/>
              <a:gd name="connsiteX1" fmla="*/ 1288473 w 7035078"/>
              <a:gd name="connsiteY1" fmla="*/ 2805545 h 3543300"/>
              <a:gd name="connsiteX2" fmla="*/ 2421082 w 7035078"/>
              <a:gd name="connsiteY2" fmla="*/ 2171700 h 3543300"/>
              <a:gd name="connsiteX3" fmla="*/ 3782291 w 7035078"/>
              <a:gd name="connsiteY3" fmla="*/ 1465118 h 3543300"/>
              <a:gd name="connsiteX4" fmla="*/ 4894419 w 7035078"/>
              <a:gd name="connsiteY4" fmla="*/ 982807 h 3543300"/>
              <a:gd name="connsiteX5" fmla="*/ 5960419 w 7035078"/>
              <a:gd name="connsiteY5" fmla="*/ 554182 h 3543300"/>
              <a:gd name="connsiteX6" fmla="*/ 6979657 w 7035078"/>
              <a:gd name="connsiteY6" fmla="*/ 168852 h 3543300"/>
              <a:gd name="connsiteX7" fmla="*/ 7034645 w 7035078"/>
              <a:gd name="connsiteY7" fmla="*/ 0 h 3543300"/>
              <a:gd name="connsiteX8" fmla="*/ 7035078 w 7035078"/>
              <a:gd name="connsiteY8" fmla="*/ 0 h 3543300"/>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419 w 7034645"/>
              <a:gd name="connsiteY4" fmla="*/ 982807 h 3543300"/>
              <a:gd name="connsiteX5" fmla="*/ 5960419 w 7034645"/>
              <a:gd name="connsiteY5" fmla="*/ 554182 h 3543300"/>
              <a:gd name="connsiteX6" fmla="*/ 6979657 w 7034645"/>
              <a:gd name="connsiteY6" fmla="*/ 168852 h 3543300"/>
              <a:gd name="connsiteX7" fmla="*/ 7034645 w 7034645"/>
              <a:gd name="connsiteY7" fmla="*/ 0 h 3543300"/>
              <a:gd name="connsiteX0" fmla="*/ 0 w 6979657"/>
              <a:gd name="connsiteY0" fmla="*/ 3374448 h 3374448"/>
              <a:gd name="connsiteX1" fmla="*/ 1288473 w 6979657"/>
              <a:gd name="connsiteY1" fmla="*/ 2636693 h 3374448"/>
              <a:gd name="connsiteX2" fmla="*/ 2421082 w 6979657"/>
              <a:gd name="connsiteY2" fmla="*/ 2002848 h 3374448"/>
              <a:gd name="connsiteX3" fmla="*/ 3782291 w 6979657"/>
              <a:gd name="connsiteY3" fmla="*/ 1296266 h 3374448"/>
              <a:gd name="connsiteX4" fmla="*/ 4894419 w 6979657"/>
              <a:gd name="connsiteY4" fmla="*/ 813955 h 3374448"/>
              <a:gd name="connsiteX5" fmla="*/ 5960419 w 6979657"/>
              <a:gd name="connsiteY5" fmla="*/ 385330 h 3374448"/>
              <a:gd name="connsiteX6" fmla="*/ 6979657 w 6979657"/>
              <a:gd name="connsiteY6" fmla="*/ 0 h 3374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79657" h="3374448">
                <a:moveTo>
                  <a:pt x="0" y="3374448"/>
                </a:moveTo>
                <a:lnTo>
                  <a:pt x="1288473" y="2636693"/>
                </a:lnTo>
                <a:lnTo>
                  <a:pt x="2421082" y="2002848"/>
                </a:lnTo>
                <a:lnTo>
                  <a:pt x="3782291" y="1296266"/>
                </a:lnTo>
                <a:lnTo>
                  <a:pt x="4894419" y="813955"/>
                </a:lnTo>
                <a:lnTo>
                  <a:pt x="5960419" y="385330"/>
                </a:lnTo>
                <a:lnTo>
                  <a:pt x="6979657" y="0"/>
                </a:lnTo>
              </a:path>
            </a:pathLst>
          </a:custGeom>
          <a:ln w="28575">
            <a:solidFill>
              <a:srgbClr val="FF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4" name="TextBox 13"/>
          <p:cNvSpPr txBox="1"/>
          <p:nvPr/>
        </p:nvSpPr>
        <p:spPr>
          <a:xfrm>
            <a:off x="2290287" y="2113449"/>
            <a:ext cx="3483292" cy="830997"/>
          </a:xfrm>
          <a:prstGeom prst="rect">
            <a:avLst/>
          </a:prstGeom>
          <a:solidFill>
            <a:schemeClr val="bg1"/>
          </a:solidFill>
        </p:spPr>
        <p:txBody>
          <a:bodyPr wrap="square">
            <a:spAutoFit/>
          </a:bodyPr>
          <a:lstStyle/>
          <a:p>
            <a:pPr>
              <a:defRPr/>
            </a:pPr>
            <a:r>
              <a:rPr lang="en-US" sz="2400" dirty="0">
                <a:solidFill>
                  <a:srgbClr val="FF00FF"/>
                </a:solidFill>
                <a:effectLst/>
                <a:latin typeface="Calibri" panose="020F0502020204030204" pitchFamily="34" charset="0"/>
              </a:rPr>
              <a:t>Unregulated Curve based on 100 years of record</a:t>
            </a:r>
          </a:p>
        </p:txBody>
      </p:sp>
      <p:grpSp>
        <p:nvGrpSpPr>
          <p:cNvPr id="2" name="Group 15"/>
          <p:cNvGrpSpPr>
            <a:grpSpLocks/>
          </p:cNvGrpSpPr>
          <p:nvPr/>
        </p:nvGrpSpPr>
        <p:grpSpPr bwMode="auto">
          <a:xfrm>
            <a:off x="2637474" y="2057400"/>
            <a:ext cx="5684837" cy="2660650"/>
            <a:chOff x="1776413" y="2057400"/>
            <a:chExt cx="5684837" cy="2660650"/>
          </a:xfrm>
        </p:grpSpPr>
        <p:sp>
          <p:nvSpPr>
            <p:cNvPr id="7" name="Freeform 6"/>
            <p:cNvSpPr/>
            <p:nvPr/>
          </p:nvSpPr>
          <p:spPr bwMode="auto">
            <a:xfrm>
              <a:off x="1776413" y="2057400"/>
              <a:ext cx="5684837" cy="2660650"/>
            </a:xfrm>
            <a:custGeom>
              <a:avLst/>
              <a:gdLst>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4145973 w 5683828"/>
                <a:gd name="connsiteY7" fmla="*/ 592282 h 2660073"/>
                <a:gd name="connsiteX8" fmla="*/ 5330537 w 5683828"/>
                <a:gd name="connsiteY8" fmla="*/ 135082 h 2660073"/>
                <a:gd name="connsiteX9" fmla="*/ 5683828 w 5683828"/>
                <a:gd name="connsiteY9"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145973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145973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249882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249882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249882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1018309 h 2660073"/>
                <a:gd name="connsiteX8" fmla="*/ 4249882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1018309 h 2660073"/>
                <a:gd name="connsiteX8" fmla="*/ 4249882 w 5683828"/>
                <a:gd name="connsiteY8" fmla="*/ 592282 h 2660073"/>
                <a:gd name="connsiteX9" fmla="*/ 5330537 w 5683828"/>
                <a:gd name="connsiteY9" fmla="*/ 135082 h 2660073"/>
                <a:gd name="connsiteX10" fmla="*/ 5683828 w 5683828"/>
                <a:gd name="connsiteY10" fmla="*/ 0 h 2660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83828" h="2660073">
                  <a:moveTo>
                    <a:pt x="0" y="2660073"/>
                  </a:moveTo>
                  <a:lnTo>
                    <a:pt x="1371600" y="2545773"/>
                  </a:lnTo>
                  <a:lnTo>
                    <a:pt x="1859973" y="2441864"/>
                  </a:lnTo>
                  <a:lnTo>
                    <a:pt x="2265219" y="2410691"/>
                  </a:lnTo>
                  <a:lnTo>
                    <a:pt x="2597728" y="2088573"/>
                  </a:lnTo>
                  <a:lnTo>
                    <a:pt x="3034146" y="2047009"/>
                  </a:lnTo>
                  <a:lnTo>
                    <a:pt x="3210791" y="1278082"/>
                  </a:lnTo>
                  <a:cubicBezTo>
                    <a:pt x="3411682" y="1177636"/>
                    <a:pt x="3487882" y="1046018"/>
                    <a:pt x="3813464" y="1018309"/>
                  </a:cubicBezTo>
                  <a:cubicBezTo>
                    <a:pt x="3958937" y="890155"/>
                    <a:pt x="4042064" y="678872"/>
                    <a:pt x="4249882" y="592282"/>
                  </a:cubicBezTo>
                  <a:cubicBezTo>
                    <a:pt x="4610100" y="377537"/>
                    <a:pt x="4970319" y="287482"/>
                    <a:pt x="5330537" y="135082"/>
                  </a:cubicBezTo>
                  <a:lnTo>
                    <a:pt x="5683828" y="0"/>
                  </a:ln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5" name="TextBox 14"/>
            <p:cNvSpPr txBox="1"/>
            <p:nvPr/>
          </p:nvSpPr>
          <p:spPr bwMode="auto">
            <a:xfrm>
              <a:off x="5005388" y="3519488"/>
              <a:ext cx="2455862" cy="461665"/>
            </a:xfrm>
            <a:prstGeom prst="rect">
              <a:avLst/>
            </a:prstGeom>
            <a:solidFill>
              <a:schemeClr val="bg1"/>
            </a:solidFill>
            <a:ln>
              <a:noFill/>
            </a:ln>
          </p:spPr>
          <p:txBody>
            <a:bodyPr wrap="square">
              <a:spAutoFit/>
            </a:bodyPr>
            <a:lstStyle/>
            <a:p>
              <a:pPr>
                <a:defRPr/>
              </a:pPr>
              <a:r>
                <a:rPr lang="en-US" sz="2400" dirty="0">
                  <a:solidFill>
                    <a:srgbClr val="00B050"/>
                  </a:solidFill>
                  <a:effectLst/>
                  <a:latin typeface="Calibri" panose="020F0502020204030204" pitchFamily="34" charset="0"/>
                </a:rPr>
                <a:t>Regulated Curve</a:t>
              </a:r>
            </a:p>
          </p:txBody>
        </p:sp>
      </p:grpSp>
      <p:sp>
        <p:nvSpPr>
          <p:cNvPr id="17" name="TextBox 16"/>
          <p:cNvSpPr txBox="1"/>
          <p:nvPr/>
        </p:nvSpPr>
        <p:spPr>
          <a:xfrm>
            <a:off x="4545648" y="4662488"/>
            <a:ext cx="2455862" cy="461665"/>
          </a:xfrm>
          <a:prstGeom prst="rect">
            <a:avLst/>
          </a:prstGeom>
          <a:solidFill>
            <a:schemeClr val="bg1"/>
          </a:solidFill>
        </p:spPr>
        <p:txBody>
          <a:bodyPr wrap="square">
            <a:spAutoFit/>
          </a:bodyPr>
          <a:lstStyle/>
          <a:p>
            <a:pPr>
              <a:defRPr/>
            </a:pPr>
            <a:r>
              <a:rPr lang="en-US" sz="2400" dirty="0">
                <a:solidFill>
                  <a:schemeClr val="accent6"/>
                </a:solidFill>
                <a:effectLst/>
                <a:latin typeface="Calibri" panose="020F0502020204030204" pitchFamily="34" charset="0"/>
              </a:rPr>
              <a:t>Regulated Data</a:t>
            </a:r>
          </a:p>
        </p:txBody>
      </p:sp>
      <p:grpSp>
        <p:nvGrpSpPr>
          <p:cNvPr id="3" name="Group 17"/>
          <p:cNvGrpSpPr>
            <a:grpSpLocks/>
          </p:cNvGrpSpPr>
          <p:nvPr/>
        </p:nvGrpSpPr>
        <p:grpSpPr bwMode="auto">
          <a:xfrm>
            <a:off x="8665211" y="1477964"/>
            <a:ext cx="657225" cy="458787"/>
            <a:chOff x="7804150" y="1477963"/>
            <a:chExt cx="657225" cy="458787"/>
          </a:xfrm>
        </p:grpSpPr>
        <p:sp>
          <p:nvSpPr>
            <p:cNvPr id="8" name="Oval 7"/>
            <p:cNvSpPr/>
            <p:nvPr/>
          </p:nvSpPr>
          <p:spPr bwMode="auto">
            <a:xfrm>
              <a:off x="7804150" y="1790700"/>
              <a:ext cx="155575" cy="146050"/>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0" name="Oval 9"/>
            <p:cNvSpPr/>
            <p:nvPr/>
          </p:nvSpPr>
          <p:spPr bwMode="auto">
            <a:xfrm>
              <a:off x="8305800" y="1477963"/>
              <a:ext cx="155575" cy="146050"/>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9" name="Oval 8"/>
            <p:cNvSpPr/>
            <p:nvPr/>
          </p:nvSpPr>
          <p:spPr bwMode="auto">
            <a:xfrm>
              <a:off x="8112125" y="1603375"/>
              <a:ext cx="155575" cy="146050"/>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sp>
        <p:nvSpPr>
          <p:cNvPr id="4" name="TextBox 3">
            <a:extLst>
              <a:ext uri="{FF2B5EF4-FFF2-40B4-BE49-F238E27FC236}">
                <a16:creationId xmlns:a16="http://schemas.microsoft.com/office/drawing/2014/main" id="{2F416704-D13D-E226-3A16-6902F8E20991}"/>
              </a:ext>
            </a:extLst>
          </p:cNvPr>
          <p:cNvSpPr txBox="1"/>
          <p:nvPr/>
        </p:nvSpPr>
        <p:spPr>
          <a:xfrm>
            <a:off x="10011266" y="1178351"/>
            <a:ext cx="1945626" cy="646331"/>
          </a:xfrm>
          <a:prstGeom prst="rect">
            <a:avLst/>
          </a:prstGeom>
          <a:noFill/>
        </p:spPr>
        <p:txBody>
          <a:bodyPr wrap="square" rtlCol="0">
            <a:spAutoFit/>
          </a:bodyPr>
          <a:lstStyle/>
          <a:p>
            <a:r>
              <a:rPr lang="en-US" dirty="0"/>
              <a:t>How do we extrapolate?!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8E99C7D0-611F-4C71-B0AF-F0F6ADF69296}" type="slidenum">
              <a:rPr lang="en-US" altLang="en-US">
                <a:latin typeface="Calibri" panose="020F0502020204030204" pitchFamily="34" charset="0"/>
              </a:rPr>
              <a:pPr eaLnBrk="1" hangingPunct="1"/>
              <a:t>4</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72529" y="1346201"/>
            <a:ext cx="9138271"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cs typeface="Times New Roman" pitchFamily="18" charset="0"/>
              </a:rPr>
              <a:t>Non-analytic (Graphical) Frequency Curves</a:t>
            </a:r>
          </a:p>
          <a:p>
            <a:pPr lvl="1" eaLnBrk="1" hangingPunct="1">
              <a:defRPr/>
            </a:pPr>
            <a:r>
              <a:rPr lang="en-US" dirty="0">
                <a:cs typeface="Times New Roman" pitchFamily="18" charset="0"/>
              </a:rPr>
              <a:t>Regulated Flow Frequency Curves</a:t>
            </a:r>
          </a:p>
          <a:p>
            <a:pPr lvl="1" eaLnBrk="1" hangingPunct="1">
              <a:defRPr/>
            </a:pPr>
            <a:r>
              <a:rPr lang="en-US" dirty="0">
                <a:cs typeface="Times New Roman" pitchFamily="18" charset="0"/>
              </a:rPr>
              <a:t>Stage Frequency Curves</a:t>
            </a:r>
          </a:p>
        </p:txBody>
      </p:sp>
      <p:sp>
        <p:nvSpPr>
          <p:cNvPr id="5" name="Rectangle 3"/>
          <p:cNvSpPr txBox="1">
            <a:spLocks noChangeArrowheads="1"/>
          </p:cNvSpPr>
          <p:nvPr/>
        </p:nvSpPr>
        <p:spPr bwMode="auto">
          <a:xfrm>
            <a:off x="1072148" y="1344541"/>
            <a:ext cx="9138271" cy="693738"/>
          </a:xfrm>
          <a:prstGeom prst="rect">
            <a:avLst/>
          </a:prstGeom>
          <a:noFill/>
          <a:ln w="9525">
            <a:noFill/>
            <a:miter lim="800000"/>
            <a:headEnd/>
            <a:tailEnd/>
          </a:ln>
          <a:effectLst/>
        </p:spPr>
        <p:txBody>
          <a:bodyPr/>
          <a:lstStyle/>
          <a:p>
            <a:pPr marL="342900" indent="-342900">
              <a:spcBef>
                <a:spcPct val="20000"/>
              </a:spcBef>
              <a:buFontTx/>
              <a:buChar char="•"/>
              <a:defRPr/>
            </a:pPr>
            <a:r>
              <a:rPr lang="en-US" sz="3200" kern="0" dirty="0">
                <a:solidFill>
                  <a:srgbClr val="C00000"/>
                </a:solidFill>
                <a:effectLst/>
                <a:latin typeface="Calibri" panose="020F0502020204030204" pitchFamily="34" charset="0"/>
                <a:cs typeface="Times New Roman" pitchFamily="18" charset="0"/>
              </a:rPr>
              <a:t>Graphical Frequency Analysis</a:t>
            </a:r>
            <a:endParaRPr lang="en-US" sz="2800" i="1" kern="0" dirty="0">
              <a:solidFill>
                <a:srgbClr val="C00000"/>
              </a:solidFill>
              <a:effectLst/>
              <a:latin typeface="Calibri" panose="020F0502020204030204"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A6202B-390E-F0DD-D946-DB6DF2541DE4}"/>
              </a:ext>
            </a:extLst>
          </p:cNvPr>
          <p:cNvPicPr>
            <a:picLocks noChangeAspect="1"/>
          </p:cNvPicPr>
          <p:nvPr/>
        </p:nvPicPr>
        <p:blipFill>
          <a:blip r:embed="rId3"/>
          <a:stretch>
            <a:fillRect/>
          </a:stretch>
        </p:blipFill>
        <p:spPr>
          <a:xfrm>
            <a:off x="2037619" y="1691796"/>
            <a:ext cx="7595616" cy="4235196"/>
          </a:xfrm>
          <a:prstGeom prst="rect">
            <a:avLst/>
          </a:prstGeom>
        </p:spPr>
      </p:pic>
      <p:sp>
        <p:nvSpPr>
          <p:cNvPr id="2" name="Title 1"/>
          <p:cNvSpPr>
            <a:spLocks noGrp="1"/>
          </p:cNvSpPr>
          <p:nvPr>
            <p:ph type="title"/>
          </p:nvPr>
        </p:nvSpPr>
        <p:spPr>
          <a:xfrm>
            <a:off x="777600" y="409575"/>
            <a:ext cx="9235358" cy="1143000"/>
          </a:xfrm>
        </p:spPr>
        <p:txBody>
          <a:bodyPr/>
          <a:lstStyle/>
          <a:p>
            <a:pPr algn="l">
              <a:defRPr/>
            </a:pPr>
            <a:r>
              <a:rPr lang="en-US" dirty="0"/>
              <a:t>Streamflow data, regulated</a:t>
            </a:r>
          </a:p>
        </p:txBody>
      </p:sp>
      <p:sp>
        <p:nvSpPr>
          <p:cNvPr id="7" name="Text Box 8"/>
          <p:cNvSpPr txBox="1">
            <a:spLocks noChangeArrowheads="1"/>
          </p:cNvSpPr>
          <p:nvPr/>
        </p:nvSpPr>
        <p:spPr bwMode="auto">
          <a:xfrm>
            <a:off x="3259506" y="2812325"/>
            <a:ext cx="57599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600" dirty="0">
                <a:solidFill>
                  <a:srgbClr val="FF6600"/>
                </a:solidFill>
                <a:latin typeface="Ink Free" panose="03080402000500000000" pitchFamily="66" charset="0"/>
              </a:rPr>
              <a:t>Is this regulation homogeneous?</a:t>
            </a:r>
          </a:p>
        </p:txBody>
      </p:sp>
      <p:sp>
        <p:nvSpPr>
          <p:cNvPr id="8" name="Text Box 8">
            <a:extLst>
              <a:ext uri="{FF2B5EF4-FFF2-40B4-BE49-F238E27FC236}">
                <a16:creationId xmlns:a16="http://schemas.microsoft.com/office/drawing/2014/main" id="{060AA825-6B59-4A5B-83BB-18C19BCE7D84}"/>
              </a:ext>
            </a:extLst>
          </p:cNvPr>
          <p:cNvSpPr txBox="1">
            <a:spLocks noChangeArrowheads="1"/>
          </p:cNvSpPr>
          <p:nvPr/>
        </p:nvSpPr>
        <p:spPr bwMode="auto">
          <a:xfrm>
            <a:off x="9864671" y="2451963"/>
            <a:ext cx="2100021"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600" dirty="0">
                <a:solidFill>
                  <a:srgbClr val="7030A0"/>
                </a:solidFill>
                <a:latin typeface="Ink Free" panose="03080402000500000000" pitchFamily="66" charset="0"/>
              </a:rPr>
              <a:t>homogeneous  =      identically-distributed     =     stationary</a:t>
            </a:r>
          </a:p>
        </p:txBody>
      </p:sp>
      <p:sp>
        <p:nvSpPr>
          <p:cNvPr id="4" name="Arrow: Down 3">
            <a:extLst>
              <a:ext uri="{FF2B5EF4-FFF2-40B4-BE49-F238E27FC236}">
                <a16:creationId xmlns:a16="http://schemas.microsoft.com/office/drawing/2014/main" id="{A03E979C-C0E6-4164-88FE-F6D8C3F9E8DB}"/>
              </a:ext>
            </a:extLst>
          </p:cNvPr>
          <p:cNvSpPr/>
          <p:nvPr/>
        </p:nvSpPr>
        <p:spPr bwMode="auto">
          <a:xfrm rot="10800000">
            <a:off x="5816523" y="6004910"/>
            <a:ext cx="231531" cy="533401"/>
          </a:xfrm>
          <a:prstGeom prst="downArrow">
            <a:avLst>
              <a:gd name="adj1" fmla="val 50000"/>
              <a:gd name="adj2" fmla="val 103164"/>
            </a:avLst>
          </a:prstGeom>
          <a:noFill/>
          <a:ln w="28575" cap="flat" cmpd="sng" algn="ctr">
            <a:solidFill>
              <a:srgbClr val="FF6600"/>
            </a:solid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5" name="TextBox 4">
            <a:extLst>
              <a:ext uri="{FF2B5EF4-FFF2-40B4-BE49-F238E27FC236}">
                <a16:creationId xmlns:a16="http://schemas.microsoft.com/office/drawing/2014/main" id="{5BB58190-D002-4191-8E81-8B242373E523}"/>
              </a:ext>
            </a:extLst>
          </p:cNvPr>
          <p:cNvSpPr txBox="1"/>
          <p:nvPr/>
        </p:nvSpPr>
        <p:spPr>
          <a:xfrm>
            <a:off x="6028104" y="5986227"/>
            <a:ext cx="1755531" cy="646331"/>
          </a:xfrm>
          <a:prstGeom prst="rect">
            <a:avLst/>
          </a:prstGeom>
          <a:noFill/>
        </p:spPr>
        <p:txBody>
          <a:bodyPr wrap="square" rtlCol="0">
            <a:spAutoFit/>
          </a:bodyPr>
          <a:lstStyle/>
          <a:p>
            <a:r>
              <a:rPr lang="en-US" sz="1800" dirty="0">
                <a:solidFill>
                  <a:srgbClr val="FF6600"/>
                </a:solidFill>
                <a:latin typeface="Calibri" panose="020F0502020204030204" pitchFamily="34" charset="0"/>
                <a:cs typeface="Calibri" panose="020F0502020204030204" pitchFamily="34" charset="0"/>
              </a:rPr>
              <a:t>reservoir constructed</a:t>
            </a:r>
          </a:p>
        </p:txBody>
      </p:sp>
      <p:sp>
        <p:nvSpPr>
          <p:cNvPr id="6" name="TextBox 5">
            <a:extLst>
              <a:ext uri="{FF2B5EF4-FFF2-40B4-BE49-F238E27FC236}">
                <a16:creationId xmlns:a16="http://schemas.microsoft.com/office/drawing/2014/main" id="{386CB630-E4C4-0302-57EF-71D853F4369F}"/>
              </a:ext>
            </a:extLst>
          </p:cNvPr>
          <p:cNvSpPr txBox="1"/>
          <p:nvPr/>
        </p:nvSpPr>
        <p:spPr>
          <a:xfrm>
            <a:off x="3262227" y="2244000"/>
            <a:ext cx="3962400" cy="415925"/>
          </a:xfrm>
          <a:prstGeom prst="rect">
            <a:avLst/>
          </a:prstGeom>
          <a:noFill/>
        </p:spPr>
        <p:txBody>
          <a:bodyPr>
            <a:spAutoFit/>
          </a:bodyPr>
          <a:lstStyle/>
          <a:p>
            <a:pPr eaLnBrk="1" hangingPunct="1">
              <a:defRPr/>
            </a:pPr>
            <a:r>
              <a:rPr lang="en-US" sz="2000" dirty="0">
                <a:solidFill>
                  <a:srgbClr val="000000"/>
                </a:solidFill>
                <a:latin typeface="Calibri" panose="020F0502020204030204" pitchFamily="34" charset="0"/>
              </a:rPr>
              <a:t>period of record 1955 - 2009</a:t>
            </a:r>
          </a:p>
        </p:txBody>
      </p:sp>
    </p:spTree>
    <p:extLst>
      <p:ext uri="{BB962C8B-B14F-4D97-AF65-F5344CB8AC3E}">
        <p14:creationId xmlns:p14="http://schemas.microsoft.com/office/powerpoint/2010/main" val="17256837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9FC2770-078C-4301-9B80-FD7158DDA7A6}" type="slidenum">
              <a:rPr lang="en-US" altLang="en-US">
                <a:latin typeface="Calibri" panose="020F0502020204030204" pitchFamily="34" charset="0"/>
              </a:rPr>
              <a:pPr eaLnBrk="1" hangingPunct="1"/>
              <a:t>41</a:t>
            </a:fld>
            <a:endParaRPr lang="en-US" altLang="en-US" dirty="0">
              <a:latin typeface="Calibri" panose="020F0502020204030204" pitchFamily="34" charset="0"/>
            </a:endParaRPr>
          </a:p>
        </p:txBody>
      </p:sp>
      <p:sp>
        <p:nvSpPr>
          <p:cNvPr id="36866" name="Rectangle 2"/>
          <p:cNvSpPr>
            <a:spLocks noGrp="1" noChangeArrowheads="1"/>
          </p:cNvSpPr>
          <p:nvPr>
            <p:ph type="title"/>
          </p:nvPr>
        </p:nvSpPr>
        <p:spPr/>
        <p:txBody>
          <a:bodyPr/>
          <a:lstStyle/>
          <a:p>
            <a:pPr eaLnBrk="1" hangingPunct="1">
              <a:defRPr/>
            </a:pPr>
            <a:r>
              <a:rPr lang="en-US" dirty="0"/>
              <a:t>Developing Regulated Flow-Frequency Curve</a:t>
            </a:r>
          </a:p>
        </p:txBody>
      </p:sp>
      <p:sp>
        <p:nvSpPr>
          <p:cNvPr id="36867" name="Rectangle 3"/>
          <p:cNvSpPr>
            <a:spLocks noGrp="1" noChangeArrowheads="1"/>
          </p:cNvSpPr>
          <p:nvPr>
            <p:ph type="body" idx="1"/>
          </p:nvPr>
        </p:nvSpPr>
        <p:spPr>
          <a:xfrm>
            <a:off x="1082040" y="1557338"/>
            <a:ext cx="9414510" cy="4538662"/>
          </a:xfrm>
        </p:spPr>
        <p:txBody>
          <a:bodyPr/>
          <a:lstStyle/>
          <a:p>
            <a:pPr eaLnBrk="1" hangingPunct="1">
              <a:spcBef>
                <a:spcPct val="30000"/>
              </a:spcBef>
              <a:buFontTx/>
              <a:buNone/>
              <a:defRPr/>
            </a:pPr>
            <a:r>
              <a:rPr lang="en-US" dirty="0">
                <a:solidFill>
                  <a:srgbClr val="FFFF00"/>
                </a:solidFill>
                <a:cs typeface="Times New Roman" pitchFamily="18" charset="0"/>
              </a:rPr>
              <a:t>	</a:t>
            </a:r>
            <a:r>
              <a:rPr lang="en-US" dirty="0">
                <a:solidFill>
                  <a:srgbClr val="C00000"/>
                </a:solidFill>
                <a:cs typeface="Times New Roman" pitchFamily="18" charset="0"/>
              </a:rPr>
              <a:t>Second Method:</a:t>
            </a:r>
          </a:p>
          <a:p>
            <a:pPr lvl="1" eaLnBrk="1" hangingPunct="1">
              <a:spcBef>
                <a:spcPct val="30000"/>
              </a:spcBef>
              <a:buFont typeface="Arial" pitchFamily="34" charset="0"/>
              <a:buChar char="•"/>
              <a:defRPr/>
            </a:pPr>
            <a:r>
              <a:rPr lang="en-US" dirty="0">
                <a:cs typeface="Times New Roman" pitchFamily="18" charset="0"/>
              </a:rPr>
              <a:t>Combine UNREGULATED flow-frequency curve with ‘</a:t>
            </a:r>
            <a:r>
              <a:rPr lang="en-US" dirty="0" err="1">
                <a:cs typeface="Times New Roman" pitchFamily="18" charset="0"/>
              </a:rPr>
              <a:t>unreg</a:t>
            </a:r>
            <a:r>
              <a:rPr lang="en-US" dirty="0">
                <a:cs typeface="Times New Roman" pitchFamily="18" charset="0"/>
              </a:rPr>
              <a:t>-regulated’ relationship</a:t>
            </a:r>
          </a:p>
        </p:txBody>
      </p:sp>
    </p:spTree>
    <p:extLst>
      <p:ext uri="{BB962C8B-B14F-4D97-AF65-F5344CB8AC3E}">
        <p14:creationId xmlns:p14="http://schemas.microsoft.com/office/powerpoint/2010/main" val="6652768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2"/>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844" y="577850"/>
            <a:ext cx="7585075" cy="567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2017FE9-281E-4A7A-A216-DE1FB9F9D95A}" type="slidenum">
              <a:rPr lang="en-US" altLang="en-US">
                <a:latin typeface="Calibri" panose="020F0502020204030204" pitchFamily="34" charset="0"/>
              </a:rPr>
              <a:pPr eaLnBrk="1" hangingPunct="1"/>
              <a:t>42</a:t>
            </a:fld>
            <a:endParaRPr lang="en-US" altLang="en-US" dirty="0">
              <a:latin typeface="Calibri" panose="020F0502020204030204" pitchFamily="34" charset="0"/>
            </a:endParaRPr>
          </a:p>
        </p:txBody>
      </p:sp>
      <p:sp>
        <p:nvSpPr>
          <p:cNvPr id="7" name="Oval 6"/>
          <p:cNvSpPr/>
          <p:nvPr/>
        </p:nvSpPr>
        <p:spPr>
          <a:xfrm>
            <a:off x="7436168" y="1568451"/>
            <a:ext cx="93662" cy="104775"/>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 name="Oval 7"/>
          <p:cNvSpPr/>
          <p:nvPr/>
        </p:nvSpPr>
        <p:spPr>
          <a:xfrm>
            <a:off x="7940993" y="1098550"/>
            <a:ext cx="93662" cy="103188"/>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3" name="TextBox 12"/>
          <p:cNvSpPr txBox="1"/>
          <p:nvPr/>
        </p:nvSpPr>
        <p:spPr>
          <a:xfrm>
            <a:off x="8017194" y="1039813"/>
            <a:ext cx="623887" cy="368300"/>
          </a:xfrm>
          <a:prstGeom prst="rect">
            <a:avLst/>
          </a:prstGeom>
          <a:noFill/>
        </p:spPr>
        <p:txBody>
          <a:bodyPr>
            <a:spAutoFit/>
          </a:bodyPr>
          <a:lstStyle/>
          <a:p>
            <a:pPr>
              <a:defRPr/>
            </a:pPr>
            <a:r>
              <a:rPr lang="en-US" dirty="0">
                <a:effectLst/>
                <a:latin typeface="Calibri" panose="020F0502020204030204" pitchFamily="34" charset="0"/>
              </a:rPr>
              <a:t>PMF</a:t>
            </a:r>
          </a:p>
        </p:txBody>
      </p:sp>
      <p:sp>
        <p:nvSpPr>
          <p:cNvPr id="14" name="Freeform 13"/>
          <p:cNvSpPr/>
          <p:nvPr/>
        </p:nvSpPr>
        <p:spPr>
          <a:xfrm>
            <a:off x="2926080" y="831850"/>
            <a:ext cx="5475288" cy="4343400"/>
          </a:xfrm>
          <a:custGeom>
            <a:avLst/>
            <a:gdLst>
              <a:gd name="connsiteX0" fmla="*/ 0 w 5476009"/>
              <a:gd name="connsiteY0" fmla="*/ 4343400 h 4343400"/>
              <a:gd name="connsiteX1" fmla="*/ 1049482 w 5476009"/>
              <a:gd name="connsiteY1" fmla="*/ 3522518 h 4343400"/>
              <a:gd name="connsiteX2" fmla="*/ 1548245 w 5476009"/>
              <a:gd name="connsiteY2" fmla="*/ 3387437 h 4343400"/>
              <a:gd name="connsiteX3" fmla="*/ 2441864 w 5476009"/>
              <a:gd name="connsiteY3" fmla="*/ 3096491 h 4343400"/>
              <a:gd name="connsiteX4" fmla="*/ 2878282 w 5476009"/>
              <a:gd name="connsiteY4" fmla="*/ 2743200 h 4343400"/>
              <a:gd name="connsiteX5" fmla="*/ 3449782 w 5476009"/>
              <a:gd name="connsiteY5" fmla="*/ 1797628 h 4343400"/>
              <a:gd name="connsiteX6" fmla="*/ 4208318 w 5476009"/>
              <a:gd name="connsiteY6" fmla="*/ 1298864 h 4343400"/>
              <a:gd name="connsiteX7" fmla="*/ 4675909 w 5476009"/>
              <a:gd name="connsiteY7" fmla="*/ 654628 h 4343400"/>
              <a:gd name="connsiteX8" fmla="*/ 5476009 w 5476009"/>
              <a:gd name="connsiteY8"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441864 w 5476009"/>
              <a:gd name="connsiteY3" fmla="*/ 3096491 h 4343400"/>
              <a:gd name="connsiteX4" fmla="*/ 2878282 w 5476009"/>
              <a:gd name="connsiteY4" fmla="*/ 2743200 h 4343400"/>
              <a:gd name="connsiteX5" fmla="*/ 3491345 w 5476009"/>
              <a:gd name="connsiteY5" fmla="*/ 1828800 h 4343400"/>
              <a:gd name="connsiteX6" fmla="*/ 4208318 w 5476009"/>
              <a:gd name="connsiteY6" fmla="*/ 1298864 h 4343400"/>
              <a:gd name="connsiteX7" fmla="*/ 4675909 w 5476009"/>
              <a:gd name="connsiteY7" fmla="*/ 654628 h 4343400"/>
              <a:gd name="connsiteX8" fmla="*/ 5476009 w 5476009"/>
              <a:gd name="connsiteY8"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441864 w 5476009"/>
              <a:gd name="connsiteY3" fmla="*/ 3096491 h 4343400"/>
              <a:gd name="connsiteX4" fmla="*/ 2878282 w 5476009"/>
              <a:gd name="connsiteY4" fmla="*/ 2743200 h 4343400"/>
              <a:gd name="connsiteX5" fmla="*/ 3491345 w 5476009"/>
              <a:gd name="connsiteY5" fmla="*/ 1828800 h 4343400"/>
              <a:gd name="connsiteX6" fmla="*/ 4145973 w 5476009"/>
              <a:gd name="connsiteY6" fmla="*/ 1246909 h 4343400"/>
              <a:gd name="connsiteX7" fmla="*/ 4675909 w 5476009"/>
              <a:gd name="connsiteY7" fmla="*/ 654628 h 4343400"/>
              <a:gd name="connsiteX8" fmla="*/ 5476009 w 5476009"/>
              <a:gd name="connsiteY8"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441864 w 5476009"/>
              <a:gd name="connsiteY3" fmla="*/ 3096491 h 4343400"/>
              <a:gd name="connsiteX4" fmla="*/ 2847109 w 5476009"/>
              <a:gd name="connsiteY4" fmla="*/ 2587337 h 4343400"/>
              <a:gd name="connsiteX5" fmla="*/ 3491345 w 5476009"/>
              <a:gd name="connsiteY5" fmla="*/ 1828800 h 4343400"/>
              <a:gd name="connsiteX6" fmla="*/ 4145973 w 5476009"/>
              <a:gd name="connsiteY6" fmla="*/ 1246909 h 4343400"/>
              <a:gd name="connsiteX7" fmla="*/ 4675909 w 5476009"/>
              <a:gd name="connsiteY7" fmla="*/ 654628 h 4343400"/>
              <a:gd name="connsiteX8" fmla="*/ 5476009 w 5476009"/>
              <a:gd name="connsiteY8"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109355 w 5476009"/>
              <a:gd name="connsiteY3" fmla="*/ 3283528 h 4343400"/>
              <a:gd name="connsiteX4" fmla="*/ 2441864 w 5476009"/>
              <a:gd name="connsiteY4" fmla="*/ 3096491 h 4343400"/>
              <a:gd name="connsiteX5" fmla="*/ 2847109 w 5476009"/>
              <a:gd name="connsiteY5" fmla="*/ 2587337 h 4343400"/>
              <a:gd name="connsiteX6" fmla="*/ 3491345 w 5476009"/>
              <a:gd name="connsiteY6" fmla="*/ 1828800 h 4343400"/>
              <a:gd name="connsiteX7" fmla="*/ 4145973 w 5476009"/>
              <a:gd name="connsiteY7" fmla="*/ 1246909 h 4343400"/>
              <a:gd name="connsiteX8" fmla="*/ 4675909 w 5476009"/>
              <a:gd name="connsiteY8" fmla="*/ 654628 h 4343400"/>
              <a:gd name="connsiteX9" fmla="*/ 5476009 w 5476009"/>
              <a:gd name="connsiteY9"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109355 w 5476009"/>
              <a:gd name="connsiteY3" fmla="*/ 3283528 h 4343400"/>
              <a:gd name="connsiteX4" fmla="*/ 2441864 w 5476009"/>
              <a:gd name="connsiteY4" fmla="*/ 3096491 h 4343400"/>
              <a:gd name="connsiteX5" fmla="*/ 2847109 w 5476009"/>
              <a:gd name="connsiteY5" fmla="*/ 2587337 h 4343400"/>
              <a:gd name="connsiteX6" fmla="*/ 3491345 w 5476009"/>
              <a:gd name="connsiteY6" fmla="*/ 1828800 h 4343400"/>
              <a:gd name="connsiteX7" fmla="*/ 4145973 w 5476009"/>
              <a:gd name="connsiteY7" fmla="*/ 1205346 h 4343400"/>
              <a:gd name="connsiteX8" fmla="*/ 4675909 w 5476009"/>
              <a:gd name="connsiteY8" fmla="*/ 654628 h 4343400"/>
              <a:gd name="connsiteX9" fmla="*/ 5476009 w 5476009"/>
              <a:gd name="connsiteY9"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109355 w 5476009"/>
              <a:gd name="connsiteY3" fmla="*/ 3283528 h 4343400"/>
              <a:gd name="connsiteX4" fmla="*/ 2327564 w 5476009"/>
              <a:gd name="connsiteY4" fmla="*/ 3190009 h 4343400"/>
              <a:gd name="connsiteX5" fmla="*/ 2441864 w 5476009"/>
              <a:gd name="connsiteY5" fmla="*/ 3096491 h 4343400"/>
              <a:gd name="connsiteX6" fmla="*/ 2847109 w 5476009"/>
              <a:gd name="connsiteY6" fmla="*/ 2587337 h 4343400"/>
              <a:gd name="connsiteX7" fmla="*/ 3491345 w 5476009"/>
              <a:gd name="connsiteY7" fmla="*/ 1828800 h 4343400"/>
              <a:gd name="connsiteX8" fmla="*/ 4145973 w 5476009"/>
              <a:gd name="connsiteY8" fmla="*/ 1205346 h 4343400"/>
              <a:gd name="connsiteX9" fmla="*/ 4675909 w 5476009"/>
              <a:gd name="connsiteY9" fmla="*/ 654628 h 4343400"/>
              <a:gd name="connsiteX10" fmla="*/ 5476009 w 5476009"/>
              <a:gd name="connsiteY10" fmla="*/ 0 h 4343400"/>
              <a:gd name="connsiteX0" fmla="*/ 0 w 5476009"/>
              <a:gd name="connsiteY0" fmla="*/ 4343400 h 4343400"/>
              <a:gd name="connsiteX1" fmla="*/ 1049482 w 5476009"/>
              <a:gd name="connsiteY1" fmla="*/ 3522518 h 4343400"/>
              <a:gd name="connsiteX2" fmla="*/ 1423554 w 5476009"/>
              <a:gd name="connsiteY2" fmla="*/ 3345874 h 4343400"/>
              <a:gd name="connsiteX3" fmla="*/ 2109355 w 5476009"/>
              <a:gd name="connsiteY3" fmla="*/ 3283528 h 4343400"/>
              <a:gd name="connsiteX4" fmla="*/ 2327564 w 5476009"/>
              <a:gd name="connsiteY4" fmla="*/ 3190009 h 4343400"/>
              <a:gd name="connsiteX5" fmla="*/ 2441864 w 5476009"/>
              <a:gd name="connsiteY5" fmla="*/ 3096491 h 4343400"/>
              <a:gd name="connsiteX6" fmla="*/ 2847109 w 5476009"/>
              <a:gd name="connsiteY6" fmla="*/ 2587337 h 4343400"/>
              <a:gd name="connsiteX7" fmla="*/ 3491345 w 5476009"/>
              <a:gd name="connsiteY7" fmla="*/ 1828800 h 4343400"/>
              <a:gd name="connsiteX8" fmla="*/ 4145973 w 5476009"/>
              <a:gd name="connsiteY8" fmla="*/ 1205346 h 4343400"/>
              <a:gd name="connsiteX9" fmla="*/ 4675909 w 5476009"/>
              <a:gd name="connsiteY9" fmla="*/ 654628 h 4343400"/>
              <a:gd name="connsiteX10" fmla="*/ 5476009 w 5476009"/>
              <a:gd name="connsiteY10" fmla="*/ 0 h 4343400"/>
              <a:gd name="connsiteX0" fmla="*/ 0 w 5476009"/>
              <a:gd name="connsiteY0" fmla="*/ 4343400 h 4343400"/>
              <a:gd name="connsiteX1" fmla="*/ 1049482 w 5476009"/>
              <a:gd name="connsiteY1" fmla="*/ 3522518 h 4343400"/>
              <a:gd name="connsiteX2" fmla="*/ 1423554 w 5476009"/>
              <a:gd name="connsiteY2" fmla="*/ 3345874 h 4343400"/>
              <a:gd name="connsiteX3" fmla="*/ 2109355 w 5476009"/>
              <a:gd name="connsiteY3" fmla="*/ 3283528 h 4343400"/>
              <a:gd name="connsiteX4" fmla="*/ 2327564 w 5476009"/>
              <a:gd name="connsiteY4" fmla="*/ 3190009 h 4343400"/>
              <a:gd name="connsiteX5" fmla="*/ 2441864 w 5476009"/>
              <a:gd name="connsiteY5" fmla="*/ 3096491 h 4343400"/>
              <a:gd name="connsiteX6" fmla="*/ 2847109 w 5476009"/>
              <a:gd name="connsiteY6" fmla="*/ 2587337 h 4343400"/>
              <a:gd name="connsiteX7" fmla="*/ 3491345 w 5476009"/>
              <a:gd name="connsiteY7" fmla="*/ 1828800 h 4343400"/>
              <a:gd name="connsiteX8" fmla="*/ 4114800 w 5476009"/>
              <a:gd name="connsiteY8" fmla="*/ 1184564 h 4343400"/>
              <a:gd name="connsiteX9" fmla="*/ 4675909 w 5476009"/>
              <a:gd name="connsiteY9" fmla="*/ 654628 h 4343400"/>
              <a:gd name="connsiteX10" fmla="*/ 5476009 w 5476009"/>
              <a:gd name="connsiteY10" fmla="*/ 0 h 434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6009" h="4343400">
                <a:moveTo>
                  <a:pt x="0" y="4343400"/>
                </a:moveTo>
                <a:lnTo>
                  <a:pt x="1049482" y="3522518"/>
                </a:lnTo>
                <a:lnTo>
                  <a:pt x="1423554" y="3345874"/>
                </a:lnTo>
                <a:lnTo>
                  <a:pt x="2109355" y="3283528"/>
                </a:lnTo>
                <a:lnTo>
                  <a:pt x="2327564" y="3190009"/>
                </a:lnTo>
                <a:lnTo>
                  <a:pt x="2441864" y="3096491"/>
                </a:lnTo>
                <a:lnTo>
                  <a:pt x="2847109" y="2587337"/>
                </a:lnTo>
                <a:lnTo>
                  <a:pt x="3491345" y="1828800"/>
                </a:lnTo>
                <a:lnTo>
                  <a:pt x="4114800" y="1184564"/>
                </a:lnTo>
                <a:lnTo>
                  <a:pt x="4675909" y="654628"/>
                </a:lnTo>
                <a:lnTo>
                  <a:pt x="5476009"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5" name="TextBox 14"/>
          <p:cNvSpPr txBox="1"/>
          <p:nvPr/>
        </p:nvSpPr>
        <p:spPr>
          <a:xfrm>
            <a:off x="7547294" y="1441450"/>
            <a:ext cx="854074" cy="369332"/>
          </a:xfrm>
          <a:prstGeom prst="rect">
            <a:avLst/>
          </a:prstGeom>
          <a:noFill/>
        </p:spPr>
        <p:txBody>
          <a:bodyPr wrap="square">
            <a:spAutoFit/>
          </a:bodyPr>
          <a:lstStyle/>
          <a:p>
            <a:pPr>
              <a:defRPr/>
            </a:pPr>
            <a:r>
              <a:rPr lang="en-US" dirty="0">
                <a:effectLst/>
                <a:latin typeface="Calibri" panose="020F0502020204030204" pitchFamily="34" charset="0"/>
              </a:rPr>
              <a:t>250-yr</a:t>
            </a:r>
          </a:p>
        </p:txBody>
      </p:sp>
      <p:sp>
        <p:nvSpPr>
          <p:cNvPr id="10" name="TextBox 9"/>
          <p:cNvSpPr txBox="1"/>
          <p:nvPr/>
        </p:nvSpPr>
        <p:spPr>
          <a:xfrm>
            <a:off x="9321047" y="3227368"/>
            <a:ext cx="2371072" cy="1938992"/>
          </a:xfrm>
          <a:prstGeom prst="rect">
            <a:avLst/>
          </a:prstGeom>
          <a:noFill/>
        </p:spPr>
        <p:txBody>
          <a:bodyPr wrap="square">
            <a:spAutoFit/>
          </a:bodyPr>
          <a:lstStyle/>
          <a:p>
            <a:pPr>
              <a:defRPr/>
            </a:pPr>
            <a:r>
              <a:rPr lang="en-US" sz="2400" dirty="0">
                <a:solidFill>
                  <a:srgbClr val="C00000"/>
                </a:solidFill>
                <a:effectLst/>
                <a:latin typeface="Calibri" panose="020F0502020204030204" pitchFamily="34" charset="0"/>
              </a:rPr>
              <a:t>might instead create this relationship with a reservoir simulation model</a:t>
            </a:r>
          </a:p>
        </p:txBody>
      </p:sp>
      <p:sp>
        <p:nvSpPr>
          <p:cNvPr id="11" name="TextBox 10"/>
          <p:cNvSpPr txBox="1"/>
          <p:nvPr/>
        </p:nvSpPr>
        <p:spPr>
          <a:xfrm>
            <a:off x="1238568" y="17463"/>
            <a:ext cx="8001000" cy="584200"/>
          </a:xfrm>
          <a:prstGeom prst="rect">
            <a:avLst/>
          </a:prstGeom>
          <a:noFill/>
        </p:spPr>
        <p:txBody>
          <a:bodyPr>
            <a:spAutoFit/>
          </a:bodyPr>
          <a:lstStyle/>
          <a:p>
            <a:pPr algn="ctr">
              <a:defRPr/>
            </a:pPr>
            <a:r>
              <a:rPr lang="en-US" sz="3200" dirty="0">
                <a:solidFill>
                  <a:schemeClr val="accent6">
                    <a:lumMod val="75000"/>
                  </a:schemeClr>
                </a:solidFill>
                <a:effectLst/>
                <a:latin typeface="Calibri" panose="020F0502020204030204" pitchFamily="34" charset="0"/>
              </a:rPr>
              <a:t>Historical Reservoir Regulation Data</a:t>
            </a:r>
          </a:p>
        </p:txBody>
      </p:sp>
      <p:sp>
        <p:nvSpPr>
          <p:cNvPr id="12" name="Freeform 11"/>
          <p:cNvSpPr/>
          <p:nvPr/>
        </p:nvSpPr>
        <p:spPr bwMode="auto">
          <a:xfrm>
            <a:off x="2921508" y="3995928"/>
            <a:ext cx="2386584" cy="1170432"/>
          </a:xfrm>
          <a:custGeom>
            <a:avLst/>
            <a:gdLst>
              <a:gd name="connsiteX0" fmla="*/ 2386584 w 2386584"/>
              <a:gd name="connsiteY0" fmla="*/ 1170432 h 1170432"/>
              <a:gd name="connsiteX1" fmla="*/ 2386584 w 2386584"/>
              <a:gd name="connsiteY1" fmla="*/ 0 h 1170432"/>
              <a:gd name="connsiteX2" fmla="*/ 0 w 2386584"/>
              <a:gd name="connsiteY2" fmla="*/ 0 h 1170432"/>
              <a:gd name="connsiteX3" fmla="*/ 0 w 2386584"/>
              <a:gd name="connsiteY3" fmla="*/ 18288 h 1170432"/>
              <a:gd name="connsiteX0" fmla="*/ 2386584 w 2386584"/>
              <a:gd name="connsiteY0" fmla="*/ 1170432 h 1170432"/>
              <a:gd name="connsiteX1" fmla="*/ 2386584 w 2386584"/>
              <a:gd name="connsiteY1" fmla="*/ 0 h 1170432"/>
              <a:gd name="connsiteX2" fmla="*/ 0 w 2386584"/>
              <a:gd name="connsiteY2" fmla="*/ 0 h 1170432"/>
            </a:gdLst>
            <a:ahLst/>
            <a:cxnLst>
              <a:cxn ang="0">
                <a:pos x="connsiteX0" y="connsiteY0"/>
              </a:cxn>
              <a:cxn ang="0">
                <a:pos x="connsiteX1" y="connsiteY1"/>
              </a:cxn>
              <a:cxn ang="0">
                <a:pos x="connsiteX2" y="connsiteY2"/>
              </a:cxn>
            </a:cxnLst>
            <a:rect l="l" t="t" r="r" b="b"/>
            <a:pathLst>
              <a:path w="2386584" h="1170432">
                <a:moveTo>
                  <a:pt x="2386584" y="1170432"/>
                </a:moveTo>
                <a:lnTo>
                  <a:pt x="2386584" y="0"/>
                </a:lnTo>
                <a:lnTo>
                  <a:pt x="0" y="0"/>
                </a:lnTo>
              </a:path>
            </a:pathLst>
          </a:custGeom>
          <a:noFill/>
          <a:ln w="25400" cap="flat" cmpd="sng" algn="ctr">
            <a:solidFill>
              <a:srgbClr val="00B050"/>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 name="TextBox 1">
            <a:extLst>
              <a:ext uri="{FF2B5EF4-FFF2-40B4-BE49-F238E27FC236}">
                <a16:creationId xmlns:a16="http://schemas.microsoft.com/office/drawing/2014/main" id="{AA5D5780-2BFE-2442-D101-DFD5F83816B4}"/>
              </a:ext>
            </a:extLst>
          </p:cNvPr>
          <p:cNvSpPr txBox="1"/>
          <p:nvPr/>
        </p:nvSpPr>
        <p:spPr>
          <a:xfrm>
            <a:off x="9321047" y="710679"/>
            <a:ext cx="2453668" cy="1569660"/>
          </a:xfrm>
          <a:prstGeom prst="rect">
            <a:avLst/>
          </a:prstGeom>
          <a:noFill/>
        </p:spPr>
        <p:txBody>
          <a:bodyPr wrap="square" rtlCol="0">
            <a:spAutoFit/>
          </a:bodyPr>
          <a:lstStyle/>
          <a:p>
            <a:r>
              <a:rPr lang="en-US" sz="3200" dirty="0">
                <a:effectLst/>
                <a:latin typeface="Calibri" panose="020F0502020204030204" pitchFamily="34" charset="0"/>
                <a:cs typeface="Calibri" panose="020F0502020204030204" pitchFamily="34" charset="0"/>
              </a:rPr>
              <a:t>Regulated-Unregulated Relationship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354" y="506414"/>
            <a:ext cx="8586787" cy="58435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789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DA3AAD8-6609-4BEC-A233-65BC15F0D92A}" type="slidenum">
              <a:rPr lang="en-US" altLang="en-US">
                <a:latin typeface="Calibri" panose="020F0502020204030204" pitchFamily="34" charset="0"/>
              </a:rPr>
              <a:pPr eaLnBrk="1" hangingPunct="1"/>
              <a:t>43</a:t>
            </a:fld>
            <a:endParaRPr lang="en-US" altLang="en-US" dirty="0">
              <a:latin typeface="Calibri" panose="020F0502020204030204" pitchFamily="34" charset="0"/>
            </a:endParaRPr>
          </a:p>
        </p:txBody>
      </p:sp>
      <p:sp>
        <p:nvSpPr>
          <p:cNvPr id="6" name="TextBox 5"/>
          <p:cNvSpPr txBox="1"/>
          <p:nvPr/>
        </p:nvSpPr>
        <p:spPr>
          <a:xfrm>
            <a:off x="2918461" y="1890713"/>
            <a:ext cx="3413758" cy="830997"/>
          </a:xfrm>
          <a:prstGeom prst="rect">
            <a:avLst/>
          </a:prstGeom>
          <a:solidFill>
            <a:schemeClr val="bg1"/>
          </a:solidFill>
        </p:spPr>
        <p:txBody>
          <a:bodyPr wrap="square">
            <a:spAutoFit/>
          </a:bodyPr>
          <a:lstStyle/>
          <a:p>
            <a:pPr>
              <a:defRPr/>
            </a:pPr>
            <a:r>
              <a:rPr lang="en-US" sz="2400" dirty="0">
                <a:solidFill>
                  <a:srgbClr val="FF00FF"/>
                </a:solidFill>
                <a:effectLst/>
                <a:latin typeface="Calibri" panose="020F0502020204030204" pitchFamily="34" charset="0"/>
              </a:rPr>
              <a:t>Unregulated Curve based on 100 years of record</a:t>
            </a:r>
          </a:p>
        </p:txBody>
      </p:sp>
      <p:sp>
        <p:nvSpPr>
          <p:cNvPr id="7" name="TextBox 6"/>
          <p:cNvSpPr txBox="1"/>
          <p:nvPr/>
        </p:nvSpPr>
        <p:spPr>
          <a:xfrm>
            <a:off x="6104891" y="3498851"/>
            <a:ext cx="2345689" cy="461665"/>
          </a:xfrm>
          <a:prstGeom prst="rect">
            <a:avLst/>
          </a:prstGeom>
          <a:solidFill>
            <a:schemeClr val="bg1"/>
          </a:solidFill>
        </p:spPr>
        <p:txBody>
          <a:bodyPr wrap="square">
            <a:spAutoFit/>
          </a:bodyPr>
          <a:lstStyle/>
          <a:p>
            <a:pPr>
              <a:defRPr/>
            </a:pPr>
            <a:r>
              <a:rPr lang="en-US" sz="2400" dirty="0">
                <a:solidFill>
                  <a:srgbClr val="00B050"/>
                </a:solidFill>
                <a:effectLst/>
                <a:latin typeface="Calibri" panose="020F0502020204030204" pitchFamily="34" charset="0"/>
              </a:rPr>
              <a:t>Regulated Curve</a:t>
            </a:r>
          </a:p>
        </p:txBody>
      </p:sp>
      <p:cxnSp>
        <p:nvCxnSpPr>
          <p:cNvPr id="8" name="Straight Arrow Connector 7"/>
          <p:cNvCxnSpPr/>
          <p:nvPr/>
        </p:nvCxnSpPr>
        <p:spPr bwMode="auto">
          <a:xfrm>
            <a:off x="5106924" y="3474720"/>
            <a:ext cx="0" cy="722376"/>
          </a:xfrm>
          <a:prstGeom prst="straightConnector1">
            <a:avLst/>
          </a:prstGeom>
          <a:solidFill>
            <a:schemeClr val="accent1"/>
          </a:solidFill>
          <a:ln w="25400" cap="flat" cmpd="sng" algn="ctr">
            <a:solidFill>
              <a:srgbClr val="00B050"/>
            </a:solidFill>
            <a:prstDash val="sysDash"/>
            <a:round/>
            <a:headEnd type="none" w="med" len="med"/>
            <a:tailEnd type="arrow"/>
          </a:ln>
          <a:effectLst/>
        </p:spPr>
      </p:cxnSp>
      <p:cxnSp>
        <p:nvCxnSpPr>
          <p:cNvPr id="9" name="Straight Arrow Connector 8">
            <a:extLst>
              <a:ext uri="{FF2B5EF4-FFF2-40B4-BE49-F238E27FC236}">
                <a16:creationId xmlns:a16="http://schemas.microsoft.com/office/drawing/2014/main" id="{2A94B7C1-D6A2-49CF-B1F2-FA6DF119BFBD}"/>
              </a:ext>
            </a:extLst>
          </p:cNvPr>
          <p:cNvCxnSpPr>
            <a:cxnSpLocks/>
          </p:cNvCxnSpPr>
          <p:nvPr/>
        </p:nvCxnSpPr>
        <p:spPr bwMode="auto">
          <a:xfrm>
            <a:off x="2260315" y="3488577"/>
            <a:ext cx="2846609" cy="0"/>
          </a:xfrm>
          <a:prstGeom prst="straightConnector1">
            <a:avLst/>
          </a:prstGeom>
          <a:solidFill>
            <a:schemeClr val="accent1"/>
          </a:solidFill>
          <a:ln w="25400" cap="flat" cmpd="sng" algn="ctr">
            <a:solidFill>
              <a:srgbClr val="00B050"/>
            </a:solidFill>
            <a:prstDash val="sysDash"/>
            <a:round/>
            <a:headEnd type="none" w="med" len="med"/>
            <a:tailEnd type="arrow"/>
          </a:ln>
          <a:effectLst/>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6C9561A-64BE-4CEE-AB5F-95D0F1689966}" type="slidenum">
              <a:rPr lang="en-US" altLang="en-US">
                <a:latin typeface="Calibri" panose="020F0502020204030204" pitchFamily="34" charset="0"/>
              </a:rPr>
              <a:pPr eaLnBrk="1" hangingPunct="1"/>
              <a:t>44</a:t>
            </a:fld>
            <a:endParaRPr lang="en-US" altLang="en-US" dirty="0">
              <a:latin typeface="Calibri" panose="020F0502020204030204" pitchFamily="34" charset="0"/>
            </a:endParaRPr>
          </a:p>
        </p:txBody>
      </p:sp>
      <p:sp>
        <p:nvSpPr>
          <p:cNvPr id="32770" name="Rectangle 2"/>
          <p:cNvSpPr>
            <a:spLocks noGrp="1" noChangeArrowheads="1"/>
          </p:cNvSpPr>
          <p:nvPr>
            <p:ph type="title"/>
          </p:nvPr>
        </p:nvSpPr>
        <p:spPr>
          <a:xfrm>
            <a:off x="617220" y="274638"/>
            <a:ext cx="9855518" cy="1143000"/>
          </a:xfrm>
        </p:spPr>
        <p:txBody>
          <a:bodyPr/>
          <a:lstStyle/>
          <a:p>
            <a:pPr eaLnBrk="1" hangingPunct="1">
              <a:defRPr/>
            </a:pPr>
            <a:r>
              <a:rPr lang="en-US" dirty="0"/>
              <a:t>Additional Uncertainties in Regulation</a:t>
            </a:r>
          </a:p>
        </p:txBody>
      </p:sp>
      <p:sp>
        <p:nvSpPr>
          <p:cNvPr id="32771" name="Rectangle 3"/>
          <p:cNvSpPr>
            <a:spLocks noGrp="1" noChangeArrowheads="1"/>
          </p:cNvSpPr>
          <p:nvPr>
            <p:ph type="body" idx="1"/>
          </p:nvPr>
        </p:nvSpPr>
        <p:spPr>
          <a:xfrm>
            <a:off x="1074421" y="1701800"/>
            <a:ext cx="9133206" cy="4394200"/>
          </a:xfrm>
        </p:spPr>
        <p:txBody>
          <a:bodyPr/>
          <a:lstStyle/>
          <a:p>
            <a:pPr eaLnBrk="1" hangingPunct="1">
              <a:spcBef>
                <a:spcPct val="30000"/>
              </a:spcBef>
              <a:buFont typeface="Arial" pitchFamily="34" charset="0"/>
              <a:buChar char="•"/>
              <a:defRPr/>
            </a:pPr>
            <a:r>
              <a:rPr lang="en-US" sz="2800" dirty="0">
                <a:cs typeface="Times New Roman" pitchFamily="18" charset="0"/>
              </a:rPr>
              <a:t>Often, there is incidental flood management provided by reservoir water supply pool</a:t>
            </a:r>
          </a:p>
          <a:p>
            <a:pPr lvl="1" eaLnBrk="1" hangingPunct="1">
              <a:spcBef>
                <a:spcPts val="600"/>
              </a:spcBef>
              <a:buFont typeface="Calibri" panose="020F0502020204030204" pitchFamily="34" charset="0"/>
              <a:buChar char="─"/>
              <a:defRPr/>
            </a:pPr>
            <a:r>
              <a:rPr lang="en-US" sz="2400" dirty="0">
                <a:cs typeface="Times New Roman" pitchFamily="18" charset="0"/>
              </a:rPr>
              <a:t>Reservoir starts with more flood space</a:t>
            </a:r>
          </a:p>
          <a:p>
            <a:pPr lvl="1" eaLnBrk="1" hangingPunct="1">
              <a:spcBef>
                <a:spcPts val="600"/>
              </a:spcBef>
              <a:buFont typeface="Calibri" panose="020F0502020204030204" pitchFamily="34" charset="0"/>
              <a:buChar char="─"/>
              <a:defRPr/>
            </a:pPr>
            <a:r>
              <a:rPr lang="en-US" sz="2400" dirty="0">
                <a:cs typeface="Times New Roman" pitchFamily="18" charset="0"/>
              </a:rPr>
              <a:t>Non-flood reservoirs upstream might reduce peak</a:t>
            </a:r>
          </a:p>
          <a:p>
            <a:pPr eaLnBrk="1" hangingPunct="1">
              <a:spcBef>
                <a:spcPts val="1800"/>
              </a:spcBef>
              <a:buFont typeface="Arial" pitchFamily="34" charset="0"/>
              <a:buChar char="•"/>
              <a:defRPr/>
            </a:pPr>
            <a:r>
              <a:rPr lang="en-US" sz="2800" dirty="0">
                <a:cs typeface="Times New Roman" pitchFamily="18" charset="0"/>
              </a:rPr>
              <a:t>There are uncertainties in flood operation</a:t>
            </a:r>
          </a:p>
          <a:p>
            <a:pPr lvl="1" eaLnBrk="1" hangingPunct="1">
              <a:spcBef>
                <a:spcPts val="600"/>
              </a:spcBef>
              <a:defRPr/>
            </a:pPr>
            <a:r>
              <a:rPr lang="en-US" sz="2400" dirty="0">
                <a:cs typeface="Times New Roman" pitchFamily="18" charset="0"/>
              </a:rPr>
              <a:t>Real-time flood forecasts are sometimes used, and are contain a great deal of uncertainty</a:t>
            </a:r>
          </a:p>
          <a:p>
            <a:pPr lvl="1" eaLnBrk="1" hangingPunct="1">
              <a:spcBef>
                <a:spcPts val="600"/>
              </a:spcBef>
              <a:defRPr/>
            </a:pPr>
            <a:r>
              <a:rPr lang="en-US" sz="2400" dirty="0">
                <a:cs typeface="Times New Roman" pitchFamily="18" charset="0"/>
              </a:rPr>
              <a:t>Releases might be curtailed or diminished due to unforeseen contingencies, not using full capacities.  </a:t>
            </a:r>
          </a:p>
          <a:p>
            <a:pPr lvl="1" eaLnBrk="1" hangingPunct="1">
              <a:spcBef>
                <a:spcPts val="600"/>
              </a:spcBef>
              <a:defRPr/>
            </a:pPr>
            <a:r>
              <a:rPr lang="en-US" sz="2400" dirty="0">
                <a:cs typeface="Times New Roman" pitchFamily="18" charset="0"/>
              </a:rPr>
              <a:t>Might reduce release to account for runoff below reservoir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0094B4BB-D0CC-4F9B-B675-304964ECD5AB}" type="slidenum">
              <a:rPr lang="en-US" altLang="en-US">
                <a:latin typeface="Calibri" panose="020F0502020204030204" pitchFamily="34" charset="0"/>
              </a:rPr>
              <a:pPr eaLnBrk="1" hangingPunct="1"/>
              <a:t>45</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82040" y="1346201"/>
            <a:ext cx="9128760"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solidFill>
                  <a:srgbClr val="C00000"/>
                </a:solidFill>
                <a:cs typeface="Times New Roman" pitchFamily="18" charset="0"/>
              </a:rPr>
              <a:t>Non-analytic (Graphical) Frequency Curves</a:t>
            </a:r>
          </a:p>
          <a:p>
            <a:pPr lvl="1" eaLnBrk="1" hangingPunct="1">
              <a:defRPr/>
            </a:pPr>
            <a:r>
              <a:rPr lang="en-US" dirty="0">
                <a:cs typeface="Times New Roman" pitchFamily="18" charset="0"/>
              </a:rPr>
              <a:t>Regulated Flow Frequency Curves</a:t>
            </a:r>
          </a:p>
          <a:p>
            <a:pPr lvl="1" eaLnBrk="1" hangingPunct="1">
              <a:defRPr/>
            </a:pPr>
            <a:r>
              <a:rPr lang="en-US" dirty="0">
                <a:solidFill>
                  <a:srgbClr val="C00000"/>
                </a:solidFill>
                <a:cs typeface="Times New Roman" pitchFamily="18" charset="0"/>
              </a:rPr>
              <a:t>Stage Frequency Curves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a:noFill/>
        </p:spPr>
        <p:txBody>
          <a:bodyPr/>
          <a:lstStyle/>
          <a:p>
            <a:fld id="{4D0173ED-DF62-4F6B-BAA4-A737A0E84A1D}" type="slidenum">
              <a:rPr lang="en-US" smtClean="0"/>
              <a:pPr/>
              <a:t>46</a:t>
            </a:fld>
            <a:endParaRPr lang="en-US"/>
          </a:p>
        </p:txBody>
      </p:sp>
      <p:sp>
        <p:nvSpPr>
          <p:cNvPr id="32770" name="Rectangle 2"/>
          <p:cNvSpPr>
            <a:spLocks noGrp="1" noChangeArrowheads="1"/>
          </p:cNvSpPr>
          <p:nvPr>
            <p:ph type="title"/>
          </p:nvPr>
        </p:nvSpPr>
        <p:spPr/>
        <p:txBody>
          <a:bodyPr/>
          <a:lstStyle/>
          <a:p>
            <a:pPr eaLnBrk="1" hangingPunct="1">
              <a:defRPr/>
            </a:pPr>
            <a:r>
              <a:rPr lang="en-US" dirty="0"/>
              <a:t>Stage-Frequency Curves</a:t>
            </a:r>
          </a:p>
        </p:txBody>
      </p:sp>
      <p:sp>
        <p:nvSpPr>
          <p:cNvPr id="32771" name="Rectangle 3"/>
          <p:cNvSpPr>
            <a:spLocks noGrp="1" noChangeArrowheads="1"/>
          </p:cNvSpPr>
          <p:nvPr>
            <p:ph type="body" idx="1"/>
          </p:nvPr>
        </p:nvSpPr>
        <p:spPr>
          <a:xfrm>
            <a:off x="1074421" y="1703388"/>
            <a:ext cx="9610512" cy="4392612"/>
          </a:xfrm>
        </p:spPr>
        <p:txBody>
          <a:bodyPr/>
          <a:lstStyle/>
          <a:p>
            <a:pPr marL="0" indent="0" eaLnBrk="1" hangingPunct="1">
              <a:spcBef>
                <a:spcPts val="1200"/>
              </a:spcBef>
              <a:buNone/>
              <a:defRPr/>
            </a:pPr>
            <a:r>
              <a:rPr lang="en-US" dirty="0">
                <a:cs typeface="Times New Roman" pitchFamily="18" charset="0"/>
              </a:rPr>
              <a:t>Two methods to produce a stage-frequency curve:</a:t>
            </a:r>
          </a:p>
          <a:p>
            <a:pPr marL="514350" indent="-514350" eaLnBrk="1" hangingPunct="1">
              <a:spcBef>
                <a:spcPts val="1200"/>
              </a:spcBef>
              <a:buFont typeface="+mj-lt"/>
              <a:buAutoNum type="arabicPeriod"/>
              <a:defRPr/>
            </a:pPr>
            <a:r>
              <a:rPr lang="en-US" sz="2800" dirty="0">
                <a:cs typeface="Times New Roman" pitchFamily="18" charset="0"/>
              </a:rPr>
              <a:t>Estimate stage-frequency curve with stage data and graphical frequency analysis</a:t>
            </a:r>
          </a:p>
          <a:p>
            <a:pPr marL="514350" indent="-514350" eaLnBrk="1" hangingPunct="1">
              <a:spcBef>
                <a:spcPts val="1200"/>
              </a:spcBef>
              <a:buFont typeface="+mj-lt"/>
              <a:buAutoNum type="arabicPeriod"/>
              <a:defRPr/>
            </a:pPr>
            <a:r>
              <a:rPr lang="en-US" sz="2800" dirty="0">
                <a:cs typeface="Times New Roman" pitchFamily="18" charset="0"/>
              </a:rPr>
              <a:t>Develop a flow frequency curve.  Combine it with CURRENT flow-stage rating curve to produce stage-frequency curve</a:t>
            </a:r>
          </a:p>
          <a:p>
            <a:pPr marL="914400" lvl="1" eaLnBrk="1" hangingPunct="1">
              <a:spcBef>
                <a:spcPts val="600"/>
              </a:spcBef>
              <a:buFont typeface="Arial" pitchFamily="34" charset="0"/>
              <a:buChar char="•"/>
              <a:defRPr/>
            </a:pPr>
            <a:r>
              <a:rPr lang="en-US" sz="2400" dirty="0">
                <a:cs typeface="Times New Roman" pitchFamily="18" charset="0"/>
              </a:rPr>
              <a:t>requires a </a:t>
            </a:r>
            <a:r>
              <a:rPr lang="en-US" sz="2400" dirty="0">
                <a:solidFill>
                  <a:srgbClr val="0070C0"/>
                </a:solidFill>
                <a:cs typeface="Times New Roman" pitchFamily="18" charset="0"/>
              </a:rPr>
              <a:t>one-to-one relationship between flow and stage</a:t>
            </a:r>
            <a:r>
              <a:rPr lang="en-US" sz="2400" dirty="0">
                <a:cs typeface="Times New Roman" pitchFamily="18" charset="0"/>
              </a:rPr>
              <a:t>, which might not be feasible when complex water systems involved </a:t>
            </a:r>
            <a:r>
              <a:rPr lang="en-US" sz="2400" dirty="0">
                <a:solidFill>
                  <a:srgbClr val="C00000"/>
                </a:solidFill>
                <a:cs typeface="Times New Roman" pitchFamily="18" charset="0"/>
              </a:rPr>
              <a:t>(backwater, tidal)</a:t>
            </a:r>
          </a:p>
          <a:p>
            <a:pPr marL="914400" lvl="1" eaLnBrk="1" hangingPunct="1">
              <a:spcBef>
                <a:spcPts val="600"/>
              </a:spcBef>
              <a:buFont typeface="Arial" pitchFamily="34" charset="0"/>
              <a:buChar char="•"/>
              <a:defRPr/>
            </a:pPr>
            <a:r>
              <a:rPr lang="en-US" sz="2400" dirty="0">
                <a:cs typeface="Times New Roman" pitchFamily="18" charset="0"/>
              </a:rPr>
              <a:t>better if flow is not regulated, and can use analytical fit</a:t>
            </a:r>
          </a:p>
        </p:txBody>
      </p:sp>
    </p:spTree>
    <p:extLst>
      <p:ext uri="{BB962C8B-B14F-4D97-AF65-F5344CB8AC3E}">
        <p14:creationId xmlns:p14="http://schemas.microsoft.com/office/powerpoint/2010/main" val="105375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9FC2770-078C-4301-9B80-FD7158DDA7A6}" type="slidenum">
              <a:rPr lang="en-US" altLang="en-US">
                <a:latin typeface="Calibri" panose="020F0502020204030204" pitchFamily="34" charset="0"/>
              </a:rPr>
              <a:pPr eaLnBrk="1" hangingPunct="1"/>
              <a:t>47</a:t>
            </a:fld>
            <a:endParaRPr lang="en-US" altLang="en-US" dirty="0">
              <a:latin typeface="Calibri" panose="020F0502020204030204" pitchFamily="34" charset="0"/>
            </a:endParaRPr>
          </a:p>
        </p:txBody>
      </p:sp>
      <p:sp>
        <p:nvSpPr>
          <p:cNvPr id="36866" name="Rectangle 2"/>
          <p:cNvSpPr>
            <a:spLocks noGrp="1" noChangeArrowheads="1"/>
          </p:cNvSpPr>
          <p:nvPr>
            <p:ph type="title"/>
          </p:nvPr>
        </p:nvSpPr>
        <p:spPr/>
        <p:txBody>
          <a:bodyPr/>
          <a:lstStyle/>
          <a:p>
            <a:pPr eaLnBrk="1" hangingPunct="1">
              <a:defRPr/>
            </a:pPr>
            <a:r>
              <a:rPr lang="en-US" dirty="0"/>
              <a:t>Stage Frequency Analysis</a:t>
            </a:r>
          </a:p>
        </p:txBody>
      </p:sp>
      <p:sp>
        <p:nvSpPr>
          <p:cNvPr id="36867" name="Rectangle 3"/>
          <p:cNvSpPr>
            <a:spLocks noGrp="1" noChangeArrowheads="1"/>
          </p:cNvSpPr>
          <p:nvPr>
            <p:ph type="body" idx="1"/>
          </p:nvPr>
        </p:nvSpPr>
        <p:spPr>
          <a:xfrm>
            <a:off x="1082040" y="1557338"/>
            <a:ext cx="9414510" cy="4538662"/>
          </a:xfrm>
        </p:spPr>
        <p:txBody>
          <a:bodyPr/>
          <a:lstStyle/>
          <a:p>
            <a:pPr eaLnBrk="1" hangingPunct="1">
              <a:spcBef>
                <a:spcPct val="30000"/>
              </a:spcBef>
              <a:buFontTx/>
              <a:buNone/>
              <a:defRPr/>
            </a:pPr>
            <a:r>
              <a:rPr lang="en-US" dirty="0">
                <a:solidFill>
                  <a:srgbClr val="FFFF00"/>
                </a:solidFill>
                <a:cs typeface="Times New Roman" pitchFamily="18" charset="0"/>
              </a:rPr>
              <a:t>	</a:t>
            </a:r>
            <a:r>
              <a:rPr lang="en-US" dirty="0">
                <a:solidFill>
                  <a:srgbClr val="C00000"/>
                </a:solidFill>
                <a:cs typeface="Times New Roman" pitchFamily="18" charset="0"/>
              </a:rPr>
              <a:t>first method, graphical fit to annual peak stage data:</a:t>
            </a:r>
          </a:p>
          <a:p>
            <a:pPr lvl="1" eaLnBrk="1" hangingPunct="1">
              <a:spcBef>
                <a:spcPct val="30000"/>
              </a:spcBef>
              <a:buFont typeface="Arial" pitchFamily="34" charset="0"/>
              <a:buChar char="•"/>
              <a:defRPr/>
            </a:pPr>
            <a:r>
              <a:rPr lang="en-US" dirty="0">
                <a:cs typeface="Times New Roman" pitchFamily="18" charset="0"/>
              </a:rPr>
              <a:t>Use graphical frequency analysis, because analytical curve would smooth out relevant irregularities</a:t>
            </a:r>
          </a:p>
          <a:p>
            <a:pPr lvl="1" eaLnBrk="1" hangingPunct="1">
              <a:spcBef>
                <a:spcPct val="30000"/>
              </a:spcBef>
              <a:buFont typeface="Arial" pitchFamily="34" charset="0"/>
              <a:buChar char="•"/>
              <a:defRPr/>
            </a:pPr>
            <a:r>
              <a:rPr lang="en-US" dirty="0"/>
              <a:t>Pay attention to relevant stages: bottom, </a:t>
            </a:r>
            <a:r>
              <a:rPr lang="en-US" dirty="0" err="1"/>
              <a:t>bankfull</a:t>
            </a:r>
            <a:r>
              <a:rPr lang="en-US" dirty="0"/>
              <a:t>, etc</a:t>
            </a:r>
            <a:endParaRPr lang="en-US" dirty="0">
              <a:cs typeface="Times New Roman" pitchFamily="18" charset="0"/>
            </a:endParaRPr>
          </a:p>
          <a:p>
            <a:pPr lvl="1" eaLnBrk="1" hangingPunct="1">
              <a:spcBef>
                <a:spcPct val="50000"/>
              </a:spcBef>
              <a:buFont typeface="Arial" pitchFamily="34" charset="0"/>
              <a:buChar char="•"/>
              <a:defRPr/>
            </a:pPr>
            <a:r>
              <a:rPr lang="en-US" dirty="0">
                <a:cs typeface="Times New Roman" pitchFamily="18" charset="0"/>
              </a:rPr>
              <a:t>A linear rather than log-scale is more reasonable</a:t>
            </a:r>
          </a:p>
          <a:p>
            <a:pPr lvl="1" eaLnBrk="1" hangingPunct="1">
              <a:spcBef>
                <a:spcPct val="50000"/>
              </a:spcBef>
              <a:buFont typeface="Arial" pitchFamily="34" charset="0"/>
              <a:buChar char="•"/>
              <a:defRPr/>
            </a:pPr>
            <a:r>
              <a:rPr lang="en-US" dirty="0">
                <a:solidFill>
                  <a:srgbClr val="0070C0"/>
                </a:solidFill>
                <a:cs typeface="Times New Roman" pitchFamily="18" charset="0"/>
              </a:rPr>
              <a:t>Source of stage data:</a:t>
            </a:r>
          </a:p>
          <a:p>
            <a:pPr marL="1371600" lvl="2" indent="-457200" eaLnBrk="1" hangingPunct="1">
              <a:spcBef>
                <a:spcPts val="600"/>
              </a:spcBef>
              <a:buFont typeface="+mj-lt"/>
              <a:buAutoNum type="arabicPeriod"/>
              <a:defRPr/>
            </a:pPr>
            <a:r>
              <a:rPr lang="en-US" sz="2800" dirty="0">
                <a:solidFill>
                  <a:srgbClr val="0070C0"/>
                </a:solidFill>
                <a:cs typeface="Times New Roman" pitchFamily="18" charset="0"/>
              </a:rPr>
              <a:t>Observed gaged record (USGS peak flow file)</a:t>
            </a:r>
          </a:p>
          <a:p>
            <a:pPr marL="1371600" lvl="2" indent="-457200" eaLnBrk="1" hangingPunct="1">
              <a:spcBef>
                <a:spcPts val="600"/>
              </a:spcBef>
              <a:buFont typeface="+mj-lt"/>
              <a:buAutoNum type="arabicPeriod"/>
              <a:defRPr/>
            </a:pPr>
            <a:r>
              <a:rPr lang="en-US" sz="2800" dirty="0">
                <a:solidFill>
                  <a:srgbClr val="0070C0"/>
                </a:solidFill>
                <a:cs typeface="Times New Roman" pitchFamily="18" charset="0"/>
              </a:rPr>
              <a:t>Continuous simulation of hydraulic model, based on surrounding longer record gages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86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86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867">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8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2"/>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114" y="673100"/>
            <a:ext cx="8586787" cy="584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8015" y="1"/>
            <a:ext cx="9758361" cy="873125"/>
          </a:xfrm>
        </p:spPr>
        <p:txBody>
          <a:bodyPr/>
          <a:lstStyle/>
          <a:p>
            <a:pPr>
              <a:defRPr/>
            </a:pPr>
            <a:r>
              <a:rPr lang="en-US" sz="3200" dirty="0"/>
              <a:t>Sacramento River at Walnut Creek, Stage-Frequency</a:t>
            </a:r>
          </a:p>
        </p:txBody>
      </p:sp>
      <p:sp>
        <p:nvSpPr>
          <p:cNvPr id="48132"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9612E102-7C98-4F7E-80ED-A00AC1D891F8}" type="slidenum">
              <a:rPr lang="en-US" altLang="en-US">
                <a:latin typeface="Calibri" panose="020F0502020204030204" pitchFamily="34" charset="0"/>
              </a:rPr>
              <a:pPr eaLnBrk="1" hangingPunct="1"/>
              <a:t>48</a:t>
            </a:fld>
            <a:endParaRPr lang="en-US" altLang="en-US" dirty="0">
              <a:latin typeface="Calibri" panose="020F0502020204030204" pitchFamily="34" charset="0"/>
            </a:endParaRPr>
          </a:p>
        </p:txBody>
      </p:sp>
      <p:sp>
        <p:nvSpPr>
          <p:cNvPr id="10" name="TextBox 9"/>
          <p:cNvSpPr txBox="1"/>
          <p:nvPr/>
        </p:nvSpPr>
        <p:spPr>
          <a:xfrm>
            <a:off x="2611438" y="893763"/>
            <a:ext cx="4124642" cy="461665"/>
          </a:xfrm>
          <a:prstGeom prst="rect">
            <a:avLst/>
          </a:prstGeom>
          <a:solidFill>
            <a:schemeClr val="bg1"/>
          </a:solidFill>
        </p:spPr>
        <p:txBody>
          <a:bodyPr wrap="square">
            <a:spAutoFit/>
          </a:bodyPr>
          <a:lstStyle/>
          <a:p>
            <a:pPr>
              <a:defRPr/>
            </a:pPr>
            <a:r>
              <a:rPr lang="en-US" sz="2400" dirty="0">
                <a:effectLst/>
                <a:latin typeface="Calibri" panose="020F0502020204030204" pitchFamily="34" charset="0"/>
              </a:rPr>
              <a:t>1944 – 1988 annual peak stages</a:t>
            </a:r>
          </a:p>
        </p:txBody>
      </p:sp>
      <p:grpSp>
        <p:nvGrpSpPr>
          <p:cNvPr id="3" name="Group 12"/>
          <p:cNvGrpSpPr>
            <a:grpSpLocks/>
          </p:cNvGrpSpPr>
          <p:nvPr/>
        </p:nvGrpSpPr>
        <p:grpSpPr bwMode="auto">
          <a:xfrm>
            <a:off x="2393951" y="1887538"/>
            <a:ext cx="6448425" cy="2944812"/>
            <a:chOff x="1517074" y="1887681"/>
            <a:chExt cx="6449289" cy="2944092"/>
          </a:xfrm>
        </p:grpSpPr>
        <p:sp>
          <p:nvSpPr>
            <p:cNvPr id="9" name="Freeform 8"/>
            <p:cNvSpPr/>
            <p:nvPr/>
          </p:nvSpPr>
          <p:spPr>
            <a:xfrm>
              <a:off x="1517074" y="2400318"/>
              <a:ext cx="5766573" cy="2431455"/>
            </a:xfrm>
            <a:custGeom>
              <a:avLst/>
              <a:gdLst>
                <a:gd name="connsiteX0" fmla="*/ 0 w 5756563"/>
                <a:gd name="connsiteY0" fmla="*/ 2358737 h 2358737"/>
                <a:gd name="connsiteX1" fmla="*/ 914400 w 5756563"/>
                <a:gd name="connsiteY1" fmla="*/ 2327564 h 2358737"/>
                <a:gd name="connsiteX2" fmla="*/ 1901536 w 5756563"/>
                <a:gd name="connsiteY2" fmla="*/ 1808019 h 2358737"/>
                <a:gd name="connsiteX3" fmla="*/ 2171700 w 5756563"/>
                <a:gd name="connsiteY3" fmla="*/ 1620982 h 2358737"/>
                <a:gd name="connsiteX4" fmla="*/ 2369127 w 5756563"/>
                <a:gd name="connsiteY4" fmla="*/ 1402773 h 2358737"/>
                <a:gd name="connsiteX5" fmla="*/ 3034145 w 5756563"/>
                <a:gd name="connsiteY5" fmla="*/ 1257300 h 2358737"/>
                <a:gd name="connsiteX6" fmla="*/ 3584863 w 5756563"/>
                <a:gd name="connsiteY6" fmla="*/ 810491 h 2358737"/>
                <a:gd name="connsiteX7" fmla="*/ 4322618 w 5756563"/>
                <a:gd name="connsiteY7" fmla="*/ 571500 h 2358737"/>
                <a:gd name="connsiteX8" fmla="*/ 4810991 w 5756563"/>
                <a:gd name="connsiteY8" fmla="*/ 374073 h 2358737"/>
                <a:gd name="connsiteX9" fmla="*/ 5756563 w 5756563"/>
                <a:gd name="connsiteY9" fmla="*/ 0 h 2358737"/>
                <a:gd name="connsiteX0" fmla="*/ 0 w 5756563"/>
                <a:gd name="connsiteY0" fmla="*/ 2358737 h 2358737"/>
                <a:gd name="connsiteX1" fmla="*/ 914400 w 5756563"/>
                <a:gd name="connsiteY1" fmla="*/ 2327564 h 2358737"/>
                <a:gd name="connsiteX2" fmla="*/ 1901536 w 5756563"/>
                <a:gd name="connsiteY2" fmla="*/ 1808019 h 2358737"/>
                <a:gd name="connsiteX3" fmla="*/ 2171700 w 5756563"/>
                <a:gd name="connsiteY3" fmla="*/ 1620982 h 2358737"/>
                <a:gd name="connsiteX4" fmla="*/ 2369127 w 5756563"/>
                <a:gd name="connsiteY4" fmla="*/ 1402773 h 2358737"/>
                <a:gd name="connsiteX5" fmla="*/ 3034145 w 5756563"/>
                <a:gd name="connsiteY5" fmla="*/ 1257300 h 2358737"/>
                <a:gd name="connsiteX6" fmla="*/ 3584863 w 5756563"/>
                <a:gd name="connsiteY6" fmla="*/ 810491 h 2358737"/>
                <a:gd name="connsiteX7" fmla="*/ 3844636 w 5756563"/>
                <a:gd name="connsiteY7" fmla="*/ 644237 h 2358737"/>
                <a:gd name="connsiteX8" fmla="*/ 4322618 w 5756563"/>
                <a:gd name="connsiteY8" fmla="*/ 571500 h 2358737"/>
                <a:gd name="connsiteX9" fmla="*/ 4810991 w 5756563"/>
                <a:gd name="connsiteY9" fmla="*/ 374073 h 2358737"/>
                <a:gd name="connsiteX10" fmla="*/ 5756563 w 5756563"/>
                <a:gd name="connsiteY10" fmla="*/ 0 h 2358737"/>
                <a:gd name="connsiteX0" fmla="*/ 0 w 5756563"/>
                <a:gd name="connsiteY0" fmla="*/ 2358737 h 2358737"/>
                <a:gd name="connsiteX1" fmla="*/ 914400 w 5756563"/>
                <a:gd name="connsiteY1" fmla="*/ 2327564 h 2358737"/>
                <a:gd name="connsiteX2" fmla="*/ 1901536 w 5756563"/>
                <a:gd name="connsiteY2" fmla="*/ 1808019 h 2358737"/>
                <a:gd name="connsiteX3" fmla="*/ 2171700 w 5756563"/>
                <a:gd name="connsiteY3" fmla="*/ 1620982 h 2358737"/>
                <a:gd name="connsiteX4" fmla="*/ 2275609 w 5756563"/>
                <a:gd name="connsiteY4" fmla="*/ 1433946 h 2358737"/>
                <a:gd name="connsiteX5" fmla="*/ 3034145 w 5756563"/>
                <a:gd name="connsiteY5" fmla="*/ 1257300 h 2358737"/>
                <a:gd name="connsiteX6" fmla="*/ 3584863 w 5756563"/>
                <a:gd name="connsiteY6" fmla="*/ 810491 h 2358737"/>
                <a:gd name="connsiteX7" fmla="*/ 3844636 w 5756563"/>
                <a:gd name="connsiteY7" fmla="*/ 644237 h 2358737"/>
                <a:gd name="connsiteX8" fmla="*/ 4322618 w 5756563"/>
                <a:gd name="connsiteY8" fmla="*/ 571500 h 2358737"/>
                <a:gd name="connsiteX9" fmla="*/ 4810991 w 5756563"/>
                <a:gd name="connsiteY9" fmla="*/ 374073 h 2358737"/>
                <a:gd name="connsiteX10" fmla="*/ 5756563 w 5756563"/>
                <a:gd name="connsiteY10" fmla="*/ 0 h 2358737"/>
                <a:gd name="connsiteX0" fmla="*/ 0 w 5756563"/>
                <a:gd name="connsiteY0" fmla="*/ 2358737 h 2358737"/>
                <a:gd name="connsiteX1" fmla="*/ 914400 w 5756563"/>
                <a:gd name="connsiteY1" fmla="*/ 2327564 h 2358737"/>
                <a:gd name="connsiteX2" fmla="*/ 1901536 w 5756563"/>
                <a:gd name="connsiteY2" fmla="*/ 1808019 h 2358737"/>
                <a:gd name="connsiteX3" fmla="*/ 2036619 w 5756563"/>
                <a:gd name="connsiteY3" fmla="*/ 1724892 h 2358737"/>
                <a:gd name="connsiteX4" fmla="*/ 2275609 w 5756563"/>
                <a:gd name="connsiteY4" fmla="*/ 1433946 h 2358737"/>
                <a:gd name="connsiteX5" fmla="*/ 3034145 w 5756563"/>
                <a:gd name="connsiteY5" fmla="*/ 1257300 h 2358737"/>
                <a:gd name="connsiteX6" fmla="*/ 3584863 w 5756563"/>
                <a:gd name="connsiteY6" fmla="*/ 810491 h 2358737"/>
                <a:gd name="connsiteX7" fmla="*/ 3844636 w 5756563"/>
                <a:gd name="connsiteY7" fmla="*/ 644237 h 2358737"/>
                <a:gd name="connsiteX8" fmla="*/ 4322618 w 5756563"/>
                <a:gd name="connsiteY8" fmla="*/ 571500 h 2358737"/>
                <a:gd name="connsiteX9" fmla="*/ 4810991 w 5756563"/>
                <a:gd name="connsiteY9" fmla="*/ 374073 h 2358737"/>
                <a:gd name="connsiteX10" fmla="*/ 5756563 w 5756563"/>
                <a:gd name="connsiteY10" fmla="*/ 0 h 2358737"/>
                <a:gd name="connsiteX0" fmla="*/ 0 w 5756563"/>
                <a:gd name="connsiteY0" fmla="*/ 2358737 h 2358737"/>
                <a:gd name="connsiteX1" fmla="*/ 914400 w 5756563"/>
                <a:gd name="connsiteY1" fmla="*/ 2327564 h 2358737"/>
                <a:gd name="connsiteX2" fmla="*/ 1070263 w 5756563"/>
                <a:gd name="connsiteY2" fmla="*/ 2265219 h 2358737"/>
                <a:gd name="connsiteX3" fmla="*/ 1901536 w 5756563"/>
                <a:gd name="connsiteY3" fmla="*/ 1808019 h 2358737"/>
                <a:gd name="connsiteX4" fmla="*/ 2036619 w 5756563"/>
                <a:gd name="connsiteY4" fmla="*/ 1724892 h 2358737"/>
                <a:gd name="connsiteX5" fmla="*/ 2275609 w 5756563"/>
                <a:gd name="connsiteY5" fmla="*/ 1433946 h 2358737"/>
                <a:gd name="connsiteX6" fmla="*/ 3034145 w 5756563"/>
                <a:gd name="connsiteY6" fmla="*/ 1257300 h 2358737"/>
                <a:gd name="connsiteX7" fmla="*/ 3584863 w 5756563"/>
                <a:gd name="connsiteY7" fmla="*/ 810491 h 2358737"/>
                <a:gd name="connsiteX8" fmla="*/ 3844636 w 5756563"/>
                <a:gd name="connsiteY8" fmla="*/ 644237 h 2358737"/>
                <a:gd name="connsiteX9" fmla="*/ 4322618 w 5756563"/>
                <a:gd name="connsiteY9" fmla="*/ 571500 h 2358737"/>
                <a:gd name="connsiteX10" fmla="*/ 4810991 w 5756563"/>
                <a:gd name="connsiteY10" fmla="*/ 374073 h 2358737"/>
                <a:gd name="connsiteX11" fmla="*/ 5756563 w 5756563"/>
                <a:gd name="connsiteY11" fmla="*/ 0 h 2358737"/>
                <a:gd name="connsiteX0" fmla="*/ 0 w 5756563"/>
                <a:gd name="connsiteY0" fmla="*/ 2358737 h 2358737"/>
                <a:gd name="connsiteX1" fmla="*/ 914400 w 5756563"/>
                <a:gd name="connsiteY1" fmla="*/ 2327564 h 2358737"/>
                <a:gd name="connsiteX2" fmla="*/ 1070263 w 5756563"/>
                <a:gd name="connsiteY2" fmla="*/ 2265219 h 2358737"/>
                <a:gd name="connsiteX3" fmla="*/ 1901536 w 5756563"/>
                <a:gd name="connsiteY3" fmla="*/ 1808019 h 2358737"/>
                <a:gd name="connsiteX4" fmla="*/ 2067792 w 5756563"/>
                <a:gd name="connsiteY4" fmla="*/ 1641765 h 2358737"/>
                <a:gd name="connsiteX5" fmla="*/ 2275609 w 5756563"/>
                <a:gd name="connsiteY5" fmla="*/ 1433946 h 2358737"/>
                <a:gd name="connsiteX6" fmla="*/ 3034145 w 5756563"/>
                <a:gd name="connsiteY6" fmla="*/ 1257300 h 2358737"/>
                <a:gd name="connsiteX7" fmla="*/ 3584863 w 5756563"/>
                <a:gd name="connsiteY7" fmla="*/ 810491 h 2358737"/>
                <a:gd name="connsiteX8" fmla="*/ 3844636 w 5756563"/>
                <a:gd name="connsiteY8" fmla="*/ 644237 h 2358737"/>
                <a:gd name="connsiteX9" fmla="*/ 4322618 w 5756563"/>
                <a:gd name="connsiteY9" fmla="*/ 571500 h 2358737"/>
                <a:gd name="connsiteX10" fmla="*/ 4810991 w 5756563"/>
                <a:gd name="connsiteY10" fmla="*/ 374073 h 2358737"/>
                <a:gd name="connsiteX11" fmla="*/ 5756563 w 5756563"/>
                <a:gd name="connsiteY11" fmla="*/ 0 h 2358737"/>
                <a:gd name="connsiteX0" fmla="*/ 0 w 5766954"/>
                <a:gd name="connsiteY0" fmla="*/ 2431473 h 2431473"/>
                <a:gd name="connsiteX1" fmla="*/ 914400 w 5766954"/>
                <a:gd name="connsiteY1" fmla="*/ 2400300 h 2431473"/>
                <a:gd name="connsiteX2" fmla="*/ 1070263 w 5766954"/>
                <a:gd name="connsiteY2" fmla="*/ 2337955 h 2431473"/>
                <a:gd name="connsiteX3" fmla="*/ 1901536 w 5766954"/>
                <a:gd name="connsiteY3" fmla="*/ 1880755 h 2431473"/>
                <a:gd name="connsiteX4" fmla="*/ 2067792 w 5766954"/>
                <a:gd name="connsiteY4" fmla="*/ 1714501 h 2431473"/>
                <a:gd name="connsiteX5" fmla="*/ 2275609 w 5766954"/>
                <a:gd name="connsiteY5" fmla="*/ 1506682 h 2431473"/>
                <a:gd name="connsiteX6" fmla="*/ 3034145 w 5766954"/>
                <a:gd name="connsiteY6" fmla="*/ 1330036 h 2431473"/>
                <a:gd name="connsiteX7" fmla="*/ 3584863 w 5766954"/>
                <a:gd name="connsiteY7" fmla="*/ 883227 h 2431473"/>
                <a:gd name="connsiteX8" fmla="*/ 3844636 w 5766954"/>
                <a:gd name="connsiteY8" fmla="*/ 716973 h 2431473"/>
                <a:gd name="connsiteX9" fmla="*/ 4322618 w 5766954"/>
                <a:gd name="connsiteY9" fmla="*/ 644236 h 2431473"/>
                <a:gd name="connsiteX10" fmla="*/ 4810991 w 5766954"/>
                <a:gd name="connsiteY10" fmla="*/ 446809 h 2431473"/>
                <a:gd name="connsiteX11" fmla="*/ 5766954 w 5766954"/>
                <a:gd name="connsiteY11" fmla="*/ 0 h 2431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66954" h="2431473">
                  <a:moveTo>
                    <a:pt x="0" y="2431473"/>
                  </a:moveTo>
                  <a:lnTo>
                    <a:pt x="914400" y="2400300"/>
                  </a:lnTo>
                  <a:lnTo>
                    <a:pt x="1070263" y="2337955"/>
                  </a:lnTo>
                  <a:lnTo>
                    <a:pt x="1901536" y="1880755"/>
                  </a:lnTo>
                  <a:lnTo>
                    <a:pt x="2067792" y="1714501"/>
                  </a:lnTo>
                  <a:lnTo>
                    <a:pt x="2275609" y="1506682"/>
                  </a:lnTo>
                  <a:lnTo>
                    <a:pt x="3034145" y="1330036"/>
                  </a:lnTo>
                  <a:lnTo>
                    <a:pt x="3584863" y="883227"/>
                  </a:lnTo>
                  <a:lnTo>
                    <a:pt x="3844636" y="716973"/>
                  </a:lnTo>
                  <a:lnTo>
                    <a:pt x="4322618" y="644236"/>
                  </a:lnTo>
                  <a:lnTo>
                    <a:pt x="4810991" y="446809"/>
                  </a:lnTo>
                  <a:lnTo>
                    <a:pt x="5766954"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1" name="TextBox 10"/>
            <p:cNvSpPr txBox="1"/>
            <p:nvPr/>
          </p:nvSpPr>
          <p:spPr>
            <a:xfrm>
              <a:off x="7356681" y="2359053"/>
              <a:ext cx="260385" cy="369242"/>
            </a:xfrm>
            <a:prstGeom prst="rect">
              <a:avLst/>
            </a:prstGeom>
            <a:noFill/>
          </p:spPr>
          <p:txBody>
            <a:bodyPr>
              <a:spAutoFit/>
            </a:bodyPr>
            <a:lstStyle/>
            <a:p>
              <a:pPr>
                <a:defRPr/>
              </a:pPr>
              <a:r>
                <a:rPr lang="en-US" b="1" dirty="0">
                  <a:solidFill>
                    <a:srgbClr val="FF0000"/>
                  </a:solidFill>
                  <a:latin typeface="Calibri" panose="020F0502020204030204" pitchFamily="34" charset="0"/>
                </a:rPr>
                <a:t>?</a:t>
              </a:r>
            </a:p>
          </p:txBody>
        </p:sp>
        <p:sp>
          <p:nvSpPr>
            <p:cNvPr id="12" name="TextBox 11"/>
            <p:cNvSpPr txBox="1"/>
            <p:nvPr/>
          </p:nvSpPr>
          <p:spPr>
            <a:xfrm>
              <a:off x="7705978" y="1887681"/>
              <a:ext cx="260385" cy="369242"/>
            </a:xfrm>
            <a:prstGeom prst="rect">
              <a:avLst/>
            </a:prstGeom>
            <a:noFill/>
          </p:spPr>
          <p:txBody>
            <a:bodyPr>
              <a:spAutoFit/>
            </a:bodyPr>
            <a:lstStyle/>
            <a:p>
              <a:pPr>
                <a:defRPr/>
              </a:pPr>
              <a:r>
                <a:rPr lang="en-US" b="1" dirty="0">
                  <a:solidFill>
                    <a:srgbClr val="FF0000"/>
                  </a:solidFill>
                  <a:latin typeface="Calibri" panose="020F0502020204030204" pitchFamily="34" charset="0"/>
                </a:rPr>
                <a:t>?</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9FC2770-078C-4301-9B80-FD7158DDA7A6}" type="slidenum">
              <a:rPr lang="en-US" altLang="en-US">
                <a:latin typeface="Calibri" panose="020F0502020204030204" pitchFamily="34" charset="0"/>
              </a:rPr>
              <a:pPr eaLnBrk="1" hangingPunct="1"/>
              <a:t>49</a:t>
            </a:fld>
            <a:endParaRPr lang="en-US" altLang="en-US" dirty="0">
              <a:latin typeface="Calibri" panose="020F0502020204030204" pitchFamily="34" charset="0"/>
            </a:endParaRPr>
          </a:p>
        </p:txBody>
      </p:sp>
      <p:sp>
        <p:nvSpPr>
          <p:cNvPr id="36866" name="Rectangle 2"/>
          <p:cNvSpPr>
            <a:spLocks noGrp="1" noChangeArrowheads="1"/>
          </p:cNvSpPr>
          <p:nvPr>
            <p:ph type="title"/>
          </p:nvPr>
        </p:nvSpPr>
        <p:spPr/>
        <p:txBody>
          <a:bodyPr/>
          <a:lstStyle/>
          <a:p>
            <a:pPr eaLnBrk="1" hangingPunct="1">
              <a:defRPr/>
            </a:pPr>
            <a:r>
              <a:rPr lang="en-US" dirty="0"/>
              <a:t>Developing Stage-Frequency Curve</a:t>
            </a:r>
          </a:p>
        </p:txBody>
      </p:sp>
      <p:sp>
        <p:nvSpPr>
          <p:cNvPr id="36867" name="Rectangle 3"/>
          <p:cNvSpPr>
            <a:spLocks noGrp="1" noChangeArrowheads="1"/>
          </p:cNvSpPr>
          <p:nvPr>
            <p:ph type="body" idx="1"/>
          </p:nvPr>
        </p:nvSpPr>
        <p:spPr>
          <a:xfrm>
            <a:off x="1082040" y="1557338"/>
            <a:ext cx="9414510" cy="4538662"/>
          </a:xfrm>
        </p:spPr>
        <p:txBody>
          <a:bodyPr/>
          <a:lstStyle/>
          <a:p>
            <a:pPr eaLnBrk="1" hangingPunct="1">
              <a:spcBef>
                <a:spcPct val="30000"/>
              </a:spcBef>
              <a:buFontTx/>
              <a:buNone/>
              <a:defRPr/>
            </a:pPr>
            <a:r>
              <a:rPr lang="en-US" dirty="0">
                <a:solidFill>
                  <a:srgbClr val="FFFF00"/>
                </a:solidFill>
                <a:cs typeface="Times New Roman" pitchFamily="18" charset="0"/>
              </a:rPr>
              <a:t>	</a:t>
            </a:r>
            <a:r>
              <a:rPr lang="en-US" dirty="0">
                <a:solidFill>
                  <a:srgbClr val="C00000"/>
                </a:solidFill>
                <a:cs typeface="Times New Roman" pitchFamily="18" charset="0"/>
              </a:rPr>
              <a:t>Second Method:</a:t>
            </a:r>
          </a:p>
          <a:p>
            <a:pPr lvl="1" eaLnBrk="1" hangingPunct="1">
              <a:spcBef>
                <a:spcPct val="30000"/>
              </a:spcBef>
              <a:buFont typeface="Arial" pitchFamily="34" charset="0"/>
              <a:buChar char="•"/>
              <a:defRPr/>
            </a:pPr>
            <a:r>
              <a:rPr lang="en-US" dirty="0">
                <a:cs typeface="Times New Roman" pitchFamily="18" charset="0"/>
              </a:rPr>
              <a:t>Combine flow-frequency curve with flow-stage relationship</a:t>
            </a:r>
          </a:p>
        </p:txBody>
      </p:sp>
    </p:spTree>
    <p:extLst>
      <p:ext uri="{BB962C8B-B14F-4D97-AF65-F5344CB8AC3E}">
        <p14:creationId xmlns:p14="http://schemas.microsoft.com/office/powerpoint/2010/main" val="14342079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09043FF2-99F2-4B96-9653-9B279F083582}" type="slidenum">
              <a:rPr lang="en-US" altLang="en-US">
                <a:latin typeface="Calibri" panose="020F0502020204030204" pitchFamily="34" charset="0"/>
              </a:rPr>
              <a:pPr eaLnBrk="1" hangingPunct="1"/>
              <a:t>5</a:t>
            </a:fld>
            <a:endParaRPr lang="en-US" altLang="en-US" dirty="0">
              <a:latin typeface="Calibri" panose="020F0502020204030204" pitchFamily="34" charset="0"/>
            </a:endParaRPr>
          </a:p>
        </p:txBody>
      </p:sp>
      <p:sp>
        <p:nvSpPr>
          <p:cNvPr id="5122" name="Rectangle 2"/>
          <p:cNvSpPr>
            <a:spLocks noGrp="1" noChangeArrowheads="1"/>
          </p:cNvSpPr>
          <p:nvPr>
            <p:ph type="title"/>
          </p:nvPr>
        </p:nvSpPr>
        <p:spPr>
          <a:xfrm>
            <a:off x="900650" y="619125"/>
            <a:ext cx="9310150" cy="1143000"/>
          </a:xfrm>
        </p:spPr>
        <p:txBody>
          <a:bodyPr/>
          <a:lstStyle/>
          <a:p>
            <a:pPr eaLnBrk="1" hangingPunct="1">
              <a:defRPr/>
            </a:pPr>
            <a:r>
              <a:rPr lang="en-US" dirty="0"/>
              <a:t>What Is Graphical Frequency Analysis?</a:t>
            </a:r>
          </a:p>
        </p:txBody>
      </p:sp>
      <p:sp>
        <p:nvSpPr>
          <p:cNvPr id="5123" name="Rectangle 3"/>
          <p:cNvSpPr>
            <a:spLocks noGrp="1" noChangeArrowheads="1"/>
          </p:cNvSpPr>
          <p:nvPr>
            <p:ph type="body" idx="1"/>
          </p:nvPr>
        </p:nvSpPr>
        <p:spPr>
          <a:xfrm>
            <a:off x="1072529" y="1959429"/>
            <a:ext cx="9138271" cy="4166734"/>
          </a:xfrm>
        </p:spPr>
        <p:txBody>
          <a:bodyPr/>
          <a:lstStyle/>
          <a:p>
            <a:pPr eaLnBrk="1" hangingPunct="1">
              <a:spcBef>
                <a:spcPct val="60000"/>
              </a:spcBef>
              <a:defRPr/>
            </a:pPr>
            <a:r>
              <a:rPr lang="en-US" sz="3000" dirty="0"/>
              <a:t>Graphical analysis involves fitting a curve to </a:t>
            </a:r>
            <a:r>
              <a:rPr lang="en-US" sz="3000" u="sng" dirty="0"/>
              <a:t>data</a:t>
            </a:r>
            <a:r>
              <a:rPr lang="en-US" sz="3000" dirty="0"/>
              <a:t> plotted on probability paper </a:t>
            </a:r>
          </a:p>
          <a:p>
            <a:pPr lvl="1" eaLnBrk="1" hangingPunct="1">
              <a:spcBef>
                <a:spcPct val="60000"/>
              </a:spcBef>
              <a:defRPr/>
            </a:pPr>
            <a:r>
              <a:rPr lang="en-US" sz="2200" dirty="0"/>
              <a:t>The </a:t>
            </a:r>
            <a:r>
              <a:rPr lang="en-US" sz="2200" i="1" dirty="0"/>
              <a:t>horizontal</a:t>
            </a:r>
            <a:r>
              <a:rPr lang="en-US" sz="2200" dirty="0"/>
              <a:t> location at which a data point is plotted is based on a selected </a:t>
            </a:r>
            <a:r>
              <a:rPr lang="en-US" sz="2200" u="sng" dirty="0">
                <a:solidFill>
                  <a:srgbClr val="C00000"/>
                </a:solidFill>
              </a:rPr>
              <a:t>plotting position</a:t>
            </a:r>
            <a:r>
              <a:rPr lang="en-US" sz="2200" dirty="0">
                <a:solidFill>
                  <a:srgbClr val="C00000"/>
                </a:solidFill>
              </a:rPr>
              <a:t> </a:t>
            </a:r>
            <a:r>
              <a:rPr lang="en-US" sz="2200" dirty="0"/>
              <a:t>— an empirical estimate of exceedance probability</a:t>
            </a:r>
            <a:endParaRPr lang="en-US" sz="2200" u="sng"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4D12DF14-1705-4C6D-AE13-473321914E09}" type="slidenum">
              <a:rPr lang="en-US" altLang="en-US">
                <a:latin typeface="Calibri" panose="020F0502020204030204" pitchFamily="34" charset="0"/>
              </a:rPr>
              <a:pPr eaLnBrk="1" hangingPunct="1"/>
              <a:t>50</a:t>
            </a:fld>
            <a:endParaRPr lang="en-US" altLang="en-US" dirty="0">
              <a:latin typeface="Calibri" panose="020F0502020204030204" pitchFamily="34" charset="0"/>
            </a:endParaRPr>
          </a:p>
        </p:txBody>
      </p:sp>
      <p:sp>
        <p:nvSpPr>
          <p:cNvPr id="37890" name="Rectangle 2"/>
          <p:cNvSpPr>
            <a:spLocks noGrp="1" noChangeArrowheads="1"/>
          </p:cNvSpPr>
          <p:nvPr>
            <p:ph type="title"/>
          </p:nvPr>
        </p:nvSpPr>
        <p:spPr>
          <a:xfrm>
            <a:off x="1074420" y="387350"/>
            <a:ext cx="9074469" cy="1143000"/>
          </a:xfrm>
        </p:spPr>
        <p:txBody>
          <a:bodyPr/>
          <a:lstStyle/>
          <a:p>
            <a:pPr eaLnBrk="1" hangingPunct="1">
              <a:defRPr/>
            </a:pPr>
            <a:r>
              <a:rPr lang="en-US" sz="3800" dirty="0"/>
              <a:t>Example Stage/Flow Rating Curve</a:t>
            </a:r>
          </a:p>
        </p:txBody>
      </p:sp>
      <p:pic>
        <p:nvPicPr>
          <p:cNvPr id="44036" name="Picture 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5004" y="1390651"/>
            <a:ext cx="6924675"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4"/>
          <p:cNvSpPr/>
          <p:nvPr/>
        </p:nvSpPr>
        <p:spPr bwMode="auto">
          <a:xfrm>
            <a:off x="2708148" y="3886200"/>
            <a:ext cx="768096" cy="1874520"/>
          </a:xfrm>
          <a:custGeom>
            <a:avLst/>
            <a:gdLst>
              <a:gd name="connsiteX0" fmla="*/ 2386584 w 2386584"/>
              <a:gd name="connsiteY0" fmla="*/ 1170432 h 1170432"/>
              <a:gd name="connsiteX1" fmla="*/ 2386584 w 2386584"/>
              <a:gd name="connsiteY1" fmla="*/ 0 h 1170432"/>
              <a:gd name="connsiteX2" fmla="*/ 0 w 2386584"/>
              <a:gd name="connsiteY2" fmla="*/ 0 h 1170432"/>
              <a:gd name="connsiteX3" fmla="*/ 0 w 2386584"/>
              <a:gd name="connsiteY3" fmla="*/ 18288 h 1170432"/>
              <a:gd name="connsiteX0" fmla="*/ 2386584 w 2386584"/>
              <a:gd name="connsiteY0" fmla="*/ 1170432 h 1170432"/>
              <a:gd name="connsiteX1" fmla="*/ 2386584 w 2386584"/>
              <a:gd name="connsiteY1" fmla="*/ 0 h 1170432"/>
              <a:gd name="connsiteX2" fmla="*/ 0 w 2386584"/>
              <a:gd name="connsiteY2" fmla="*/ 0 h 1170432"/>
            </a:gdLst>
            <a:ahLst/>
            <a:cxnLst>
              <a:cxn ang="0">
                <a:pos x="connsiteX0" y="connsiteY0"/>
              </a:cxn>
              <a:cxn ang="0">
                <a:pos x="connsiteX1" y="connsiteY1"/>
              </a:cxn>
              <a:cxn ang="0">
                <a:pos x="connsiteX2" y="connsiteY2"/>
              </a:cxn>
            </a:cxnLst>
            <a:rect l="l" t="t" r="r" b="b"/>
            <a:pathLst>
              <a:path w="2386584" h="1170432">
                <a:moveTo>
                  <a:pt x="2386584" y="1170432"/>
                </a:moveTo>
                <a:lnTo>
                  <a:pt x="2386584" y="0"/>
                </a:lnTo>
                <a:lnTo>
                  <a:pt x="0" y="0"/>
                </a:lnTo>
              </a:path>
            </a:pathLst>
          </a:custGeom>
          <a:noFill/>
          <a:ln w="25400" cap="flat" cmpd="sng" algn="ctr">
            <a:solidFill>
              <a:srgbClr val="00B050"/>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423319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8565" y="951865"/>
            <a:ext cx="8586788" cy="58435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505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73AD57C4-A6E0-40ED-9CDF-1C45770C1A8B}" type="slidenum">
              <a:rPr lang="en-US" altLang="en-US">
                <a:latin typeface="Calibri" panose="020F0502020204030204" pitchFamily="34" charset="0"/>
              </a:rPr>
              <a:pPr eaLnBrk="1" hangingPunct="1"/>
              <a:t>51</a:t>
            </a:fld>
            <a:endParaRPr lang="en-US" altLang="en-US" dirty="0">
              <a:latin typeface="Calibri" panose="020F0502020204030204" pitchFamily="34" charset="0"/>
            </a:endParaRPr>
          </a:p>
        </p:txBody>
      </p:sp>
      <p:sp>
        <p:nvSpPr>
          <p:cNvPr id="37890" name="Rectangle 2"/>
          <p:cNvSpPr>
            <a:spLocks noGrp="1" noChangeArrowheads="1"/>
          </p:cNvSpPr>
          <p:nvPr>
            <p:ph type="title"/>
          </p:nvPr>
        </p:nvSpPr>
        <p:spPr>
          <a:xfrm>
            <a:off x="609600" y="-2223"/>
            <a:ext cx="9539289" cy="1143001"/>
          </a:xfrm>
        </p:spPr>
        <p:txBody>
          <a:bodyPr/>
          <a:lstStyle/>
          <a:p>
            <a:pPr eaLnBrk="1" hangingPunct="1">
              <a:defRPr/>
            </a:pPr>
            <a:r>
              <a:rPr lang="en-US" sz="3800" dirty="0"/>
              <a:t>Resulting Stage-Frequency Curve</a:t>
            </a:r>
          </a:p>
        </p:txBody>
      </p:sp>
      <p:sp>
        <p:nvSpPr>
          <p:cNvPr id="8" name="TextBox 7"/>
          <p:cNvSpPr txBox="1"/>
          <p:nvPr/>
        </p:nvSpPr>
        <p:spPr>
          <a:xfrm>
            <a:off x="5809616" y="3942716"/>
            <a:ext cx="1946275" cy="461963"/>
          </a:xfrm>
          <a:prstGeom prst="rect">
            <a:avLst/>
          </a:prstGeom>
          <a:solidFill>
            <a:schemeClr val="bg1"/>
          </a:solidFill>
        </p:spPr>
        <p:txBody>
          <a:bodyPr>
            <a:spAutoFit/>
          </a:bodyPr>
          <a:lstStyle/>
          <a:p>
            <a:pPr>
              <a:defRPr/>
            </a:pPr>
            <a:r>
              <a:rPr lang="en-US" sz="2400" dirty="0">
                <a:solidFill>
                  <a:srgbClr val="0070C0"/>
                </a:solidFill>
                <a:effectLst/>
                <a:latin typeface="Calibri" panose="020F0502020204030204" pitchFamily="34" charset="0"/>
              </a:rPr>
              <a:t>Stage Curve</a:t>
            </a:r>
          </a:p>
        </p:txBody>
      </p:sp>
      <p:sp>
        <p:nvSpPr>
          <p:cNvPr id="9" name="TextBox 8"/>
          <p:cNvSpPr txBox="1"/>
          <p:nvPr/>
        </p:nvSpPr>
        <p:spPr>
          <a:xfrm>
            <a:off x="2550478" y="2358447"/>
            <a:ext cx="3065462" cy="831850"/>
          </a:xfrm>
          <a:prstGeom prst="rect">
            <a:avLst/>
          </a:prstGeom>
          <a:solidFill>
            <a:schemeClr val="bg1"/>
          </a:solidFill>
        </p:spPr>
        <p:txBody>
          <a:bodyPr>
            <a:spAutoFit/>
          </a:bodyPr>
          <a:lstStyle/>
          <a:p>
            <a:pPr>
              <a:defRPr/>
            </a:pPr>
            <a:r>
              <a:rPr lang="en-US" sz="2400" dirty="0">
                <a:solidFill>
                  <a:srgbClr val="CC00CC"/>
                </a:solidFill>
                <a:effectLst/>
                <a:latin typeface="Calibri" panose="020F0502020204030204" pitchFamily="34" charset="0"/>
              </a:rPr>
              <a:t>Flow-Freq Curve based on 100 years of record</a:t>
            </a:r>
          </a:p>
        </p:txBody>
      </p:sp>
      <p:sp>
        <p:nvSpPr>
          <p:cNvPr id="10" name="Freeform 9"/>
          <p:cNvSpPr/>
          <p:nvPr/>
        </p:nvSpPr>
        <p:spPr>
          <a:xfrm>
            <a:off x="2571115" y="1818641"/>
            <a:ext cx="6192838" cy="3636963"/>
          </a:xfrm>
          <a:custGeom>
            <a:avLst/>
            <a:gdLst>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118 w 7034645"/>
              <a:gd name="connsiteY4" fmla="*/ 935182 h 3543300"/>
              <a:gd name="connsiteX5" fmla="*/ 5912427 w 7034645"/>
              <a:gd name="connsiteY5" fmla="*/ 477982 h 3543300"/>
              <a:gd name="connsiteX6" fmla="*/ 6826827 w 7034645"/>
              <a:gd name="connsiteY6" fmla="*/ 83127 h 3543300"/>
              <a:gd name="connsiteX7" fmla="*/ 7034645 w 7034645"/>
              <a:gd name="connsiteY7" fmla="*/ 0 h 3543300"/>
              <a:gd name="connsiteX8" fmla="*/ 7034645 w 7034645"/>
              <a:gd name="connsiteY8" fmla="*/ 0 h 354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34645" h="3543300">
                <a:moveTo>
                  <a:pt x="0" y="3543300"/>
                </a:moveTo>
                <a:lnTo>
                  <a:pt x="1288473" y="2805545"/>
                </a:lnTo>
                <a:lnTo>
                  <a:pt x="2421082" y="2171700"/>
                </a:lnTo>
                <a:lnTo>
                  <a:pt x="3782291" y="1465118"/>
                </a:lnTo>
                <a:lnTo>
                  <a:pt x="4894118" y="935182"/>
                </a:lnTo>
                <a:lnTo>
                  <a:pt x="5912427" y="477982"/>
                </a:lnTo>
                <a:lnTo>
                  <a:pt x="6826827" y="83127"/>
                </a:lnTo>
                <a:lnTo>
                  <a:pt x="7034645" y="0"/>
                </a:lnTo>
                <a:lnTo>
                  <a:pt x="7034645" y="0"/>
                </a:lnTo>
              </a:path>
            </a:pathLst>
          </a:custGeom>
          <a:ln w="19050">
            <a:solidFill>
              <a:srgbClr val="FF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cxnSp>
        <p:nvCxnSpPr>
          <p:cNvPr id="11" name="Straight Arrow Connector 10"/>
          <p:cNvCxnSpPr>
            <a:cxnSpLocks/>
          </p:cNvCxnSpPr>
          <p:nvPr/>
        </p:nvCxnSpPr>
        <p:spPr bwMode="auto">
          <a:xfrm>
            <a:off x="5727192" y="3429000"/>
            <a:ext cx="0" cy="513716"/>
          </a:xfrm>
          <a:prstGeom prst="straightConnector1">
            <a:avLst/>
          </a:prstGeom>
          <a:solidFill>
            <a:schemeClr val="accent1"/>
          </a:solidFill>
          <a:ln w="25400" cap="flat" cmpd="sng" algn="ctr">
            <a:solidFill>
              <a:srgbClr val="00B050"/>
            </a:solidFill>
            <a:prstDash val="sysDash"/>
            <a:round/>
            <a:headEnd type="none" w="med" len="med"/>
            <a:tailEnd type="arrow"/>
          </a:ln>
          <a:effectLst/>
        </p:spPr>
      </p:cxnSp>
      <p:cxnSp>
        <p:nvCxnSpPr>
          <p:cNvPr id="12" name="Straight Arrow Connector 11">
            <a:extLst>
              <a:ext uri="{FF2B5EF4-FFF2-40B4-BE49-F238E27FC236}">
                <a16:creationId xmlns:a16="http://schemas.microsoft.com/office/drawing/2014/main" id="{1C73F94F-54D6-4288-A880-DA43358F15C4}"/>
              </a:ext>
            </a:extLst>
          </p:cNvPr>
          <p:cNvCxnSpPr>
            <a:cxnSpLocks/>
          </p:cNvCxnSpPr>
          <p:nvPr/>
        </p:nvCxnSpPr>
        <p:spPr bwMode="auto">
          <a:xfrm>
            <a:off x="2488834" y="3439274"/>
            <a:ext cx="3238358" cy="0"/>
          </a:xfrm>
          <a:prstGeom prst="straightConnector1">
            <a:avLst/>
          </a:prstGeom>
          <a:solidFill>
            <a:schemeClr val="accent1"/>
          </a:solidFill>
          <a:ln w="25400" cap="flat" cmpd="sng" algn="ctr">
            <a:solidFill>
              <a:srgbClr val="00B050"/>
            </a:solidFill>
            <a:prstDash val="sysDash"/>
            <a:round/>
            <a:headEnd type="none" w="med" len="med"/>
            <a:tailEnd type="arrow"/>
          </a:ln>
          <a:effectLst/>
        </p:spPr>
      </p:cxnSp>
      <p:sp>
        <p:nvSpPr>
          <p:cNvPr id="2" name="TextBox 1">
            <a:extLst>
              <a:ext uri="{FF2B5EF4-FFF2-40B4-BE49-F238E27FC236}">
                <a16:creationId xmlns:a16="http://schemas.microsoft.com/office/drawing/2014/main" id="{D908BCFE-2BA7-C16D-0802-489B3388AEF5}"/>
              </a:ext>
            </a:extLst>
          </p:cNvPr>
          <p:cNvSpPr txBox="1"/>
          <p:nvPr/>
        </p:nvSpPr>
        <p:spPr>
          <a:xfrm>
            <a:off x="9805352" y="2438400"/>
            <a:ext cx="2114677" cy="2246769"/>
          </a:xfrm>
          <a:prstGeom prst="rect">
            <a:avLst/>
          </a:prstGeom>
          <a:noFill/>
        </p:spPr>
        <p:txBody>
          <a:bodyPr wrap="square" rtlCol="0">
            <a:spAutoFit/>
          </a:bodyPr>
          <a:lstStyle/>
          <a:p>
            <a:pPr algn="ctr"/>
            <a:r>
              <a:rPr lang="en-US" sz="2800" dirty="0">
                <a:effectLst/>
                <a:latin typeface="Calibri" panose="020F0502020204030204" pitchFamily="34" charset="0"/>
                <a:cs typeface="Calibri" panose="020F0502020204030204" pitchFamily="34" charset="0"/>
              </a:rPr>
              <a:t>What uncertainties must we consider here?</a:t>
            </a:r>
          </a:p>
        </p:txBody>
      </p:sp>
    </p:spTree>
    <p:extLst>
      <p:ext uri="{BB962C8B-B14F-4D97-AF65-F5344CB8AC3E}">
        <p14:creationId xmlns:p14="http://schemas.microsoft.com/office/powerpoint/2010/main" val="1708592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E91622-9E76-2283-E19D-A7FFAE2F6A37}"/>
            </a:ext>
          </a:extLst>
        </p:cNvPr>
        <p:cNvGrpSpPr/>
        <p:nvPr/>
      </p:nvGrpSpPr>
      <p:grpSpPr>
        <a:xfrm>
          <a:off x="0" y="0"/>
          <a:ext cx="0" cy="0"/>
          <a:chOff x="0" y="0"/>
          <a:chExt cx="0" cy="0"/>
        </a:xfrm>
      </p:grpSpPr>
      <p:sp>
        <p:nvSpPr>
          <p:cNvPr id="46082" name="Slide Number Placeholder 5">
            <a:extLst>
              <a:ext uri="{FF2B5EF4-FFF2-40B4-BE49-F238E27FC236}">
                <a16:creationId xmlns:a16="http://schemas.microsoft.com/office/drawing/2014/main" id="{4D83E7AF-1DD4-1C55-1372-66B10902499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9FC2770-078C-4301-9B80-FD7158DDA7A6}" type="slidenum">
              <a:rPr lang="en-US" altLang="en-US">
                <a:latin typeface="Calibri" panose="020F0502020204030204" pitchFamily="34" charset="0"/>
              </a:rPr>
              <a:pPr eaLnBrk="1" hangingPunct="1"/>
              <a:t>52</a:t>
            </a:fld>
            <a:endParaRPr lang="en-US" altLang="en-US" dirty="0">
              <a:latin typeface="Calibri" panose="020F0502020204030204" pitchFamily="34" charset="0"/>
            </a:endParaRPr>
          </a:p>
        </p:txBody>
      </p:sp>
      <p:sp>
        <p:nvSpPr>
          <p:cNvPr id="36866" name="Rectangle 2">
            <a:extLst>
              <a:ext uri="{FF2B5EF4-FFF2-40B4-BE49-F238E27FC236}">
                <a16:creationId xmlns:a16="http://schemas.microsoft.com/office/drawing/2014/main" id="{DDAA8017-1B4F-9E37-A869-6D0F22CE7E88}"/>
              </a:ext>
            </a:extLst>
          </p:cNvPr>
          <p:cNvSpPr>
            <a:spLocks noGrp="1" noChangeArrowheads="1"/>
          </p:cNvSpPr>
          <p:nvPr>
            <p:ph type="title"/>
          </p:nvPr>
        </p:nvSpPr>
        <p:spPr/>
        <p:txBody>
          <a:bodyPr/>
          <a:lstStyle/>
          <a:p>
            <a:pPr eaLnBrk="1" hangingPunct="1">
              <a:defRPr/>
            </a:pPr>
            <a:r>
              <a:rPr lang="en-US" dirty="0"/>
              <a:t>Developing Stage-Frequency Curve</a:t>
            </a:r>
          </a:p>
        </p:txBody>
      </p:sp>
      <p:sp>
        <p:nvSpPr>
          <p:cNvPr id="36867" name="Rectangle 3">
            <a:extLst>
              <a:ext uri="{FF2B5EF4-FFF2-40B4-BE49-F238E27FC236}">
                <a16:creationId xmlns:a16="http://schemas.microsoft.com/office/drawing/2014/main" id="{699E2378-752A-366A-3BFF-F46D03853754}"/>
              </a:ext>
            </a:extLst>
          </p:cNvPr>
          <p:cNvSpPr>
            <a:spLocks noGrp="1" noChangeArrowheads="1"/>
          </p:cNvSpPr>
          <p:nvPr>
            <p:ph type="body" idx="1"/>
          </p:nvPr>
        </p:nvSpPr>
        <p:spPr>
          <a:xfrm>
            <a:off x="1082040" y="1557338"/>
            <a:ext cx="9414510" cy="4538662"/>
          </a:xfrm>
        </p:spPr>
        <p:txBody>
          <a:bodyPr/>
          <a:lstStyle/>
          <a:p>
            <a:pPr eaLnBrk="1" hangingPunct="1">
              <a:spcBef>
                <a:spcPct val="30000"/>
              </a:spcBef>
              <a:buFontTx/>
              <a:buNone/>
              <a:defRPr/>
            </a:pPr>
            <a:r>
              <a:rPr lang="en-US" dirty="0">
                <a:solidFill>
                  <a:srgbClr val="FFFF00"/>
                </a:solidFill>
                <a:cs typeface="Times New Roman" pitchFamily="18" charset="0"/>
              </a:rPr>
              <a:t>	</a:t>
            </a:r>
            <a:r>
              <a:rPr lang="en-US" dirty="0">
                <a:solidFill>
                  <a:srgbClr val="C00000"/>
                </a:solidFill>
                <a:cs typeface="Times New Roman" pitchFamily="18" charset="0"/>
              </a:rPr>
              <a:t>Magical Method three:</a:t>
            </a:r>
          </a:p>
          <a:p>
            <a:pPr lvl="1" eaLnBrk="1" hangingPunct="1">
              <a:spcBef>
                <a:spcPct val="30000"/>
              </a:spcBef>
              <a:buFont typeface="Arial" pitchFamily="34" charset="0"/>
              <a:buChar char="•"/>
              <a:defRPr/>
            </a:pPr>
            <a:r>
              <a:rPr lang="en-US" dirty="0">
                <a:cs typeface="Times New Roman" pitchFamily="18" charset="0"/>
              </a:rPr>
              <a:t>Combine flow-frequency curve with hydraulic simulation to create simulated record</a:t>
            </a:r>
          </a:p>
        </p:txBody>
      </p:sp>
    </p:spTree>
    <p:extLst>
      <p:ext uri="{BB962C8B-B14F-4D97-AF65-F5344CB8AC3E}">
        <p14:creationId xmlns:p14="http://schemas.microsoft.com/office/powerpoint/2010/main" val="32932200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2"/>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2331CA86-AB51-4E66-866A-98CA79DF3F74}" type="slidenum">
              <a:rPr lang="en-US" altLang="en-US">
                <a:latin typeface="Calibri" panose="020F0502020204030204" pitchFamily="34" charset="0"/>
              </a:rPr>
              <a:pPr eaLnBrk="1" hangingPunct="1"/>
              <a:t>53</a:t>
            </a:fld>
            <a:endParaRPr lang="en-US" altLang="en-US" dirty="0">
              <a:latin typeface="Calibri" panose="020F0502020204030204" pitchFamily="34" charset="0"/>
            </a:endParaRPr>
          </a:p>
        </p:txBody>
      </p:sp>
      <p:pic>
        <p:nvPicPr>
          <p:cNvPr id="47107" name="Picture 4" descr="Sac-SJ Delta.jpg"/>
          <p:cNvPicPr>
            <a:picLocks noChangeAspect="1"/>
          </p:cNvPicPr>
          <p:nvPr/>
        </p:nvPicPr>
        <p:blipFill>
          <a:blip r:embed="rId3" cstate="print">
            <a:extLst>
              <a:ext uri="{28A0092B-C50C-407E-A947-70E740481C1C}">
                <a14:useLocalDpi xmlns:a14="http://schemas.microsoft.com/office/drawing/2010/main" val="0"/>
              </a:ext>
            </a:extLst>
          </a:blip>
          <a:srcRect t="10001" b="2353"/>
          <a:stretch>
            <a:fillRect/>
          </a:stretch>
        </p:blipFill>
        <p:spPr bwMode="auto">
          <a:xfrm>
            <a:off x="4463099" y="0"/>
            <a:ext cx="5032375" cy="6815138"/>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24840" y="747713"/>
            <a:ext cx="3518219" cy="3046988"/>
          </a:xfrm>
          <a:prstGeom prst="rect">
            <a:avLst/>
          </a:prstGeom>
          <a:noFill/>
        </p:spPr>
        <p:txBody>
          <a:bodyPr wrap="square">
            <a:spAutoFit/>
          </a:bodyPr>
          <a:lstStyle/>
          <a:p>
            <a:pPr>
              <a:defRPr/>
            </a:pPr>
            <a:r>
              <a:rPr lang="en-US" sz="3200" dirty="0">
                <a:effectLst/>
                <a:latin typeface="Calibri" panose="020F0502020204030204" pitchFamily="34" charset="0"/>
              </a:rPr>
              <a:t>Sometimes, it is  not possible to define a one-to-one relationship between flow and stage</a:t>
            </a:r>
          </a:p>
        </p:txBody>
      </p:sp>
      <p:sp>
        <p:nvSpPr>
          <p:cNvPr id="7" name="TextBox 6"/>
          <p:cNvSpPr txBox="1"/>
          <p:nvPr/>
        </p:nvSpPr>
        <p:spPr>
          <a:xfrm>
            <a:off x="518161" y="4079876"/>
            <a:ext cx="3880804" cy="1815882"/>
          </a:xfrm>
          <a:prstGeom prst="rect">
            <a:avLst/>
          </a:prstGeom>
          <a:noFill/>
        </p:spPr>
        <p:txBody>
          <a:bodyPr wrap="square">
            <a:spAutoFit/>
          </a:bodyPr>
          <a:lstStyle/>
          <a:p>
            <a:pPr>
              <a:defRPr/>
            </a:pPr>
            <a:r>
              <a:rPr lang="en-US" sz="2800" dirty="0">
                <a:solidFill>
                  <a:srgbClr val="0070C0"/>
                </a:solidFill>
                <a:effectLst/>
                <a:latin typeface="Calibri" panose="020F0502020204030204" pitchFamily="34" charset="0"/>
              </a:rPr>
              <a:t>Sacramento-San Joaquin Delta, confluence of Sacramento and San Joaquin Rivers</a:t>
            </a:r>
          </a:p>
        </p:txBody>
      </p:sp>
      <p:grpSp>
        <p:nvGrpSpPr>
          <p:cNvPr id="47110" name="Group 11"/>
          <p:cNvGrpSpPr>
            <a:grpSpLocks/>
          </p:cNvGrpSpPr>
          <p:nvPr/>
        </p:nvGrpSpPr>
        <p:grpSpPr bwMode="auto">
          <a:xfrm>
            <a:off x="5362577" y="0"/>
            <a:ext cx="3468687" cy="6778625"/>
            <a:chOff x="3884815" y="5542"/>
            <a:chExt cx="3469178" cy="6777643"/>
          </a:xfrm>
        </p:grpSpPr>
        <p:sp>
          <p:nvSpPr>
            <p:cNvPr id="9" name="Freeform 8"/>
            <p:cNvSpPr/>
            <p:nvPr/>
          </p:nvSpPr>
          <p:spPr>
            <a:xfrm>
              <a:off x="3884815" y="5542"/>
              <a:ext cx="1989419" cy="3884049"/>
            </a:xfrm>
            <a:custGeom>
              <a:avLst/>
              <a:gdLst>
                <a:gd name="connsiteX0" fmla="*/ 1662545 w 1989512"/>
                <a:gd name="connsiteY0" fmla="*/ 0 h 3884814"/>
                <a:gd name="connsiteX1" fmla="*/ 1706880 w 1989512"/>
                <a:gd name="connsiteY1" fmla="*/ 60960 h 3884814"/>
                <a:gd name="connsiteX2" fmla="*/ 1751214 w 1989512"/>
                <a:gd name="connsiteY2" fmla="*/ 83127 h 3884814"/>
                <a:gd name="connsiteX3" fmla="*/ 1795549 w 1989512"/>
                <a:gd name="connsiteY3" fmla="*/ 44334 h 3884814"/>
                <a:gd name="connsiteX4" fmla="*/ 1873134 w 1989512"/>
                <a:gd name="connsiteY4" fmla="*/ 49876 h 3884814"/>
                <a:gd name="connsiteX5" fmla="*/ 1923010 w 1989512"/>
                <a:gd name="connsiteY5" fmla="*/ 72043 h 3884814"/>
                <a:gd name="connsiteX6" fmla="*/ 1961803 w 1989512"/>
                <a:gd name="connsiteY6" fmla="*/ 138545 h 3884814"/>
                <a:gd name="connsiteX7" fmla="*/ 1939636 w 1989512"/>
                <a:gd name="connsiteY7" fmla="*/ 210589 h 3884814"/>
                <a:gd name="connsiteX8" fmla="*/ 1906385 w 1989512"/>
                <a:gd name="connsiteY8" fmla="*/ 271549 h 3884814"/>
                <a:gd name="connsiteX9" fmla="*/ 1873134 w 1989512"/>
                <a:gd name="connsiteY9" fmla="*/ 282633 h 3884814"/>
                <a:gd name="connsiteX10" fmla="*/ 1878676 w 1989512"/>
                <a:gd name="connsiteY10" fmla="*/ 326967 h 3884814"/>
                <a:gd name="connsiteX11" fmla="*/ 1900843 w 1989512"/>
                <a:gd name="connsiteY11" fmla="*/ 365760 h 3884814"/>
                <a:gd name="connsiteX12" fmla="*/ 1928552 w 1989512"/>
                <a:gd name="connsiteY12" fmla="*/ 432262 h 3884814"/>
                <a:gd name="connsiteX13" fmla="*/ 1928552 w 1989512"/>
                <a:gd name="connsiteY13" fmla="*/ 476596 h 3884814"/>
                <a:gd name="connsiteX14" fmla="*/ 1867592 w 1989512"/>
                <a:gd name="connsiteY14" fmla="*/ 526473 h 3884814"/>
                <a:gd name="connsiteX15" fmla="*/ 1867592 w 1989512"/>
                <a:gd name="connsiteY15" fmla="*/ 526473 h 3884814"/>
                <a:gd name="connsiteX16" fmla="*/ 1812174 w 1989512"/>
                <a:gd name="connsiteY16" fmla="*/ 554182 h 3884814"/>
                <a:gd name="connsiteX17" fmla="*/ 1828800 w 1989512"/>
                <a:gd name="connsiteY17" fmla="*/ 587433 h 3884814"/>
                <a:gd name="connsiteX18" fmla="*/ 1828800 w 1989512"/>
                <a:gd name="connsiteY18" fmla="*/ 587433 h 3884814"/>
                <a:gd name="connsiteX19" fmla="*/ 1850967 w 1989512"/>
                <a:gd name="connsiteY19" fmla="*/ 620683 h 3884814"/>
                <a:gd name="connsiteX20" fmla="*/ 1839883 w 1989512"/>
                <a:gd name="connsiteY20" fmla="*/ 642851 h 3884814"/>
                <a:gd name="connsiteX21" fmla="*/ 1740130 w 1989512"/>
                <a:gd name="connsiteY21" fmla="*/ 653934 h 3884814"/>
                <a:gd name="connsiteX22" fmla="*/ 1690254 w 1989512"/>
                <a:gd name="connsiteY22" fmla="*/ 703811 h 3884814"/>
                <a:gd name="connsiteX23" fmla="*/ 1657003 w 1989512"/>
                <a:gd name="connsiteY23" fmla="*/ 781396 h 3884814"/>
                <a:gd name="connsiteX24" fmla="*/ 1701338 w 1989512"/>
                <a:gd name="connsiteY24" fmla="*/ 864523 h 3884814"/>
                <a:gd name="connsiteX25" fmla="*/ 1751214 w 1989512"/>
                <a:gd name="connsiteY25" fmla="*/ 942109 h 3884814"/>
                <a:gd name="connsiteX26" fmla="*/ 1801090 w 1989512"/>
                <a:gd name="connsiteY26" fmla="*/ 958734 h 3884814"/>
                <a:gd name="connsiteX27" fmla="*/ 1906385 w 1989512"/>
                <a:gd name="connsiteY27" fmla="*/ 947651 h 3884814"/>
                <a:gd name="connsiteX28" fmla="*/ 1950720 w 1989512"/>
                <a:gd name="connsiteY28" fmla="*/ 969818 h 3884814"/>
                <a:gd name="connsiteX29" fmla="*/ 1967345 w 1989512"/>
                <a:gd name="connsiteY29" fmla="*/ 1047403 h 3884814"/>
                <a:gd name="connsiteX30" fmla="*/ 1989512 w 1989512"/>
                <a:gd name="connsiteY30" fmla="*/ 1147156 h 3884814"/>
                <a:gd name="connsiteX31" fmla="*/ 1967345 w 1989512"/>
                <a:gd name="connsiteY31" fmla="*/ 1197033 h 3884814"/>
                <a:gd name="connsiteX32" fmla="*/ 1911927 w 1989512"/>
                <a:gd name="connsiteY32" fmla="*/ 1230283 h 3884814"/>
                <a:gd name="connsiteX33" fmla="*/ 1850967 w 1989512"/>
                <a:gd name="connsiteY33" fmla="*/ 1230283 h 3884814"/>
                <a:gd name="connsiteX34" fmla="*/ 1817716 w 1989512"/>
                <a:gd name="connsiteY34" fmla="*/ 1235825 h 3884814"/>
                <a:gd name="connsiteX35" fmla="*/ 1817716 w 1989512"/>
                <a:gd name="connsiteY35" fmla="*/ 1235825 h 3884814"/>
                <a:gd name="connsiteX36" fmla="*/ 1801090 w 1989512"/>
                <a:gd name="connsiteY36" fmla="*/ 1269076 h 3884814"/>
                <a:gd name="connsiteX37" fmla="*/ 1845425 w 1989512"/>
                <a:gd name="connsiteY37" fmla="*/ 1352203 h 3884814"/>
                <a:gd name="connsiteX38" fmla="*/ 1895301 w 1989512"/>
                <a:gd name="connsiteY38" fmla="*/ 1424247 h 3884814"/>
                <a:gd name="connsiteX39" fmla="*/ 1917469 w 1989512"/>
                <a:gd name="connsiteY39" fmla="*/ 1512916 h 3884814"/>
                <a:gd name="connsiteX40" fmla="*/ 1900843 w 1989512"/>
                <a:gd name="connsiteY40" fmla="*/ 1562793 h 3884814"/>
                <a:gd name="connsiteX41" fmla="*/ 1856509 w 1989512"/>
                <a:gd name="connsiteY41" fmla="*/ 1618211 h 3884814"/>
                <a:gd name="connsiteX42" fmla="*/ 1850967 w 1989512"/>
                <a:gd name="connsiteY42" fmla="*/ 1645920 h 3884814"/>
                <a:gd name="connsiteX43" fmla="*/ 1862050 w 1989512"/>
                <a:gd name="connsiteY43" fmla="*/ 1706880 h 3884814"/>
                <a:gd name="connsiteX44" fmla="*/ 1850967 w 1989512"/>
                <a:gd name="connsiteY44" fmla="*/ 1756756 h 3884814"/>
                <a:gd name="connsiteX45" fmla="*/ 1790007 w 1989512"/>
                <a:gd name="connsiteY45" fmla="*/ 1823258 h 3884814"/>
                <a:gd name="connsiteX46" fmla="*/ 1729047 w 1989512"/>
                <a:gd name="connsiteY46" fmla="*/ 1862051 h 3884814"/>
                <a:gd name="connsiteX47" fmla="*/ 1645920 w 1989512"/>
                <a:gd name="connsiteY47" fmla="*/ 1889760 h 3884814"/>
                <a:gd name="connsiteX48" fmla="*/ 1573876 w 1989512"/>
                <a:gd name="connsiteY48" fmla="*/ 1972887 h 3884814"/>
                <a:gd name="connsiteX49" fmla="*/ 1540625 w 1989512"/>
                <a:gd name="connsiteY49" fmla="*/ 2056014 h 3884814"/>
                <a:gd name="connsiteX50" fmla="*/ 1573876 w 1989512"/>
                <a:gd name="connsiteY50" fmla="*/ 2155767 h 3884814"/>
                <a:gd name="connsiteX51" fmla="*/ 1668087 w 1989512"/>
                <a:gd name="connsiteY51" fmla="*/ 2288771 h 3884814"/>
                <a:gd name="connsiteX52" fmla="*/ 1778923 w 1989512"/>
                <a:gd name="connsiteY52" fmla="*/ 2399607 h 3884814"/>
                <a:gd name="connsiteX53" fmla="*/ 1878676 w 1989512"/>
                <a:gd name="connsiteY53" fmla="*/ 2482734 h 3884814"/>
                <a:gd name="connsiteX54" fmla="*/ 1917469 w 1989512"/>
                <a:gd name="connsiteY54" fmla="*/ 2527069 h 3884814"/>
                <a:gd name="connsiteX55" fmla="*/ 1917469 w 1989512"/>
                <a:gd name="connsiteY55" fmla="*/ 2588029 h 3884814"/>
                <a:gd name="connsiteX56" fmla="*/ 1862050 w 1989512"/>
                <a:gd name="connsiteY56" fmla="*/ 2621280 h 3884814"/>
                <a:gd name="connsiteX57" fmla="*/ 1767840 w 1989512"/>
                <a:gd name="connsiteY57" fmla="*/ 2615738 h 3884814"/>
                <a:gd name="connsiteX58" fmla="*/ 1690254 w 1989512"/>
                <a:gd name="connsiteY58" fmla="*/ 2593571 h 3884814"/>
                <a:gd name="connsiteX59" fmla="*/ 1651461 w 1989512"/>
                <a:gd name="connsiteY59" fmla="*/ 2632363 h 3884814"/>
                <a:gd name="connsiteX60" fmla="*/ 1662545 w 1989512"/>
                <a:gd name="connsiteY60" fmla="*/ 2715491 h 3884814"/>
                <a:gd name="connsiteX61" fmla="*/ 1657003 w 1989512"/>
                <a:gd name="connsiteY61" fmla="*/ 2787534 h 3884814"/>
                <a:gd name="connsiteX62" fmla="*/ 1657003 w 1989512"/>
                <a:gd name="connsiteY62" fmla="*/ 2837411 h 3884814"/>
                <a:gd name="connsiteX63" fmla="*/ 1657003 w 1989512"/>
                <a:gd name="connsiteY63" fmla="*/ 2887287 h 3884814"/>
                <a:gd name="connsiteX64" fmla="*/ 1618210 w 1989512"/>
                <a:gd name="connsiteY64" fmla="*/ 2948247 h 3884814"/>
                <a:gd name="connsiteX65" fmla="*/ 1535083 w 1989512"/>
                <a:gd name="connsiteY65" fmla="*/ 2975956 h 3884814"/>
                <a:gd name="connsiteX66" fmla="*/ 1490749 w 1989512"/>
                <a:gd name="connsiteY66" fmla="*/ 3025833 h 3884814"/>
                <a:gd name="connsiteX67" fmla="*/ 1463040 w 1989512"/>
                <a:gd name="connsiteY67" fmla="*/ 3092334 h 3884814"/>
                <a:gd name="connsiteX68" fmla="*/ 1413163 w 1989512"/>
                <a:gd name="connsiteY68" fmla="*/ 3142211 h 3884814"/>
                <a:gd name="connsiteX69" fmla="*/ 1318952 w 1989512"/>
                <a:gd name="connsiteY69" fmla="*/ 3153294 h 3884814"/>
                <a:gd name="connsiteX70" fmla="*/ 1241367 w 1989512"/>
                <a:gd name="connsiteY70" fmla="*/ 3114502 h 3884814"/>
                <a:gd name="connsiteX71" fmla="*/ 1174865 w 1989512"/>
                <a:gd name="connsiteY71" fmla="*/ 3086793 h 3884814"/>
                <a:gd name="connsiteX72" fmla="*/ 1108363 w 1989512"/>
                <a:gd name="connsiteY72" fmla="*/ 3075709 h 3884814"/>
                <a:gd name="connsiteX73" fmla="*/ 1064029 w 1989512"/>
                <a:gd name="connsiteY73" fmla="*/ 3059083 h 3884814"/>
                <a:gd name="connsiteX74" fmla="*/ 980901 w 1989512"/>
                <a:gd name="connsiteY74" fmla="*/ 3153294 h 3884814"/>
                <a:gd name="connsiteX75" fmla="*/ 925483 w 1989512"/>
                <a:gd name="connsiteY75" fmla="*/ 3247505 h 3884814"/>
                <a:gd name="connsiteX76" fmla="*/ 864523 w 1989512"/>
                <a:gd name="connsiteY76" fmla="*/ 3435927 h 3884814"/>
                <a:gd name="connsiteX77" fmla="*/ 720436 w 1989512"/>
                <a:gd name="connsiteY77" fmla="*/ 3585556 h 3884814"/>
                <a:gd name="connsiteX78" fmla="*/ 559723 w 1989512"/>
                <a:gd name="connsiteY78" fmla="*/ 3724102 h 3884814"/>
                <a:gd name="connsiteX79" fmla="*/ 387927 w 1989512"/>
                <a:gd name="connsiteY79" fmla="*/ 3829396 h 3884814"/>
                <a:gd name="connsiteX80" fmla="*/ 321425 w 1989512"/>
                <a:gd name="connsiteY80" fmla="*/ 3868189 h 3884814"/>
                <a:gd name="connsiteX81" fmla="*/ 271549 w 1989512"/>
                <a:gd name="connsiteY81" fmla="*/ 3884814 h 3884814"/>
                <a:gd name="connsiteX82" fmla="*/ 127461 w 1989512"/>
                <a:gd name="connsiteY82" fmla="*/ 3846022 h 3884814"/>
                <a:gd name="connsiteX83" fmla="*/ 0 w 1989512"/>
                <a:gd name="connsiteY83" fmla="*/ 3857105 h 388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989512" h="3884814">
                  <a:moveTo>
                    <a:pt x="1662545" y="0"/>
                  </a:moveTo>
                  <a:lnTo>
                    <a:pt x="1706880" y="60960"/>
                  </a:lnTo>
                  <a:lnTo>
                    <a:pt x="1751214" y="83127"/>
                  </a:lnTo>
                  <a:lnTo>
                    <a:pt x="1795549" y="44334"/>
                  </a:lnTo>
                  <a:lnTo>
                    <a:pt x="1873134" y="49876"/>
                  </a:lnTo>
                  <a:lnTo>
                    <a:pt x="1923010" y="72043"/>
                  </a:lnTo>
                  <a:lnTo>
                    <a:pt x="1961803" y="138545"/>
                  </a:lnTo>
                  <a:lnTo>
                    <a:pt x="1939636" y="210589"/>
                  </a:lnTo>
                  <a:lnTo>
                    <a:pt x="1906385" y="271549"/>
                  </a:lnTo>
                  <a:lnTo>
                    <a:pt x="1873134" y="282633"/>
                  </a:lnTo>
                  <a:lnTo>
                    <a:pt x="1878676" y="326967"/>
                  </a:lnTo>
                  <a:lnTo>
                    <a:pt x="1900843" y="365760"/>
                  </a:lnTo>
                  <a:lnTo>
                    <a:pt x="1928552" y="432262"/>
                  </a:lnTo>
                  <a:lnTo>
                    <a:pt x="1928552" y="476596"/>
                  </a:lnTo>
                  <a:lnTo>
                    <a:pt x="1867592" y="526473"/>
                  </a:lnTo>
                  <a:lnTo>
                    <a:pt x="1867592" y="526473"/>
                  </a:lnTo>
                  <a:lnTo>
                    <a:pt x="1812174" y="554182"/>
                  </a:lnTo>
                  <a:lnTo>
                    <a:pt x="1828800" y="587433"/>
                  </a:lnTo>
                  <a:lnTo>
                    <a:pt x="1828800" y="587433"/>
                  </a:lnTo>
                  <a:lnTo>
                    <a:pt x="1850967" y="620683"/>
                  </a:lnTo>
                  <a:lnTo>
                    <a:pt x="1839883" y="642851"/>
                  </a:lnTo>
                  <a:lnTo>
                    <a:pt x="1740130" y="653934"/>
                  </a:lnTo>
                  <a:lnTo>
                    <a:pt x="1690254" y="703811"/>
                  </a:lnTo>
                  <a:lnTo>
                    <a:pt x="1657003" y="781396"/>
                  </a:lnTo>
                  <a:lnTo>
                    <a:pt x="1701338" y="864523"/>
                  </a:lnTo>
                  <a:lnTo>
                    <a:pt x="1751214" y="942109"/>
                  </a:lnTo>
                  <a:lnTo>
                    <a:pt x="1801090" y="958734"/>
                  </a:lnTo>
                  <a:lnTo>
                    <a:pt x="1906385" y="947651"/>
                  </a:lnTo>
                  <a:lnTo>
                    <a:pt x="1950720" y="969818"/>
                  </a:lnTo>
                  <a:lnTo>
                    <a:pt x="1967345" y="1047403"/>
                  </a:lnTo>
                  <a:lnTo>
                    <a:pt x="1989512" y="1147156"/>
                  </a:lnTo>
                  <a:lnTo>
                    <a:pt x="1967345" y="1197033"/>
                  </a:lnTo>
                  <a:lnTo>
                    <a:pt x="1911927" y="1230283"/>
                  </a:lnTo>
                  <a:lnTo>
                    <a:pt x="1850967" y="1230283"/>
                  </a:lnTo>
                  <a:lnTo>
                    <a:pt x="1817716" y="1235825"/>
                  </a:lnTo>
                  <a:lnTo>
                    <a:pt x="1817716" y="1235825"/>
                  </a:lnTo>
                  <a:lnTo>
                    <a:pt x="1801090" y="1269076"/>
                  </a:lnTo>
                  <a:lnTo>
                    <a:pt x="1845425" y="1352203"/>
                  </a:lnTo>
                  <a:lnTo>
                    <a:pt x="1895301" y="1424247"/>
                  </a:lnTo>
                  <a:lnTo>
                    <a:pt x="1917469" y="1512916"/>
                  </a:lnTo>
                  <a:lnTo>
                    <a:pt x="1900843" y="1562793"/>
                  </a:lnTo>
                  <a:lnTo>
                    <a:pt x="1856509" y="1618211"/>
                  </a:lnTo>
                  <a:lnTo>
                    <a:pt x="1850967" y="1645920"/>
                  </a:lnTo>
                  <a:lnTo>
                    <a:pt x="1862050" y="1706880"/>
                  </a:lnTo>
                  <a:lnTo>
                    <a:pt x="1850967" y="1756756"/>
                  </a:lnTo>
                  <a:lnTo>
                    <a:pt x="1790007" y="1823258"/>
                  </a:lnTo>
                  <a:lnTo>
                    <a:pt x="1729047" y="1862051"/>
                  </a:lnTo>
                  <a:lnTo>
                    <a:pt x="1645920" y="1889760"/>
                  </a:lnTo>
                  <a:lnTo>
                    <a:pt x="1573876" y="1972887"/>
                  </a:lnTo>
                  <a:lnTo>
                    <a:pt x="1540625" y="2056014"/>
                  </a:lnTo>
                  <a:lnTo>
                    <a:pt x="1573876" y="2155767"/>
                  </a:lnTo>
                  <a:lnTo>
                    <a:pt x="1668087" y="2288771"/>
                  </a:lnTo>
                  <a:lnTo>
                    <a:pt x="1778923" y="2399607"/>
                  </a:lnTo>
                  <a:lnTo>
                    <a:pt x="1878676" y="2482734"/>
                  </a:lnTo>
                  <a:lnTo>
                    <a:pt x="1917469" y="2527069"/>
                  </a:lnTo>
                  <a:lnTo>
                    <a:pt x="1917469" y="2588029"/>
                  </a:lnTo>
                  <a:lnTo>
                    <a:pt x="1862050" y="2621280"/>
                  </a:lnTo>
                  <a:lnTo>
                    <a:pt x="1767840" y="2615738"/>
                  </a:lnTo>
                  <a:lnTo>
                    <a:pt x="1690254" y="2593571"/>
                  </a:lnTo>
                  <a:lnTo>
                    <a:pt x="1651461" y="2632363"/>
                  </a:lnTo>
                  <a:lnTo>
                    <a:pt x="1662545" y="2715491"/>
                  </a:lnTo>
                  <a:lnTo>
                    <a:pt x="1657003" y="2787534"/>
                  </a:lnTo>
                  <a:lnTo>
                    <a:pt x="1657003" y="2837411"/>
                  </a:lnTo>
                  <a:lnTo>
                    <a:pt x="1657003" y="2887287"/>
                  </a:lnTo>
                  <a:lnTo>
                    <a:pt x="1618210" y="2948247"/>
                  </a:lnTo>
                  <a:lnTo>
                    <a:pt x="1535083" y="2975956"/>
                  </a:lnTo>
                  <a:lnTo>
                    <a:pt x="1490749" y="3025833"/>
                  </a:lnTo>
                  <a:lnTo>
                    <a:pt x="1463040" y="3092334"/>
                  </a:lnTo>
                  <a:lnTo>
                    <a:pt x="1413163" y="3142211"/>
                  </a:lnTo>
                  <a:lnTo>
                    <a:pt x="1318952" y="3153294"/>
                  </a:lnTo>
                  <a:lnTo>
                    <a:pt x="1241367" y="3114502"/>
                  </a:lnTo>
                  <a:lnTo>
                    <a:pt x="1174865" y="3086793"/>
                  </a:lnTo>
                  <a:lnTo>
                    <a:pt x="1108363" y="3075709"/>
                  </a:lnTo>
                  <a:lnTo>
                    <a:pt x="1064029" y="3059083"/>
                  </a:lnTo>
                  <a:lnTo>
                    <a:pt x="980901" y="3153294"/>
                  </a:lnTo>
                  <a:lnTo>
                    <a:pt x="925483" y="3247505"/>
                  </a:lnTo>
                  <a:lnTo>
                    <a:pt x="864523" y="3435927"/>
                  </a:lnTo>
                  <a:lnTo>
                    <a:pt x="720436" y="3585556"/>
                  </a:lnTo>
                  <a:lnTo>
                    <a:pt x="559723" y="3724102"/>
                  </a:lnTo>
                  <a:lnTo>
                    <a:pt x="387927" y="3829396"/>
                  </a:lnTo>
                  <a:lnTo>
                    <a:pt x="321425" y="3868189"/>
                  </a:lnTo>
                  <a:lnTo>
                    <a:pt x="271549" y="3884814"/>
                  </a:lnTo>
                  <a:lnTo>
                    <a:pt x="127461" y="3846022"/>
                  </a:lnTo>
                  <a:lnTo>
                    <a:pt x="0" y="38571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0" name="Freeform 9"/>
            <p:cNvSpPr/>
            <p:nvPr/>
          </p:nvSpPr>
          <p:spPr>
            <a:xfrm>
              <a:off x="4018184" y="3580074"/>
              <a:ext cx="2903948" cy="1944405"/>
            </a:xfrm>
            <a:custGeom>
              <a:avLst/>
              <a:gdLst>
                <a:gd name="connsiteX0" fmla="*/ 0 w 2903913"/>
                <a:gd name="connsiteY0" fmla="*/ 537556 h 1945178"/>
                <a:gd name="connsiteX1" fmla="*/ 83127 w 2903913"/>
                <a:gd name="connsiteY1" fmla="*/ 598516 h 1945178"/>
                <a:gd name="connsiteX2" fmla="*/ 221673 w 2903913"/>
                <a:gd name="connsiteY2" fmla="*/ 620683 h 1945178"/>
                <a:gd name="connsiteX3" fmla="*/ 393469 w 2903913"/>
                <a:gd name="connsiteY3" fmla="*/ 570807 h 1945178"/>
                <a:gd name="connsiteX4" fmla="*/ 520931 w 2903913"/>
                <a:gd name="connsiteY4" fmla="*/ 548640 h 1945178"/>
                <a:gd name="connsiteX5" fmla="*/ 714895 w 2903913"/>
                <a:gd name="connsiteY5" fmla="*/ 404552 h 1945178"/>
                <a:gd name="connsiteX6" fmla="*/ 814647 w 2903913"/>
                <a:gd name="connsiteY6" fmla="*/ 326967 h 1945178"/>
                <a:gd name="connsiteX7" fmla="*/ 836815 w 2903913"/>
                <a:gd name="connsiteY7" fmla="*/ 254923 h 1945178"/>
                <a:gd name="connsiteX8" fmla="*/ 836815 w 2903913"/>
                <a:gd name="connsiteY8" fmla="*/ 121920 h 1945178"/>
                <a:gd name="connsiteX9" fmla="*/ 897775 w 2903913"/>
                <a:gd name="connsiteY9" fmla="*/ 66501 h 1945178"/>
                <a:gd name="connsiteX10" fmla="*/ 975360 w 2903913"/>
                <a:gd name="connsiteY10" fmla="*/ 60960 h 1945178"/>
                <a:gd name="connsiteX11" fmla="*/ 1041862 w 2903913"/>
                <a:gd name="connsiteY11" fmla="*/ 105294 h 1945178"/>
                <a:gd name="connsiteX12" fmla="*/ 1069571 w 2903913"/>
                <a:gd name="connsiteY12" fmla="*/ 121920 h 1945178"/>
                <a:gd name="connsiteX13" fmla="*/ 1141615 w 2903913"/>
                <a:gd name="connsiteY13" fmla="*/ 83127 h 1945178"/>
                <a:gd name="connsiteX14" fmla="*/ 1141615 w 2903913"/>
                <a:gd name="connsiteY14" fmla="*/ 33250 h 1945178"/>
                <a:gd name="connsiteX15" fmla="*/ 1269077 w 2903913"/>
                <a:gd name="connsiteY15" fmla="*/ 0 h 1945178"/>
                <a:gd name="connsiteX16" fmla="*/ 1385455 w 2903913"/>
                <a:gd name="connsiteY16" fmla="*/ 55418 h 1945178"/>
                <a:gd name="connsiteX17" fmla="*/ 1435331 w 2903913"/>
                <a:gd name="connsiteY17" fmla="*/ 88669 h 1945178"/>
                <a:gd name="connsiteX18" fmla="*/ 1440873 w 2903913"/>
                <a:gd name="connsiteY18" fmla="*/ 182880 h 1945178"/>
                <a:gd name="connsiteX19" fmla="*/ 1518458 w 2903913"/>
                <a:gd name="connsiteY19" fmla="*/ 254923 h 1945178"/>
                <a:gd name="connsiteX20" fmla="*/ 1518458 w 2903913"/>
                <a:gd name="connsiteY20" fmla="*/ 254923 h 1945178"/>
                <a:gd name="connsiteX21" fmla="*/ 1529542 w 2903913"/>
                <a:gd name="connsiteY21" fmla="*/ 321425 h 1945178"/>
                <a:gd name="connsiteX22" fmla="*/ 1590502 w 2903913"/>
                <a:gd name="connsiteY22" fmla="*/ 310341 h 1945178"/>
                <a:gd name="connsiteX23" fmla="*/ 1629295 w 2903913"/>
                <a:gd name="connsiteY23" fmla="*/ 260465 h 1945178"/>
                <a:gd name="connsiteX24" fmla="*/ 1668087 w 2903913"/>
                <a:gd name="connsiteY24" fmla="*/ 299258 h 1945178"/>
                <a:gd name="connsiteX25" fmla="*/ 1657004 w 2903913"/>
                <a:gd name="connsiteY25" fmla="*/ 338050 h 1945178"/>
                <a:gd name="connsiteX26" fmla="*/ 1734589 w 2903913"/>
                <a:gd name="connsiteY26" fmla="*/ 365760 h 1945178"/>
                <a:gd name="connsiteX27" fmla="*/ 1828800 w 2903913"/>
                <a:gd name="connsiteY27" fmla="*/ 371301 h 1945178"/>
                <a:gd name="connsiteX28" fmla="*/ 1873135 w 2903913"/>
                <a:gd name="connsiteY28" fmla="*/ 432261 h 1945178"/>
                <a:gd name="connsiteX29" fmla="*/ 1911927 w 2903913"/>
                <a:gd name="connsiteY29" fmla="*/ 471054 h 1945178"/>
                <a:gd name="connsiteX30" fmla="*/ 1950720 w 2903913"/>
                <a:gd name="connsiteY30" fmla="*/ 498763 h 1945178"/>
                <a:gd name="connsiteX31" fmla="*/ 2028306 w 2903913"/>
                <a:gd name="connsiteY31" fmla="*/ 559723 h 1945178"/>
                <a:gd name="connsiteX32" fmla="*/ 2050473 w 2903913"/>
                <a:gd name="connsiteY32" fmla="*/ 604058 h 1945178"/>
                <a:gd name="connsiteX33" fmla="*/ 2094807 w 2903913"/>
                <a:gd name="connsiteY33" fmla="*/ 665018 h 1945178"/>
                <a:gd name="connsiteX34" fmla="*/ 2161309 w 2903913"/>
                <a:gd name="connsiteY34" fmla="*/ 759229 h 1945178"/>
                <a:gd name="connsiteX35" fmla="*/ 2216727 w 2903913"/>
                <a:gd name="connsiteY35" fmla="*/ 781396 h 1945178"/>
                <a:gd name="connsiteX36" fmla="*/ 2327564 w 2903913"/>
                <a:gd name="connsiteY36" fmla="*/ 781396 h 1945178"/>
                <a:gd name="connsiteX37" fmla="*/ 2410691 w 2903913"/>
                <a:gd name="connsiteY37" fmla="*/ 820189 h 1945178"/>
                <a:gd name="connsiteX38" fmla="*/ 2466109 w 2903913"/>
                <a:gd name="connsiteY38" fmla="*/ 853440 h 1945178"/>
                <a:gd name="connsiteX39" fmla="*/ 2538153 w 2903913"/>
                <a:gd name="connsiteY39" fmla="*/ 914400 h 1945178"/>
                <a:gd name="connsiteX40" fmla="*/ 2576946 w 2903913"/>
                <a:gd name="connsiteY40" fmla="*/ 964276 h 1945178"/>
                <a:gd name="connsiteX41" fmla="*/ 2543695 w 2903913"/>
                <a:gd name="connsiteY41" fmla="*/ 1014152 h 1945178"/>
                <a:gd name="connsiteX42" fmla="*/ 2543695 w 2903913"/>
                <a:gd name="connsiteY42" fmla="*/ 1014152 h 1945178"/>
                <a:gd name="connsiteX43" fmla="*/ 2543695 w 2903913"/>
                <a:gd name="connsiteY43" fmla="*/ 1014152 h 1945178"/>
                <a:gd name="connsiteX44" fmla="*/ 2521527 w 2903913"/>
                <a:gd name="connsiteY44" fmla="*/ 1069570 h 1945178"/>
                <a:gd name="connsiteX45" fmla="*/ 2576946 w 2903913"/>
                <a:gd name="connsiteY45" fmla="*/ 1136072 h 1945178"/>
                <a:gd name="connsiteX46" fmla="*/ 2632364 w 2903913"/>
                <a:gd name="connsiteY46" fmla="*/ 1163781 h 1945178"/>
                <a:gd name="connsiteX47" fmla="*/ 2726575 w 2903913"/>
                <a:gd name="connsiteY47" fmla="*/ 1174865 h 1945178"/>
                <a:gd name="connsiteX48" fmla="*/ 2776451 w 2903913"/>
                <a:gd name="connsiteY48" fmla="*/ 1191490 h 1945178"/>
                <a:gd name="connsiteX49" fmla="*/ 2826327 w 2903913"/>
                <a:gd name="connsiteY49" fmla="*/ 1235825 h 1945178"/>
                <a:gd name="connsiteX50" fmla="*/ 2848495 w 2903913"/>
                <a:gd name="connsiteY50" fmla="*/ 1291243 h 1945178"/>
                <a:gd name="connsiteX51" fmla="*/ 2870662 w 2903913"/>
                <a:gd name="connsiteY51" fmla="*/ 1318952 h 1945178"/>
                <a:gd name="connsiteX52" fmla="*/ 2842953 w 2903913"/>
                <a:gd name="connsiteY52" fmla="*/ 1363287 h 1945178"/>
                <a:gd name="connsiteX53" fmla="*/ 2837411 w 2903913"/>
                <a:gd name="connsiteY53" fmla="*/ 1418705 h 1945178"/>
                <a:gd name="connsiteX54" fmla="*/ 2820786 w 2903913"/>
                <a:gd name="connsiteY54" fmla="*/ 1474123 h 1945178"/>
                <a:gd name="connsiteX55" fmla="*/ 2798618 w 2903913"/>
                <a:gd name="connsiteY55" fmla="*/ 1596043 h 1945178"/>
                <a:gd name="connsiteX56" fmla="*/ 2815244 w 2903913"/>
                <a:gd name="connsiteY56" fmla="*/ 1662545 h 1945178"/>
                <a:gd name="connsiteX57" fmla="*/ 2870662 w 2903913"/>
                <a:gd name="connsiteY57" fmla="*/ 1712421 h 1945178"/>
                <a:gd name="connsiteX58" fmla="*/ 2881746 w 2903913"/>
                <a:gd name="connsiteY58" fmla="*/ 1773381 h 1945178"/>
                <a:gd name="connsiteX59" fmla="*/ 2848495 w 2903913"/>
                <a:gd name="connsiteY59" fmla="*/ 1812174 h 1945178"/>
                <a:gd name="connsiteX60" fmla="*/ 2881746 w 2903913"/>
                <a:gd name="connsiteY60" fmla="*/ 1873134 h 1945178"/>
                <a:gd name="connsiteX61" fmla="*/ 2903913 w 2903913"/>
                <a:gd name="connsiteY61" fmla="*/ 1945178 h 1945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903913" h="1945178">
                  <a:moveTo>
                    <a:pt x="0" y="537556"/>
                  </a:moveTo>
                  <a:lnTo>
                    <a:pt x="83127" y="598516"/>
                  </a:lnTo>
                  <a:lnTo>
                    <a:pt x="221673" y="620683"/>
                  </a:lnTo>
                  <a:lnTo>
                    <a:pt x="393469" y="570807"/>
                  </a:lnTo>
                  <a:lnTo>
                    <a:pt x="520931" y="548640"/>
                  </a:lnTo>
                  <a:lnTo>
                    <a:pt x="714895" y="404552"/>
                  </a:lnTo>
                  <a:lnTo>
                    <a:pt x="814647" y="326967"/>
                  </a:lnTo>
                  <a:lnTo>
                    <a:pt x="836815" y="254923"/>
                  </a:lnTo>
                  <a:lnTo>
                    <a:pt x="836815" y="121920"/>
                  </a:lnTo>
                  <a:lnTo>
                    <a:pt x="897775" y="66501"/>
                  </a:lnTo>
                  <a:lnTo>
                    <a:pt x="975360" y="60960"/>
                  </a:lnTo>
                  <a:lnTo>
                    <a:pt x="1041862" y="105294"/>
                  </a:lnTo>
                  <a:lnTo>
                    <a:pt x="1069571" y="121920"/>
                  </a:lnTo>
                  <a:lnTo>
                    <a:pt x="1141615" y="83127"/>
                  </a:lnTo>
                  <a:lnTo>
                    <a:pt x="1141615" y="33250"/>
                  </a:lnTo>
                  <a:lnTo>
                    <a:pt x="1269077" y="0"/>
                  </a:lnTo>
                  <a:lnTo>
                    <a:pt x="1385455" y="55418"/>
                  </a:lnTo>
                  <a:lnTo>
                    <a:pt x="1435331" y="88669"/>
                  </a:lnTo>
                  <a:lnTo>
                    <a:pt x="1440873" y="182880"/>
                  </a:lnTo>
                  <a:lnTo>
                    <a:pt x="1518458" y="254923"/>
                  </a:lnTo>
                  <a:lnTo>
                    <a:pt x="1518458" y="254923"/>
                  </a:lnTo>
                  <a:lnTo>
                    <a:pt x="1529542" y="321425"/>
                  </a:lnTo>
                  <a:lnTo>
                    <a:pt x="1590502" y="310341"/>
                  </a:lnTo>
                  <a:lnTo>
                    <a:pt x="1629295" y="260465"/>
                  </a:lnTo>
                  <a:lnTo>
                    <a:pt x="1668087" y="299258"/>
                  </a:lnTo>
                  <a:lnTo>
                    <a:pt x="1657004" y="338050"/>
                  </a:lnTo>
                  <a:lnTo>
                    <a:pt x="1734589" y="365760"/>
                  </a:lnTo>
                  <a:lnTo>
                    <a:pt x="1828800" y="371301"/>
                  </a:lnTo>
                  <a:lnTo>
                    <a:pt x="1873135" y="432261"/>
                  </a:lnTo>
                  <a:lnTo>
                    <a:pt x="1911927" y="471054"/>
                  </a:lnTo>
                  <a:lnTo>
                    <a:pt x="1950720" y="498763"/>
                  </a:lnTo>
                  <a:lnTo>
                    <a:pt x="2028306" y="559723"/>
                  </a:lnTo>
                  <a:lnTo>
                    <a:pt x="2050473" y="604058"/>
                  </a:lnTo>
                  <a:lnTo>
                    <a:pt x="2094807" y="665018"/>
                  </a:lnTo>
                  <a:lnTo>
                    <a:pt x="2161309" y="759229"/>
                  </a:lnTo>
                  <a:lnTo>
                    <a:pt x="2216727" y="781396"/>
                  </a:lnTo>
                  <a:lnTo>
                    <a:pt x="2327564" y="781396"/>
                  </a:lnTo>
                  <a:lnTo>
                    <a:pt x="2410691" y="820189"/>
                  </a:lnTo>
                  <a:lnTo>
                    <a:pt x="2466109" y="853440"/>
                  </a:lnTo>
                  <a:lnTo>
                    <a:pt x="2538153" y="914400"/>
                  </a:lnTo>
                  <a:lnTo>
                    <a:pt x="2576946" y="964276"/>
                  </a:lnTo>
                  <a:lnTo>
                    <a:pt x="2543695" y="1014152"/>
                  </a:lnTo>
                  <a:lnTo>
                    <a:pt x="2543695" y="1014152"/>
                  </a:lnTo>
                  <a:lnTo>
                    <a:pt x="2543695" y="1014152"/>
                  </a:lnTo>
                  <a:lnTo>
                    <a:pt x="2521527" y="1069570"/>
                  </a:lnTo>
                  <a:lnTo>
                    <a:pt x="2576946" y="1136072"/>
                  </a:lnTo>
                  <a:lnTo>
                    <a:pt x="2632364" y="1163781"/>
                  </a:lnTo>
                  <a:lnTo>
                    <a:pt x="2726575" y="1174865"/>
                  </a:lnTo>
                  <a:lnTo>
                    <a:pt x="2776451" y="1191490"/>
                  </a:lnTo>
                  <a:lnTo>
                    <a:pt x="2826327" y="1235825"/>
                  </a:lnTo>
                  <a:lnTo>
                    <a:pt x="2848495" y="1291243"/>
                  </a:lnTo>
                  <a:lnTo>
                    <a:pt x="2870662" y="1318952"/>
                  </a:lnTo>
                  <a:lnTo>
                    <a:pt x="2842953" y="1363287"/>
                  </a:lnTo>
                  <a:lnTo>
                    <a:pt x="2837411" y="1418705"/>
                  </a:lnTo>
                  <a:lnTo>
                    <a:pt x="2820786" y="1474123"/>
                  </a:lnTo>
                  <a:lnTo>
                    <a:pt x="2798618" y="1596043"/>
                  </a:lnTo>
                  <a:lnTo>
                    <a:pt x="2815244" y="1662545"/>
                  </a:lnTo>
                  <a:lnTo>
                    <a:pt x="2870662" y="1712421"/>
                  </a:lnTo>
                  <a:lnTo>
                    <a:pt x="2881746" y="1773381"/>
                  </a:lnTo>
                  <a:lnTo>
                    <a:pt x="2848495" y="1812174"/>
                  </a:lnTo>
                  <a:lnTo>
                    <a:pt x="2881746" y="1873134"/>
                  </a:lnTo>
                  <a:lnTo>
                    <a:pt x="2903913" y="1945178"/>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1" name="Freeform 10"/>
            <p:cNvSpPr/>
            <p:nvPr/>
          </p:nvSpPr>
          <p:spPr>
            <a:xfrm>
              <a:off x="6844334" y="5524479"/>
              <a:ext cx="509659" cy="1258706"/>
            </a:xfrm>
            <a:custGeom>
              <a:avLst/>
              <a:gdLst>
                <a:gd name="connsiteX0" fmla="*/ 83128 w 509848"/>
                <a:gd name="connsiteY0" fmla="*/ 0 h 1257992"/>
                <a:gd name="connsiteX1" fmla="*/ 83128 w 509848"/>
                <a:gd name="connsiteY1" fmla="*/ 0 h 1257992"/>
                <a:gd name="connsiteX2" fmla="*/ 55419 w 509848"/>
                <a:gd name="connsiteY2" fmla="*/ 66502 h 1257992"/>
                <a:gd name="connsiteX3" fmla="*/ 55419 w 509848"/>
                <a:gd name="connsiteY3" fmla="*/ 66502 h 1257992"/>
                <a:gd name="connsiteX4" fmla="*/ 55419 w 509848"/>
                <a:gd name="connsiteY4" fmla="*/ 66502 h 1257992"/>
                <a:gd name="connsiteX5" fmla="*/ 49877 w 509848"/>
                <a:gd name="connsiteY5" fmla="*/ 121920 h 1257992"/>
                <a:gd name="connsiteX6" fmla="*/ 0 w 509848"/>
                <a:gd name="connsiteY6" fmla="*/ 160712 h 1257992"/>
                <a:gd name="connsiteX7" fmla="*/ 0 w 509848"/>
                <a:gd name="connsiteY7" fmla="*/ 160712 h 1257992"/>
                <a:gd name="connsiteX8" fmla="*/ 49877 w 509848"/>
                <a:gd name="connsiteY8" fmla="*/ 171796 h 1257992"/>
                <a:gd name="connsiteX9" fmla="*/ 88670 w 509848"/>
                <a:gd name="connsiteY9" fmla="*/ 199505 h 1257992"/>
                <a:gd name="connsiteX10" fmla="*/ 88670 w 509848"/>
                <a:gd name="connsiteY10" fmla="*/ 199505 h 1257992"/>
                <a:gd name="connsiteX11" fmla="*/ 77586 w 509848"/>
                <a:gd name="connsiteY11" fmla="*/ 266007 h 1257992"/>
                <a:gd name="connsiteX12" fmla="*/ 77586 w 509848"/>
                <a:gd name="connsiteY12" fmla="*/ 266007 h 1257992"/>
                <a:gd name="connsiteX13" fmla="*/ 77586 w 509848"/>
                <a:gd name="connsiteY13" fmla="*/ 266007 h 1257992"/>
                <a:gd name="connsiteX14" fmla="*/ 116379 w 509848"/>
                <a:gd name="connsiteY14" fmla="*/ 299258 h 1257992"/>
                <a:gd name="connsiteX15" fmla="*/ 121920 w 509848"/>
                <a:gd name="connsiteY15" fmla="*/ 354676 h 1257992"/>
                <a:gd name="connsiteX16" fmla="*/ 166255 w 509848"/>
                <a:gd name="connsiteY16" fmla="*/ 393469 h 1257992"/>
                <a:gd name="connsiteX17" fmla="*/ 133004 w 509848"/>
                <a:gd name="connsiteY17" fmla="*/ 415636 h 1257992"/>
                <a:gd name="connsiteX18" fmla="*/ 155171 w 509848"/>
                <a:gd name="connsiteY18" fmla="*/ 448887 h 1257992"/>
                <a:gd name="connsiteX19" fmla="*/ 155171 w 509848"/>
                <a:gd name="connsiteY19" fmla="*/ 448887 h 1257992"/>
                <a:gd name="connsiteX20" fmla="*/ 160713 w 509848"/>
                <a:gd name="connsiteY20" fmla="*/ 493222 h 1257992"/>
                <a:gd name="connsiteX21" fmla="*/ 127462 w 509848"/>
                <a:gd name="connsiteY21" fmla="*/ 443345 h 1257992"/>
                <a:gd name="connsiteX22" fmla="*/ 94211 w 509848"/>
                <a:gd name="connsiteY22" fmla="*/ 476596 h 1257992"/>
                <a:gd name="connsiteX23" fmla="*/ 110837 w 509848"/>
                <a:gd name="connsiteY23" fmla="*/ 520931 h 1257992"/>
                <a:gd name="connsiteX24" fmla="*/ 110837 w 509848"/>
                <a:gd name="connsiteY24" fmla="*/ 520931 h 1257992"/>
                <a:gd name="connsiteX25" fmla="*/ 149630 w 509848"/>
                <a:gd name="connsiteY25" fmla="*/ 576349 h 1257992"/>
                <a:gd name="connsiteX26" fmla="*/ 149630 w 509848"/>
                <a:gd name="connsiteY26" fmla="*/ 576349 h 1257992"/>
                <a:gd name="connsiteX27" fmla="*/ 199506 w 509848"/>
                <a:gd name="connsiteY27" fmla="*/ 592974 h 1257992"/>
                <a:gd name="connsiteX28" fmla="*/ 177339 w 509848"/>
                <a:gd name="connsiteY28" fmla="*/ 609600 h 1257992"/>
                <a:gd name="connsiteX29" fmla="*/ 177339 w 509848"/>
                <a:gd name="connsiteY29" fmla="*/ 609600 h 1257992"/>
                <a:gd name="connsiteX30" fmla="*/ 177339 w 509848"/>
                <a:gd name="connsiteY30" fmla="*/ 659476 h 1257992"/>
                <a:gd name="connsiteX31" fmla="*/ 160713 w 509848"/>
                <a:gd name="connsiteY31" fmla="*/ 720436 h 1257992"/>
                <a:gd name="connsiteX32" fmla="*/ 160713 w 509848"/>
                <a:gd name="connsiteY32" fmla="*/ 720436 h 1257992"/>
                <a:gd name="connsiteX33" fmla="*/ 205048 w 509848"/>
                <a:gd name="connsiteY33" fmla="*/ 792480 h 1257992"/>
                <a:gd name="connsiteX34" fmla="*/ 205048 w 509848"/>
                <a:gd name="connsiteY34" fmla="*/ 814647 h 1257992"/>
                <a:gd name="connsiteX35" fmla="*/ 238299 w 509848"/>
                <a:gd name="connsiteY35" fmla="*/ 836814 h 1257992"/>
                <a:gd name="connsiteX36" fmla="*/ 271550 w 509848"/>
                <a:gd name="connsiteY36" fmla="*/ 842356 h 1257992"/>
                <a:gd name="connsiteX37" fmla="*/ 271550 w 509848"/>
                <a:gd name="connsiteY37" fmla="*/ 842356 h 1257992"/>
                <a:gd name="connsiteX38" fmla="*/ 293717 w 509848"/>
                <a:gd name="connsiteY38" fmla="*/ 770312 h 1257992"/>
                <a:gd name="connsiteX39" fmla="*/ 293717 w 509848"/>
                <a:gd name="connsiteY39" fmla="*/ 770312 h 1257992"/>
                <a:gd name="connsiteX40" fmla="*/ 376844 w 509848"/>
                <a:gd name="connsiteY40" fmla="*/ 781396 h 1257992"/>
                <a:gd name="connsiteX41" fmla="*/ 376844 w 509848"/>
                <a:gd name="connsiteY41" fmla="*/ 781396 h 1257992"/>
                <a:gd name="connsiteX42" fmla="*/ 315884 w 509848"/>
                <a:gd name="connsiteY42" fmla="*/ 853440 h 1257992"/>
                <a:gd name="connsiteX43" fmla="*/ 293717 w 509848"/>
                <a:gd name="connsiteY43" fmla="*/ 919942 h 1257992"/>
                <a:gd name="connsiteX44" fmla="*/ 310342 w 509848"/>
                <a:gd name="connsiteY44" fmla="*/ 969818 h 1257992"/>
                <a:gd name="connsiteX45" fmla="*/ 310342 w 509848"/>
                <a:gd name="connsiteY45" fmla="*/ 969818 h 1257992"/>
                <a:gd name="connsiteX46" fmla="*/ 304800 w 509848"/>
                <a:gd name="connsiteY46" fmla="*/ 1030778 h 1257992"/>
                <a:gd name="connsiteX47" fmla="*/ 304800 w 509848"/>
                <a:gd name="connsiteY47" fmla="*/ 1030778 h 1257992"/>
                <a:gd name="connsiteX48" fmla="*/ 354677 w 509848"/>
                <a:gd name="connsiteY48" fmla="*/ 1003069 h 1257992"/>
                <a:gd name="connsiteX49" fmla="*/ 387928 w 509848"/>
                <a:gd name="connsiteY49" fmla="*/ 1041862 h 1257992"/>
                <a:gd name="connsiteX50" fmla="*/ 349135 w 509848"/>
                <a:gd name="connsiteY50" fmla="*/ 1047403 h 1257992"/>
                <a:gd name="connsiteX51" fmla="*/ 349135 w 509848"/>
                <a:gd name="connsiteY51" fmla="*/ 1047403 h 1257992"/>
                <a:gd name="connsiteX52" fmla="*/ 354677 w 509848"/>
                <a:gd name="connsiteY52" fmla="*/ 1108363 h 1257992"/>
                <a:gd name="connsiteX53" fmla="*/ 404553 w 509848"/>
                <a:gd name="connsiteY53" fmla="*/ 1152698 h 1257992"/>
                <a:gd name="connsiteX54" fmla="*/ 404553 w 509848"/>
                <a:gd name="connsiteY54" fmla="*/ 1152698 h 1257992"/>
                <a:gd name="connsiteX55" fmla="*/ 454430 w 509848"/>
                <a:gd name="connsiteY55" fmla="*/ 1113905 h 1257992"/>
                <a:gd name="connsiteX56" fmla="*/ 482139 w 509848"/>
                <a:gd name="connsiteY56" fmla="*/ 1163782 h 1257992"/>
                <a:gd name="connsiteX57" fmla="*/ 509848 w 509848"/>
                <a:gd name="connsiteY57" fmla="*/ 1174865 h 1257992"/>
                <a:gd name="connsiteX58" fmla="*/ 504306 w 509848"/>
                <a:gd name="connsiteY58" fmla="*/ 1257992 h 1257992"/>
                <a:gd name="connsiteX59" fmla="*/ 504306 w 509848"/>
                <a:gd name="connsiteY59" fmla="*/ 1257992 h 125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9848" h="1257992">
                  <a:moveTo>
                    <a:pt x="83128" y="0"/>
                  </a:moveTo>
                  <a:lnTo>
                    <a:pt x="83128" y="0"/>
                  </a:lnTo>
                  <a:lnTo>
                    <a:pt x="55419" y="66502"/>
                  </a:lnTo>
                  <a:lnTo>
                    <a:pt x="55419" y="66502"/>
                  </a:lnTo>
                  <a:lnTo>
                    <a:pt x="55419" y="66502"/>
                  </a:lnTo>
                  <a:lnTo>
                    <a:pt x="49877" y="121920"/>
                  </a:lnTo>
                  <a:lnTo>
                    <a:pt x="0" y="160712"/>
                  </a:lnTo>
                  <a:lnTo>
                    <a:pt x="0" y="160712"/>
                  </a:lnTo>
                  <a:lnTo>
                    <a:pt x="49877" y="171796"/>
                  </a:lnTo>
                  <a:lnTo>
                    <a:pt x="88670" y="199505"/>
                  </a:lnTo>
                  <a:lnTo>
                    <a:pt x="88670" y="199505"/>
                  </a:lnTo>
                  <a:lnTo>
                    <a:pt x="77586" y="266007"/>
                  </a:lnTo>
                  <a:lnTo>
                    <a:pt x="77586" y="266007"/>
                  </a:lnTo>
                  <a:lnTo>
                    <a:pt x="77586" y="266007"/>
                  </a:lnTo>
                  <a:lnTo>
                    <a:pt x="116379" y="299258"/>
                  </a:lnTo>
                  <a:lnTo>
                    <a:pt x="121920" y="354676"/>
                  </a:lnTo>
                  <a:lnTo>
                    <a:pt x="166255" y="393469"/>
                  </a:lnTo>
                  <a:lnTo>
                    <a:pt x="133004" y="415636"/>
                  </a:lnTo>
                  <a:lnTo>
                    <a:pt x="155171" y="448887"/>
                  </a:lnTo>
                  <a:lnTo>
                    <a:pt x="155171" y="448887"/>
                  </a:lnTo>
                  <a:lnTo>
                    <a:pt x="160713" y="493222"/>
                  </a:lnTo>
                  <a:lnTo>
                    <a:pt x="127462" y="443345"/>
                  </a:lnTo>
                  <a:lnTo>
                    <a:pt x="94211" y="476596"/>
                  </a:lnTo>
                  <a:lnTo>
                    <a:pt x="110837" y="520931"/>
                  </a:lnTo>
                  <a:lnTo>
                    <a:pt x="110837" y="520931"/>
                  </a:lnTo>
                  <a:lnTo>
                    <a:pt x="149630" y="576349"/>
                  </a:lnTo>
                  <a:lnTo>
                    <a:pt x="149630" y="576349"/>
                  </a:lnTo>
                  <a:lnTo>
                    <a:pt x="199506" y="592974"/>
                  </a:lnTo>
                  <a:lnTo>
                    <a:pt x="177339" y="609600"/>
                  </a:lnTo>
                  <a:lnTo>
                    <a:pt x="177339" y="609600"/>
                  </a:lnTo>
                  <a:lnTo>
                    <a:pt x="177339" y="659476"/>
                  </a:lnTo>
                  <a:lnTo>
                    <a:pt x="160713" y="720436"/>
                  </a:lnTo>
                  <a:lnTo>
                    <a:pt x="160713" y="720436"/>
                  </a:lnTo>
                  <a:lnTo>
                    <a:pt x="205048" y="792480"/>
                  </a:lnTo>
                  <a:lnTo>
                    <a:pt x="205048" y="814647"/>
                  </a:lnTo>
                  <a:lnTo>
                    <a:pt x="238299" y="836814"/>
                  </a:lnTo>
                  <a:lnTo>
                    <a:pt x="271550" y="842356"/>
                  </a:lnTo>
                  <a:lnTo>
                    <a:pt x="271550" y="842356"/>
                  </a:lnTo>
                  <a:lnTo>
                    <a:pt x="293717" y="770312"/>
                  </a:lnTo>
                  <a:lnTo>
                    <a:pt x="293717" y="770312"/>
                  </a:lnTo>
                  <a:lnTo>
                    <a:pt x="376844" y="781396"/>
                  </a:lnTo>
                  <a:lnTo>
                    <a:pt x="376844" y="781396"/>
                  </a:lnTo>
                  <a:lnTo>
                    <a:pt x="315884" y="853440"/>
                  </a:lnTo>
                  <a:lnTo>
                    <a:pt x="293717" y="919942"/>
                  </a:lnTo>
                  <a:lnTo>
                    <a:pt x="310342" y="969818"/>
                  </a:lnTo>
                  <a:lnTo>
                    <a:pt x="310342" y="969818"/>
                  </a:lnTo>
                  <a:lnTo>
                    <a:pt x="304800" y="1030778"/>
                  </a:lnTo>
                  <a:lnTo>
                    <a:pt x="304800" y="1030778"/>
                  </a:lnTo>
                  <a:lnTo>
                    <a:pt x="354677" y="1003069"/>
                  </a:lnTo>
                  <a:lnTo>
                    <a:pt x="387928" y="1041862"/>
                  </a:lnTo>
                  <a:lnTo>
                    <a:pt x="349135" y="1047403"/>
                  </a:lnTo>
                  <a:lnTo>
                    <a:pt x="349135" y="1047403"/>
                  </a:lnTo>
                  <a:lnTo>
                    <a:pt x="354677" y="1108363"/>
                  </a:lnTo>
                  <a:lnTo>
                    <a:pt x="404553" y="1152698"/>
                  </a:lnTo>
                  <a:lnTo>
                    <a:pt x="404553" y="1152698"/>
                  </a:lnTo>
                  <a:lnTo>
                    <a:pt x="454430" y="1113905"/>
                  </a:lnTo>
                  <a:lnTo>
                    <a:pt x="482139" y="1163782"/>
                  </a:lnTo>
                  <a:lnTo>
                    <a:pt x="509848" y="1174865"/>
                  </a:lnTo>
                  <a:lnTo>
                    <a:pt x="504306" y="1257992"/>
                  </a:lnTo>
                  <a:lnTo>
                    <a:pt x="504306" y="1257992"/>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grpSp>
      <p:sp>
        <p:nvSpPr>
          <p:cNvPr id="8" name="Oval 7"/>
          <p:cNvSpPr/>
          <p:nvPr/>
        </p:nvSpPr>
        <p:spPr>
          <a:xfrm>
            <a:off x="6999288" y="2297113"/>
            <a:ext cx="614362" cy="654050"/>
          </a:xfrm>
          <a:prstGeom prst="ellipse">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 name="TextBox 1">
            <a:extLst>
              <a:ext uri="{FF2B5EF4-FFF2-40B4-BE49-F238E27FC236}">
                <a16:creationId xmlns:a16="http://schemas.microsoft.com/office/drawing/2014/main" id="{C3BB09BF-C438-4698-A907-93C17B718E00}"/>
              </a:ext>
            </a:extLst>
          </p:cNvPr>
          <p:cNvSpPr txBox="1"/>
          <p:nvPr/>
        </p:nvSpPr>
        <p:spPr>
          <a:xfrm>
            <a:off x="7613650" y="213360"/>
            <a:ext cx="1370330" cy="646331"/>
          </a:xfrm>
          <a:prstGeom prst="rect">
            <a:avLst/>
          </a:prstGeom>
          <a:noFill/>
        </p:spPr>
        <p:txBody>
          <a:bodyPr wrap="square" rtlCol="0">
            <a:spAutoFit/>
          </a:bodyPr>
          <a:lstStyle/>
          <a:p>
            <a:r>
              <a:rPr lang="en-US" dirty="0">
                <a:solidFill>
                  <a:srgbClr val="0070C0"/>
                </a:solidFill>
                <a:effectLst/>
                <a:latin typeface="Calibri" panose="020F0502020204030204" pitchFamily="34" charset="0"/>
                <a:cs typeface="Calibri" panose="020F0502020204030204" pitchFamily="34" charset="0"/>
              </a:rPr>
              <a:t>Sacramento River</a:t>
            </a:r>
          </a:p>
        </p:txBody>
      </p:sp>
      <p:sp>
        <p:nvSpPr>
          <p:cNvPr id="12" name="TextBox 11">
            <a:extLst>
              <a:ext uri="{FF2B5EF4-FFF2-40B4-BE49-F238E27FC236}">
                <a16:creationId xmlns:a16="http://schemas.microsoft.com/office/drawing/2014/main" id="{90824BCC-64EB-4C15-98FD-EB41FAAC3CE2}"/>
              </a:ext>
            </a:extLst>
          </p:cNvPr>
          <p:cNvSpPr txBox="1"/>
          <p:nvPr/>
        </p:nvSpPr>
        <p:spPr>
          <a:xfrm>
            <a:off x="9551193" y="5163403"/>
            <a:ext cx="1217614" cy="923330"/>
          </a:xfrm>
          <a:prstGeom prst="rect">
            <a:avLst/>
          </a:prstGeom>
          <a:noFill/>
        </p:spPr>
        <p:txBody>
          <a:bodyPr wrap="square" rtlCol="0">
            <a:spAutoFit/>
          </a:bodyPr>
          <a:lstStyle/>
          <a:p>
            <a:r>
              <a:rPr lang="en-US" dirty="0">
                <a:solidFill>
                  <a:srgbClr val="0070C0"/>
                </a:solidFill>
                <a:effectLst/>
                <a:latin typeface="Calibri" panose="020F0502020204030204" pitchFamily="34" charset="0"/>
                <a:cs typeface="Calibri" panose="020F0502020204030204" pitchFamily="34" charset="0"/>
              </a:rPr>
              <a:t>San Joaquin River</a:t>
            </a:r>
          </a:p>
        </p:txBody>
      </p:sp>
      <p:cxnSp>
        <p:nvCxnSpPr>
          <p:cNvPr id="4" name="Straight Arrow Connector 3">
            <a:extLst>
              <a:ext uri="{FF2B5EF4-FFF2-40B4-BE49-F238E27FC236}">
                <a16:creationId xmlns:a16="http://schemas.microsoft.com/office/drawing/2014/main" id="{A3069D62-0DD5-45A4-B342-F2A58E09E4F8}"/>
              </a:ext>
            </a:extLst>
          </p:cNvPr>
          <p:cNvCxnSpPr/>
          <p:nvPr/>
        </p:nvCxnSpPr>
        <p:spPr bwMode="auto">
          <a:xfrm>
            <a:off x="8399464" y="601980"/>
            <a:ext cx="0" cy="762000"/>
          </a:xfrm>
          <a:prstGeom prst="straightConnector1">
            <a:avLst/>
          </a:prstGeom>
          <a:solidFill>
            <a:schemeClr val="accent1"/>
          </a:solidFill>
          <a:ln w="28575" cap="flat" cmpd="sng" algn="ctr">
            <a:solidFill>
              <a:srgbClr val="0070C0"/>
            </a:solidFill>
            <a:prstDash val="solid"/>
            <a:round/>
            <a:headEnd type="none" w="med" len="med"/>
            <a:tailEnd type="arrow" w="med" len="med"/>
          </a:ln>
          <a:effectLst/>
        </p:spPr>
      </p:cxnSp>
      <p:cxnSp>
        <p:nvCxnSpPr>
          <p:cNvPr id="15" name="Straight Arrow Connector 14">
            <a:extLst>
              <a:ext uri="{FF2B5EF4-FFF2-40B4-BE49-F238E27FC236}">
                <a16:creationId xmlns:a16="http://schemas.microsoft.com/office/drawing/2014/main" id="{FD145E8A-712E-41BF-B7E1-288BB82FBEC4}"/>
              </a:ext>
            </a:extLst>
          </p:cNvPr>
          <p:cNvCxnSpPr>
            <a:cxnSpLocks/>
          </p:cNvCxnSpPr>
          <p:nvPr/>
        </p:nvCxnSpPr>
        <p:spPr bwMode="auto">
          <a:xfrm flipH="1" flipV="1">
            <a:off x="9144000" y="4838700"/>
            <a:ext cx="108904" cy="943233"/>
          </a:xfrm>
          <a:prstGeom prst="straightConnector1">
            <a:avLst/>
          </a:prstGeom>
          <a:solidFill>
            <a:schemeClr val="accent1"/>
          </a:solidFill>
          <a:ln w="28575" cap="flat" cmpd="sng" algn="ctr">
            <a:solidFill>
              <a:srgbClr val="0070C0"/>
            </a:solidFill>
            <a:prstDash val="solid"/>
            <a:round/>
            <a:headEnd type="none" w="med" len="med"/>
            <a:tailEnd type="arrow" w="med" len="med"/>
          </a:ln>
          <a:effectLst/>
        </p:spPr>
      </p:cxnSp>
      <p:cxnSp>
        <p:nvCxnSpPr>
          <p:cNvPr id="17" name="Straight Arrow Connector 16">
            <a:extLst>
              <a:ext uri="{FF2B5EF4-FFF2-40B4-BE49-F238E27FC236}">
                <a16:creationId xmlns:a16="http://schemas.microsoft.com/office/drawing/2014/main" id="{0914D5F7-3B89-439F-8500-D015701B69A5}"/>
              </a:ext>
            </a:extLst>
          </p:cNvPr>
          <p:cNvCxnSpPr>
            <a:cxnSpLocks/>
          </p:cNvCxnSpPr>
          <p:nvPr/>
        </p:nvCxnSpPr>
        <p:spPr bwMode="auto">
          <a:xfrm flipH="1">
            <a:off x="4855528" y="3263107"/>
            <a:ext cx="953136" cy="144462"/>
          </a:xfrm>
          <a:prstGeom prst="straightConnector1">
            <a:avLst/>
          </a:prstGeom>
          <a:solidFill>
            <a:schemeClr val="accent1"/>
          </a:solidFill>
          <a:ln w="28575" cap="flat" cmpd="sng" algn="ctr">
            <a:solidFill>
              <a:srgbClr val="0070C0"/>
            </a:solidFill>
            <a:prstDash val="solid"/>
            <a:round/>
            <a:headEnd type="none" w="med" len="med"/>
            <a:tailEnd type="arrow" w="med" len="med"/>
          </a:ln>
          <a:effectLst/>
        </p:spPr>
      </p:cxnSp>
      <p:sp>
        <p:nvSpPr>
          <p:cNvPr id="3" name="Oval 2">
            <a:extLst>
              <a:ext uri="{FF2B5EF4-FFF2-40B4-BE49-F238E27FC236}">
                <a16:creationId xmlns:a16="http://schemas.microsoft.com/office/drawing/2014/main" id="{376D9863-A398-B458-F7C1-ECA9B3D3519D}"/>
              </a:ext>
            </a:extLst>
          </p:cNvPr>
          <p:cNvSpPr/>
          <p:nvPr/>
        </p:nvSpPr>
        <p:spPr>
          <a:xfrm>
            <a:off x="6935154" y="-116729"/>
            <a:ext cx="547528" cy="550862"/>
          </a:xfrm>
          <a:prstGeom prst="ellipse">
            <a:avLst/>
          </a:prstGeom>
          <a:noFill/>
          <a:ln w="28575">
            <a:solidFill>
              <a:srgbClr val="FF00F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rot="19565778">
            <a:off x="8528652" y="3191847"/>
            <a:ext cx="1357160" cy="646113"/>
          </a:xfrm>
          <a:prstGeom prst="rect">
            <a:avLst/>
          </a:prstGeom>
          <a:noFill/>
        </p:spPr>
        <p:txBody>
          <a:bodyPr wrap="square">
            <a:spAutoFit/>
          </a:bodyPr>
          <a:lstStyle/>
          <a:p>
            <a:pPr>
              <a:defRPr/>
            </a:pPr>
            <a:r>
              <a:rPr lang="en-US" dirty="0">
                <a:solidFill>
                  <a:schemeClr val="bg1">
                    <a:lumMod val="65000"/>
                  </a:schemeClr>
                </a:solidFill>
                <a:effectLst/>
                <a:latin typeface="Calibri" panose="020F0502020204030204" pitchFamily="34" charset="0"/>
              </a:rPr>
              <a:t>Sacramento Weir</a:t>
            </a:r>
          </a:p>
        </p:txBody>
      </p:sp>
      <p:sp>
        <p:nvSpPr>
          <p:cNvPr id="5017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0216C63B-265D-4BC0-A80C-C2B6A85FA43D}" type="slidenum">
              <a:rPr lang="en-US" altLang="en-US">
                <a:latin typeface="Calibri" panose="020F0502020204030204" pitchFamily="34" charset="0"/>
              </a:rPr>
              <a:pPr eaLnBrk="1" hangingPunct="1"/>
              <a:t>54</a:t>
            </a:fld>
            <a:endParaRPr lang="en-US" altLang="en-US" dirty="0">
              <a:latin typeface="Calibri" panose="020F0502020204030204" pitchFamily="34" charset="0"/>
            </a:endParaRPr>
          </a:p>
        </p:txBody>
      </p:sp>
      <p:cxnSp>
        <p:nvCxnSpPr>
          <p:cNvPr id="50179" name="Straight Arrow Connector 5"/>
          <p:cNvCxnSpPr>
            <a:cxnSpLocks noChangeShapeType="1"/>
          </p:cNvCxnSpPr>
          <p:nvPr/>
        </p:nvCxnSpPr>
        <p:spPr bwMode="auto">
          <a:xfrm flipH="1" flipV="1">
            <a:off x="6751638" y="5341938"/>
            <a:ext cx="666750" cy="76200"/>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50180" name="Straight Arrow Connector 6"/>
          <p:cNvCxnSpPr>
            <a:cxnSpLocks noChangeShapeType="1"/>
          </p:cNvCxnSpPr>
          <p:nvPr/>
        </p:nvCxnSpPr>
        <p:spPr bwMode="auto">
          <a:xfrm>
            <a:off x="4972051" y="2716213"/>
            <a:ext cx="219075" cy="855662"/>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8" name="TextBox 7"/>
          <p:cNvSpPr txBox="1"/>
          <p:nvPr/>
        </p:nvSpPr>
        <p:spPr>
          <a:xfrm>
            <a:off x="4781550" y="189547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Sacramento River</a:t>
            </a:r>
          </a:p>
        </p:txBody>
      </p:sp>
      <p:cxnSp>
        <p:nvCxnSpPr>
          <p:cNvPr id="50182" name="Straight Arrow Connector 11"/>
          <p:cNvCxnSpPr>
            <a:cxnSpLocks noChangeShapeType="1"/>
          </p:cNvCxnSpPr>
          <p:nvPr/>
        </p:nvCxnSpPr>
        <p:spPr bwMode="auto">
          <a:xfrm flipH="1">
            <a:off x="4953001" y="5343525"/>
            <a:ext cx="498475" cy="160338"/>
          </a:xfrm>
          <a:prstGeom prst="straightConnector1">
            <a:avLst/>
          </a:prstGeom>
          <a:noFill/>
          <a:ln w="28575" algn="ctr">
            <a:solidFill>
              <a:srgbClr val="66CCFF"/>
            </a:solidFill>
            <a:round/>
            <a:headEnd/>
            <a:tailEnd type="arrow" w="med" len="med"/>
          </a:ln>
          <a:extLst>
            <a:ext uri="{909E8E84-426E-40DD-AFC4-6F175D3DCCD1}">
              <a14:hiddenFill xmlns:a14="http://schemas.microsoft.com/office/drawing/2010/main">
                <a:noFill/>
              </a14:hiddenFill>
            </a:ext>
          </a:extLst>
        </p:spPr>
      </p:cxnSp>
      <p:cxnSp>
        <p:nvCxnSpPr>
          <p:cNvPr id="50183" name="Straight Arrow Connector 12"/>
          <p:cNvCxnSpPr>
            <a:cxnSpLocks noChangeShapeType="1"/>
          </p:cNvCxnSpPr>
          <p:nvPr/>
        </p:nvCxnSpPr>
        <p:spPr bwMode="auto">
          <a:xfrm>
            <a:off x="3894139" y="1944689"/>
            <a:ext cx="52387" cy="377825"/>
          </a:xfrm>
          <a:prstGeom prst="straightConnector1">
            <a:avLst/>
          </a:prstGeom>
          <a:noFill/>
          <a:ln w="28575" algn="ctr">
            <a:solidFill>
              <a:srgbClr val="66CCFF"/>
            </a:solidFill>
            <a:round/>
            <a:headEnd/>
            <a:tailEnd type="arrow" w="med" len="med"/>
          </a:ln>
          <a:extLst>
            <a:ext uri="{909E8E84-426E-40DD-AFC4-6F175D3DCCD1}">
              <a14:hiddenFill xmlns:a14="http://schemas.microsoft.com/office/drawing/2010/main">
                <a:noFill/>
              </a14:hiddenFill>
            </a:ext>
          </a:extLst>
        </p:spPr>
      </p:cxnSp>
      <p:sp>
        <p:nvSpPr>
          <p:cNvPr id="10" name="Oval 9"/>
          <p:cNvSpPr/>
          <p:nvPr/>
        </p:nvSpPr>
        <p:spPr bwMode="auto">
          <a:xfrm>
            <a:off x="5200651" y="4783139"/>
            <a:ext cx="1266825" cy="1266825"/>
          </a:xfrm>
          <a:prstGeom prst="ellipse">
            <a:avLst/>
          </a:prstGeom>
          <a:noFill/>
          <a:ln w="57150" cap="flat" cmpd="sng" algn="ctr">
            <a:solidFill>
              <a:srgbClr val="FF9933"/>
            </a:solidFill>
            <a:prstDash val="solid"/>
            <a:round/>
            <a:headEnd type="none" w="med" len="med"/>
            <a:tailEnd type="none" w="med" len="med"/>
          </a:ln>
          <a:effectLst/>
        </p:spPr>
        <p:txBody>
          <a:bodyPr/>
          <a:lstStyle/>
          <a:p>
            <a:pPr>
              <a:defRPr/>
            </a:pPr>
            <a:endParaRPr lang="en-US" dirty="0">
              <a:effectLst/>
              <a:latin typeface="Calibri" panose="020F0502020204030204" pitchFamily="34" charset="0"/>
            </a:endParaRPr>
          </a:p>
        </p:txBody>
      </p:sp>
      <p:pic>
        <p:nvPicPr>
          <p:cNvPr id="50185"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l="7886" r="13142"/>
          <a:stretch>
            <a:fillRect/>
          </a:stretch>
        </p:blipFill>
        <p:spPr bwMode="auto">
          <a:xfrm>
            <a:off x="1728789" y="930276"/>
            <a:ext cx="6505575"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0186" name="Straight Arrow Connector 14"/>
          <p:cNvCxnSpPr>
            <a:cxnSpLocks noChangeShapeType="1"/>
          </p:cNvCxnSpPr>
          <p:nvPr/>
        </p:nvCxnSpPr>
        <p:spPr bwMode="auto">
          <a:xfrm flipH="1" flipV="1">
            <a:off x="6213475" y="3671888"/>
            <a:ext cx="666750" cy="76200"/>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50187" name="Straight Arrow Connector 15"/>
          <p:cNvCxnSpPr>
            <a:cxnSpLocks noChangeShapeType="1"/>
          </p:cNvCxnSpPr>
          <p:nvPr/>
        </p:nvCxnSpPr>
        <p:spPr bwMode="auto">
          <a:xfrm>
            <a:off x="3887789" y="1792288"/>
            <a:ext cx="219075" cy="857250"/>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17" name="TextBox 16"/>
          <p:cNvSpPr txBox="1"/>
          <p:nvPr/>
        </p:nvSpPr>
        <p:spPr>
          <a:xfrm>
            <a:off x="2851150" y="100647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Sacramento River</a:t>
            </a:r>
          </a:p>
        </p:txBody>
      </p:sp>
      <p:sp>
        <p:nvSpPr>
          <p:cNvPr id="18" name="TextBox 17"/>
          <p:cNvSpPr txBox="1"/>
          <p:nvPr/>
        </p:nvSpPr>
        <p:spPr>
          <a:xfrm>
            <a:off x="6475413" y="3132138"/>
            <a:ext cx="1962150" cy="811212"/>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American River</a:t>
            </a:r>
          </a:p>
        </p:txBody>
      </p:sp>
      <p:cxnSp>
        <p:nvCxnSpPr>
          <p:cNvPr id="50190" name="Straight Arrow Connector 18"/>
          <p:cNvCxnSpPr>
            <a:cxnSpLocks noChangeShapeType="1"/>
          </p:cNvCxnSpPr>
          <p:nvPr/>
        </p:nvCxnSpPr>
        <p:spPr bwMode="auto">
          <a:xfrm flipH="1">
            <a:off x="3060701" y="3751264"/>
            <a:ext cx="917575" cy="295275"/>
          </a:xfrm>
          <a:prstGeom prst="straightConnector1">
            <a:avLst/>
          </a:prstGeom>
          <a:noFill/>
          <a:ln w="57150" algn="ctr">
            <a:solidFill>
              <a:schemeClr val="bg1"/>
            </a:solidFill>
            <a:round/>
            <a:headEnd/>
            <a:tailEnd type="arrow" w="med" len="med"/>
          </a:ln>
          <a:extLst>
            <a:ext uri="{909E8E84-426E-40DD-AFC4-6F175D3DCCD1}">
              <a14:hiddenFill xmlns:a14="http://schemas.microsoft.com/office/drawing/2010/main">
                <a:noFill/>
              </a14:hiddenFill>
            </a:ext>
          </a:extLst>
        </p:spPr>
      </p:cxnSp>
      <p:sp>
        <p:nvSpPr>
          <p:cNvPr id="21" name="TextBox 20"/>
          <p:cNvSpPr txBox="1"/>
          <p:nvPr/>
        </p:nvSpPr>
        <p:spPr>
          <a:xfrm>
            <a:off x="1716088" y="3294064"/>
            <a:ext cx="1962150" cy="809625"/>
          </a:xfrm>
          <a:prstGeom prst="rect">
            <a:avLst/>
          </a:prstGeom>
          <a:noFill/>
        </p:spPr>
        <p:txBody>
          <a:bodyPr>
            <a:spAutoFit/>
          </a:bodyPr>
          <a:lstStyle/>
          <a:p>
            <a:pPr algn="ctr">
              <a:lnSpc>
                <a:spcPts val="2800"/>
              </a:lnSpc>
              <a:defRPr/>
            </a:pPr>
            <a:r>
              <a:rPr lang="en-US" sz="2800" b="1" dirty="0">
                <a:solidFill>
                  <a:schemeClr val="bg1"/>
                </a:solidFill>
                <a:effectLst/>
                <a:latin typeface="Calibri" panose="020F0502020204030204" pitchFamily="34" charset="0"/>
              </a:rPr>
              <a:t>Sacramento Weir</a:t>
            </a:r>
          </a:p>
        </p:txBody>
      </p:sp>
      <p:sp>
        <p:nvSpPr>
          <p:cNvPr id="23" name="TextBox 22"/>
          <p:cNvSpPr txBox="1"/>
          <p:nvPr/>
        </p:nvSpPr>
        <p:spPr>
          <a:xfrm>
            <a:off x="3065464" y="5770563"/>
            <a:ext cx="1430337" cy="811212"/>
          </a:xfrm>
          <a:prstGeom prst="rect">
            <a:avLst/>
          </a:prstGeom>
          <a:noFill/>
        </p:spPr>
        <p:txBody>
          <a:bodyPr>
            <a:spAutoFit/>
          </a:bodyPr>
          <a:lstStyle/>
          <a:p>
            <a:pPr algn="ctr">
              <a:lnSpc>
                <a:spcPts val="2800"/>
              </a:lnSpc>
              <a:defRPr/>
            </a:pPr>
            <a:r>
              <a:rPr lang="en-US" sz="2400" b="1" dirty="0">
                <a:solidFill>
                  <a:srgbClr val="FFFF00"/>
                </a:solidFill>
                <a:effectLst/>
                <a:latin typeface="Calibri" panose="020F0502020204030204" pitchFamily="34" charset="0"/>
              </a:rPr>
              <a:t>ship channel</a:t>
            </a:r>
          </a:p>
        </p:txBody>
      </p:sp>
      <p:cxnSp>
        <p:nvCxnSpPr>
          <p:cNvPr id="50193" name="Straight Arrow Connector 23"/>
          <p:cNvCxnSpPr>
            <a:cxnSpLocks noChangeShapeType="1"/>
          </p:cNvCxnSpPr>
          <p:nvPr/>
        </p:nvCxnSpPr>
        <p:spPr bwMode="auto">
          <a:xfrm>
            <a:off x="9542146" y="1495426"/>
            <a:ext cx="333375" cy="4352925"/>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50194" name="Straight Arrow Connector 24"/>
          <p:cNvCxnSpPr>
            <a:cxnSpLocks noChangeShapeType="1"/>
          </p:cNvCxnSpPr>
          <p:nvPr/>
        </p:nvCxnSpPr>
        <p:spPr bwMode="auto">
          <a:xfrm flipH="1">
            <a:off x="9780271" y="3752851"/>
            <a:ext cx="1057275" cy="257175"/>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50195" name="Straight Arrow Connector 25"/>
          <p:cNvCxnSpPr>
            <a:cxnSpLocks noChangeShapeType="1"/>
          </p:cNvCxnSpPr>
          <p:nvPr/>
        </p:nvCxnSpPr>
        <p:spPr bwMode="auto">
          <a:xfrm flipH="1">
            <a:off x="9208770" y="3295651"/>
            <a:ext cx="457200" cy="314325"/>
          </a:xfrm>
          <a:prstGeom prst="straightConnector1">
            <a:avLst/>
          </a:prstGeom>
          <a:noFill/>
          <a:ln w="28575" algn="ctr">
            <a:solidFill>
              <a:schemeClr val="bg1">
                <a:lumMod val="65000"/>
              </a:schemeClr>
            </a:solidFill>
            <a:round/>
            <a:headEnd/>
            <a:tailEnd type="arrow" w="med" len="med"/>
          </a:ln>
          <a:extLst>
            <a:ext uri="{909E8E84-426E-40DD-AFC4-6F175D3DCCD1}">
              <a14:hiddenFill xmlns:a14="http://schemas.microsoft.com/office/drawing/2010/main">
                <a:noFill/>
              </a14:hiddenFill>
            </a:ext>
          </a:extLst>
        </p:spPr>
      </p:cxnSp>
      <p:sp>
        <p:nvSpPr>
          <p:cNvPr id="28" name="TextBox 27"/>
          <p:cNvSpPr txBox="1"/>
          <p:nvPr/>
        </p:nvSpPr>
        <p:spPr>
          <a:xfrm rot="20741020">
            <a:off x="10007283" y="3508693"/>
            <a:ext cx="1085850" cy="646112"/>
          </a:xfrm>
          <a:prstGeom prst="rect">
            <a:avLst/>
          </a:prstGeom>
          <a:noFill/>
        </p:spPr>
        <p:txBody>
          <a:bodyPr>
            <a:spAutoFit/>
          </a:bodyPr>
          <a:lstStyle/>
          <a:p>
            <a:pPr>
              <a:defRPr/>
            </a:pPr>
            <a:r>
              <a:rPr lang="en-US" dirty="0">
                <a:solidFill>
                  <a:srgbClr val="00B0F0"/>
                </a:solidFill>
                <a:effectLst/>
                <a:latin typeface="Calibri" panose="020F0502020204030204" pitchFamily="34" charset="0"/>
              </a:rPr>
              <a:t>American River</a:t>
            </a:r>
          </a:p>
        </p:txBody>
      </p:sp>
      <p:sp>
        <p:nvSpPr>
          <p:cNvPr id="31" name="TextBox 30"/>
          <p:cNvSpPr txBox="1"/>
          <p:nvPr/>
        </p:nvSpPr>
        <p:spPr>
          <a:xfrm rot="5117635">
            <a:off x="8779176" y="2184935"/>
            <a:ext cx="2050800" cy="369332"/>
          </a:xfrm>
          <a:prstGeom prst="rect">
            <a:avLst/>
          </a:prstGeom>
          <a:noFill/>
        </p:spPr>
        <p:txBody>
          <a:bodyPr wrap="square">
            <a:spAutoFit/>
          </a:bodyPr>
          <a:lstStyle/>
          <a:p>
            <a:pPr>
              <a:defRPr/>
            </a:pPr>
            <a:r>
              <a:rPr lang="en-US" dirty="0">
                <a:solidFill>
                  <a:srgbClr val="00B0F0"/>
                </a:solidFill>
                <a:effectLst/>
                <a:latin typeface="Calibri" panose="020F0502020204030204" pitchFamily="34" charset="0"/>
              </a:rPr>
              <a:t>Sacramento River</a:t>
            </a:r>
          </a:p>
        </p:txBody>
      </p:sp>
      <p:sp>
        <p:nvSpPr>
          <p:cNvPr id="36" name="Rectangle 35"/>
          <p:cNvSpPr/>
          <p:nvPr/>
        </p:nvSpPr>
        <p:spPr>
          <a:xfrm>
            <a:off x="4106517" y="3919835"/>
            <a:ext cx="3597973" cy="923330"/>
          </a:xfrm>
          <a:prstGeom prst="rect">
            <a:avLst/>
          </a:prstGeom>
          <a:noFill/>
        </p:spPr>
        <p:txBody>
          <a:bodyPr wrap="none">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defRPr/>
            </a:pPr>
            <a:r>
              <a:rPr lang="en-US" sz="5400" b="1" dirty="0">
                <a:ln/>
                <a:solidFill>
                  <a:schemeClr val="accent5">
                    <a:tint val="50000"/>
                    <a:satMod val="180000"/>
                  </a:schemeClr>
                </a:solidFill>
                <a:effectLst/>
                <a:latin typeface="Calibri" panose="020F0502020204030204" pitchFamily="34" charset="0"/>
              </a:rPr>
              <a:t>Sacramento</a:t>
            </a:r>
          </a:p>
        </p:txBody>
      </p:sp>
      <p:sp>
        <p:nvSpPr>
          <p:cNvPr id="20" name="Oval 19"/>
          <p:cNvSpPr/>
          <p:nvPr/>
        </p:nvSpPr>
        <p:spPr bwMode="auto">
          <a:xfrm>
            <a:off x="3270250" y="2971801"/>
            <a:ext cx="2838450" cy="2030413"/>
          </a:xfrm>
          <a:prstGeom prst="ellipse">
            <a:avLst/>
          </a:prstGeom>
          <a:noFill/>
          <a:ln w="57150" cap="flat" cmpd="sng" algn="ctr">
            <a:solidFill>
              <a:srgbClr val="FF9933"/>
            </a:solidFill>
            <a:prstDash val="solid"/>
            <a:round/>
            <a:headEnd type="none" w="med" len="med"/>
            <a:tailEnd type="none" w="med" len="med"/>
          </a:ln>
          <a:effectLst/>
        </p:spPr>
        <p:txBody>
          <a:bodyPr/>
          <a:lstStyle/>
          <a:p>
            <a:pPr>
              <a:defRPr/>
            </a:pPr>
            <a:endParaRPr lang="en-US" dirty="0">
              <a:effectLst/>
              <a:latin typeface="Calibri" panose="020F0502020204030204" pitchFamily="34" charset="0"/>
            </a:endParaRPr>
          </a:p>
        </p:txBody>
      </p:sp>
      <p:sp>
        <p:nvSpPr>
          <p:cNvPr id="37" name="Title 1"/>
          <p:cNvSpPr txBox="1">
            <a:spLocks/>
          </p:cNvSpPr>
          <p:nvPr/>
        </p:nvSpPr>
        <p:spPr bwMode="auto">
          <a:xfrm>
            <a:off x="601980" y="-76200"/>
            <a:ext cx="10066020" cy="1143000"/>
          </a:xfrm>
          <a:prstGeom prst="rect">
            <a:avLst/>
          </a:prstGeom>
          <a:noFill/>
          <a:ln w="9525">
            <a:noFill/>
            <a:miter lim="800000"/>
            <a:headEnd/>
            <a:tailEnd/>
          </a:ln>
          <a:effectLst/>
        </p:spPr>
        <p:txBody>
          <a:bodyPr anchor="ctr"/>
          <a:lstStyle/>
          <a:p>
            <a:pPr algn="ctr" eaLnBrk="0" hangingPunct="0">
              <a:defRPr/>
            </a:pPr>
            <a:r>
              <a:rPr lang="en-US" sz="4000" b="1" kern="0" dirty="0">
                <a:solidFill>
                  <a:schemeClr val="accent6">
                    <a:lumMod val="75000"/>
                  </a:schemeClr>
                </a:solidFill>
                <a:effectLst/>
                <a:latin typeface="Calibri" panose="020F0502020204030204" pitchFamily="34" charset="0"/>
                <a:ea typeface="+mj-ea"/>
                <a:cs typeface="+mj-cs"/>
              </a:rPr>
              <a:t>Hydraulic Modeling of the Period of Record</a:t>
            </a:r>
          </a:p>
        </p:txBody>
      </p:sp>
      <p:sp>
        <p:nvSpPr>
          <p:cNvPr id="38" name="TextBox 37"/>
          <p:cNvSpPr txBox="1"/>
          <p:nvPr/>
        </p:nvSpPr>
        <p:spPr>
          <a:xfrm>
            <a:off x="1666875" y="4713289"/>
            <a:ext cx="1428750" cy="809625"/>
          </a:xfrm>
          <a:prstGeom prst="rect">
            <a:avLst/>
          </a:prstGeom>
          <a:noFill/>
          <a:ln>
            <a:noFill/>
          </a:ln>
        </p:spPr>
        <p:txBody>
          <a:bodyPr>
            <a:spAutoFit/>
          </a:bodyPr>
          <a:lstStyle/>
          <a:p>
            <a:pPr algn="ctr">
              <a:lnSpc>
                <a:spcPts val="2800"/>
              </a:lnSpc>
              <a:defRPr/>
            </a:pPr>
            <a:r>
              <a:rPr lang="en-US" sz="2800" b="1" dirty="0">
                <a:solidFill>
                  <a:srgbClr val="66CCFF"/>
                </a:solidFill>
                <a:effectLst/>
                <a:latin typeface="Calibri" panose="020F0502020204030204" pitchFamily="34" charset="0"/>
              </a:rPr>
              <a:t>Yolo Bypass</a:t>
            </a:r>
          </a:p>
        </p:txBody>
      </p:sp>
      <p:cxnSp>
        <p:nvCxnSpPr>
          <p:cNvPr id="50203" name="Straight Arrow Connector 38"/>
          <p:cNvCxnSpPr>
            <a:cxnSpLocks noChangeShapeType="1"/>
          </p:cNvCxnSpPr>
          <p:nvPr/>
        </p:nvCxnSpPr>
        <p:spPr bwMode="auto">
          <a:xfrm>
            <a:off x="2295526" y="5581651"/>
            <a:ext cx="9525" cy="809625"/>
          </a:xfrm>
          <a:prstGeom prst="straightConnector1">
            <a:avLst/>
          </a:prstGeom>
          <a:noFill/>
          <a:ln w="57150" algn="ctr">
            <a:solidFill>
              <a:srgbClr val="66CCFF"/>
            </a:solidFill>
            <a:round/>
            <a:headEnd/>
            <a:tailEnd type="arrow" w="med" len="med"/>
          </a:ln>
          <a:extLst>
            <a:ext uri="{909E8E84-426E-40DD-AFC4-6F175D3DCCD1}">
              <a14:hiddenFill xmlns:a14="http://schemas.microsoft.com/office/drawing/2010/main">
                <a:noFill/>
              </a14:hiddenFill>
            </a:ext>
          </a:extLst>
        </p:spPr>
      </p:cxnSp>
      <p:cxnSp>
        <p:nvCxnSpPr>
          <p:cNvPr id="50204" name="Straight Arrow Connector 41"/>
          <p:cNvCxnSpPr>
            <a:cxnSpLocks noChangeShapeType="1"/>
          </p:cNvCxnSpPr>
          <p:nvPr/>
        </p:nvCxnSpPr>
        <p:spPr bwMode="auto">
          <a:xfrm>
            <a:off x="2047876" y="3886200"/>
            <a:ext cx="219075" cy="781050"/>
          </a:xfrm>
          <a:prstGeom prst="straightConnector1">
            <a:avLst/>
          </a:prstGeom>
          <a:noFill/>
          <a:ln w="57150" algn="ctr">
            <a:solidFill>
              <a:srgbClr val="66CCFF"/>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215" name="Straight Arrow Connector 19"/>
          <p:cNvCxnSpPr>
            <a:cxnSpLocks noChangeShapeType="1"/>
          </p:cNvCxnSpPr>
          <p:nvPr/>
        </p:nvCxnSpPr>
        <p:spPr bwMode="auto">
          <a:xfrm flipH="1">
            <a:off x="9164955" y="1495426"/>
            <a:ext cx="457200" cy="314325"/>
          </a:xfrm>
          <a:prstGeom prst="straightConnector1">
            <a:avLst/>
          </a:prstGeom>
          <a:noFill/>
          <a:ln w="28575" algn="ctr">
            <a:solidFill>
              <a:schemeClr val="bg1">
                <a:lumMod val="65000"/>
              </a:schemeClr>
            </a:solidFill>
            <a:round/>
            <a:headEnd/>
            <a:tailEnd type="arrow" w="med" len="med"/>
          </a:ln>
          <a:extLst>
            <a:ext uri="{909E8E84-426E-40DD-AFC4-6F175D3DCCD1}">
              <a14:hiddenFill xmlns:a14="http://schemas.microsoft.com/office/drawing/2010/main">
                <a:noFill/>
              </a14:hiddenFill>
            </a:ext>
          </a:extLst>
        </p:spPr>
      </p:cxnSp>
      <p:sp>
        <p:nvSpPr>
          <p:cNvPr id="22" name="TextBox 21"/>
          <p:cNvSpPr txBox="1"/>
          <p:nvPr/>
        </p:nvSpPr>
        <p:spPr>
          <a:xfrm rot="19565778">
            <a:off x="8584208" y="3710981"/>
            <a:ext cx="1340164" cy="646113"/>
          </a:xfrm>
          <a:prstGeom prst="rect">
            <a:avLst/>
          </a:prstGeom>
          <a:noFill/>
        </p:spPr>
        <p:txBody>
          <a:bodyPr wrap="square">
            <a:spAutoFit/>
          </a:bodyPr>
          <a:lstStyle/>
          <a:p>
            <a:pPr>
              <a:defRPr/>
            </a:pPr>
            <a:r>
              <a:rPr lang="en-US" dirty="0">
                <a:solidFill>
                  <a:schemeClr val="bg1">
                    <a:lumMod val="65000"/>
                  </a:schemeClr>
                </a:solidFill>
                <a:effectLst/>
                <a:latin typeface="Calibri" panose="020F0502020204030204" pitchFamily="34" charset="0"/>
              </a:rPr>
              <a:t>Sacramento Weir</a:t>
            </a:r>
          </a:p>
        </p:txBody>
      </p:sp>
      <p:cxnSp>
        <p:nvCxnSpPr>
          <p:cNvPr id="51224" name="Straight Arrow Connector 29"/>
          <p:cNvCxnSpPr>
            <a:cxnSpLocks noChangeShapeType="1"/>
          </p:cNvCxnSpPr>
          <p:nvPr/>
        </p:nvCxnSpPr>
        <p:spPr bwMode="auto">
          <a:xfrm flipH="1">
            <a:off x="9431656" y="600076"/>
            <a:ext cx="85725" cy="942975"/>
          </a:xfrm>
          <a:prstGeom prst="straightConnector1">
            <a:avLst/>
          </a:prstGeom>
          <a:noFill/>
          <a:ln w="28575" algn="ctr">
            <a:solidFill>
              <a:schemeClr val="bg1">
                <a:lumMod val="65000"/>
              </a:schemeClr>
            </a:solidFill>
            <a:round/>
            <a:headEnd/>
            <a:tailEnd type="arrow" w="med" len="med"/>
          </a:ln>
          <a:extLst>
            <a:ext uri="{909E8E84-426E-40DD-AFC4-6F175D3DCCD1}">
              <a14:hiddenFill xmlns:a14="http://schemas.microsoft.com/office/drawing/2010/main">
                <a:noFill/>
              </a14:hiddenFill>
            </a:ext>
          </a:extLst>
        </p:spPr>
      </p:cxnSp>
      <p:sp>
        <p:nvSpPr>
          <p:cNvPr id="5120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9523A73-B98E-4DDB-8509-3290701FF352}" type="slidenum">
              <a:rPr lang="en-US" altLang="en-US">
                <a:latin typeface="Calibri" panose="020F0502020204030204" pitchFamily="34" charset="0"/>
              </a:rPr>
              <a:pPr eaLnBrk="1" hangingPunct="1"/>
              <a:t>55</a:t>
            </a:fld>
            <a:endParaRPr lang="en-US" altLang="en-US" dirty="0">
              <a:latin typeface="Calibri" panose="020F0502020204030204" pitchFamily="34" charset="0"/>
            </a:endParaRPr>
          </a:p>
        </p:txBody>
      </p:sp>
      <p:pic>
        <p:nvPicPr>
          <p:cNvPr id="51203"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l="10805" r="7204"/>
          <a:stretch>
            <a:fillRect/>
          </a:stretch>
        </p:blipFill>
        <p:spPr bwMode="auto">
          <a:xfrm>
            <a:off x="1703388" y="361951"/>
            <a:ext cx="652145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1204" name="Straight Arrow Connector 5"/>
          <p:cNvCxnSpPr>
            <a:cxnSpLocks noChangeShapeType="1"/>
          </p:cNvCxnSpPr>
          <p:nvPr/>
        </p:nvCxnSpPr>
        <p:spPr bwMode="auto">
          <a:xfrm flipH="1" flipV="1">
            <a:off x="6237288" y="4894263"/>
            <a:ext cx="666750" cy="76200"/>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51205" name="Straight Arrow Connector 6"/>
          <p:cNvCxnSpPr>
            <a:cxnSpLocks noChangeShapeType="1"/>
          </p:cNvCxnSpPr>
          <p:nvPr/>
        </p:nvCxnSpPr>
        <p:spPr bwMode="auto">
          <a:xfrm>
            <a:off x="4219576" y="2763838"/>
            <a:ext cx="219075" cy="855662"/>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8" name="TextBox 7"/>
          <p:cNvSpPr txBox="1"/>
          <p:nvPr/>
        </p:nvSpPr>
        <p:spPr>
          <a:xfrm>
            <a:off x="3990975" y="218122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Sacramento River</a:t>
            </a:r>
          </a:p>
        </p:txBody>
      </p:sp>
      <p:sp>
        <p:nvSpPr>
          <p:cNvPr id="9" name="TextBox 8"/>
          <p:cNvSpPr txBox="1"/>
          <p:nvPr/>
        </p:nvSpPr>
        <p:spPr>
          <a:xfrm>
            <a:off x="6477000" y="442912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American River</a:t>
            </a:r>
          </a:p>
        </p:txBody>
      </p:sp>
      <p:cxnSp>
        <p:nvCxnSpPr>
          <p:cNvPr id="51208" name="Straight Arrow Connector 11"/>
          <p:cNvCxnSpPr>
            <a:cxnSpLocks noChangeShapeType="1"/>
          </p:cNvCxnSpPr>
          <p:nvPr/>
        </p:nvCxnSpPr>
        <p:spPr bwMode="auto">
          <a:xfrm flipH="1">
            <a:off x="4276726" y="4826000"/>
            <a:ext cx="498475" cy="160338"/>
          </a:xfrm>
          <a:prstGeom prst="straightConnector1">
            <a:avLst/>
          </a:prstGeom>
          <a:noFill/>
          <a:ln w="38100" algn="ctr">
            <a:solidFill>
              <a:schemeClr val="bg1"/>
            </a:solidFill>
            <a:round/>
            <a:headEnd/>
            <a:tailEnd type="arrow" w="med" len="med"/>
          </a:ln>
          <a:extLst>
            <a:ext uri="{909E8E84-426E-40DD-AFC4-6F175D3DCCD1}">
              <a14:hiddenFill xmlns:a14="http://schemas.microsoft.com/office/drawing/2010/main">
                <a:noFill/>
              </a14:hiddenFill>
            </a:ext>
          </a:extLst>
        </p:spPr>
      </p:cxnSp>
      <p:cxnSp>
        <p:nvCxnSpPr>
          <p:cNvPr id="51209" name="Straight Arrow Connector 12"/>
          <p:cNvCxnSpPr>
            <a:cxnSpLocks noChangeShapeType="1"/>
          </p:cNvCxnSpPr>
          <p:nvPr/>
        </p:nvCxnSpPr>
        <p:spPr bwMode="auto">
          <a:xfrm>
            <a:off x="3146426" y="1270000"/>
            <a:ext cx="15875" cy="387350"/>
          </a:xfrm>
          <a:prstGeom prst="straightConnector1">
            <a:avLst/>
          </a:prstGeom>
          <a:noFill/>
          <a:ln w="38100" algn="ctr">
            <a:solidFill>
              <a:schemeClr val="bg1"/>
            </a:solidFill>
            <a:round/>
            <a:headEnd/>
            <a:tailEnd type="arrow" w="med" len="med"/>
          </a:ln>
          <a:extLst>
            <a:ext uri="{909E8E84-426E-40DD-AFC4-6F175D3DCCD1}">
              <a14:hiddenFill xmlns:a14="http://schemas.microsoft.com/office/drawing/2010/main">
                <a:noFill/>
              </a14:hiddenFill>
            </a:ext>
          </a:extLst>
        </p:spPr>
      </p:cxnSp>
      <p:sp>
        <p:nvSpPr>
          <p:cNvPr id="15" name="TextBox 14"/>
          <p:cNvSpPr txBox="1"/>
          <p:nvPr/>
        </p:nvSpPr>
        <p:spPr>
          <a:xfrm>
            <a:off x="2986089" y="4351338"/>
            <a:ext cx="1724025" cy="811212"/>
          </a:xfrm>
          <a:prstGeom prst="rect">
            <a:avLst/>
          </a:prstGeom>
          <a:noFill/>
        </p:spPr>
        <p:txBody>
          <a:bodyPr wrap="square">
            <a:spAutoFit/>
          </a:bodyPr>
          <a:lstStyle/>
          <a:p>
            <a:pPr algn="ctr">
              <a:lnSpc>
                <a:spcPts val="2800"/>
              </a:lnSpc>
              <a:defRPr/>
            </a:pPr>
            <a:r>
              <a:rPr lang="en-US" sz="2400" b="1" dirty="0">
                <a:solidFill>
                  <a:schemeClr val="bg1"/>
                </a:solidFill>
                <a:effectLst/>
                <a:latin typeface="Calibri" panose="020F0502020204030204" pitchFamily="34" charset="0"/>
              </a:rPr>
              <a:t>Sacramento Weir</a:t>
            </a:r>
          </a:p>
        </p:txBody>
      </p:sp>
      <p:sp>
        <p:nvSpPr>
          <p:cNvPr id="16" name="TextBox 15"/>
          <p:cNvSpPr txBox="1"/>
          <p:nvPr/>
        </p:nvSpPr>
        <p:spPr>
          <a:xfrm>
            <a:off x="2047876" y="1627189"/>
            <a:ext cx="1616075" cy="809625"/>
          </a:xfrm>
          <a:prstGeom prst="rect">
            <a:avLst/>
          </a:prstGeom>
          <a:noFill/>
        </p:spPr>
        <p:txBody>
          <a:bodyPr>
            <a:spAutoFit/>
          </a:bodyPr>
          <a:lstStyle/>
          <a:p>
            <a:pPr algn="ctr">
              <a:lnSpc>
                <a:spcPts val="2800"/>
              </a:lnSpc>
              <a:defRPr/>
            </a:pPr>
            <a:r>
              <a:rPr lang="en-US" sz="2400" b="1" dirty="0">
                <a:solidFill>
                  <a:schemeClr val="bg1"/>
                </a:solidFill>
                <a:effectLst/>
                <a:latin typeface="Calibri" panose="020F0502020204030204" pitchFamily="34" charset="0"/>
              </a:rPr>
              <a:t>Fremont Weir</a:t>
            </a:r>
          </a:p>
        </p:txBody>
      </p:sp>
      <p:cxnSp>
        <p:nvCxnSpPr>
          <p:cNvPr id="51212" name="Straight Arrow Connector 16"/>
          <p:cNvCxnSpPr>
            <a:cxnSpLocks noChangeShapeType="1"/>
          </p:cNvCxnSpPr>
          <p:nvPr/>
        </p:nvCxnSpPr>
        <p:spPr bwMode="auto">
          <a:xfrm>
            <a:off x="9603106" y="1276351"/>
            <a:ext cx="333375" cy="4352925"/>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51213" name="Straight Arrow Connector 17"/>
          <p:cNvCxnSpPr>
            <a:cxnSpLocks noChangeShapeType="1"/>
          </p:cNvCxnSpPr>
          <p:nvPr/>
        </p:nvCxnSpPr>
        <p:spPr bwMode="auto">
          <a:xfrm flipH="1">
            <a:off x="9841231" y="4076701"/>
            <a:ext cx="1057275" cy="257175"/>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51214" name="Straight Arrow Connector 18"/>
          <p:cNvCxnSpPr>
            <a:cxnSpLocks noChangeShapeType="1"/>
          </p:cNvCxnSpPr>
          <p:nvPr/>
        </p:nvCxnSpPr>
        <p:spPr bwMode="auto">
          <a:xfrm flipH="1">
            <a:off x="9298305" y="3857626"/>
            <a:ext cx="457200" cy="314325"/>
          </a:xfrm>
          <a:prstGeom prst="straightConnector1">
            <a:avLst/>
          </a:prstGeom>
          <a:noFill/>
          <a:ln w="28575" algn="ctr">
            <a:solidFill>
              <a:schemeClr val="bg1">
                <a:lumMod val="65000"/>
              </a:schemeClr>
            </a:solidFill>
            <a:round/>
            <a:headEnd/>
            <a:tailEnd type="arrow" w="med" len="med"/>
          </a:ln>
          <a:extLst>
            <a:ext uri="{909E8E84-426E-40DD-AFC4-6F175D3DCCD1}">
              <a14:hiddenFill xmlns:a14="http://schemas.microsoft.com/office/drawing/2010/main">
                <a:noFill/>
              </a14:hiddenFill>
            </a:ext>
          </a:extLst>
        </p:spPr>
      </p:cxnSp>
      <p:sp>
        <p:nvSpPr>
          <p:cNvPr id="21" name="TextBox 20"/>
          <p:cNvSpPr txBox="1"/>
          <p:nvPr/>
        </p:nvSpPr>
        <p:spPr>
          <a:xfrm rot="20741020">
            <a:off x="10068243" y="3824923"/>
            <a:ext cx="1085850" cy="646112"/>
          </a:xfrm>
          <a:prstGeom prst="rect">
            <a:avLst/>
          </a:prstGeom>
          <a:noFill/>
        </p:spPr>
        <p:txBody>
          <a:bodyPr>
            <a:spAutoFit/>
          </a:bodyPr>
          <a:lstStyle/>
          <a:p>
            <a:pPr>
              <a:defRPr/>
            </a:pPr>
            <a:r>
              <a:rPr lang="en-US" dirty="0">
                <a:solidFill>
                  <a:srgbClr val="00B0F0"/>
                </a:solidFill>
                <a:effectLst/>
                <a:latin typeface="Calibri" panose="020F0502020204030204" pitchFamily="34" charset="0"/>
              </a:rPr>
              <a:t>American River</a:t>
            </a:r>
          </a:p>
        </p:txBody>
      </p:sp>
      <p:sp>
        <p:nvSpPr>
          <p:cNvPr id="23" name="TextBox 22"/>
          <p:cNvSpPr txBox="1"/>
          <p:nvPr/>
        </p:nvSpPr>
        <p:spPr>
          <a:xfrm rot="19565778">
            <a:off x="8545734" y="1487747"/>
            <a:ext cx="1020532" cy="646113"/>
          </a:xfrm>
          <a:prstGeom prst="rect">
            <a:avLst/>
          </a:prstGeom>
          <a:noFill/>
        </p:spPr>
        <p:txBody>
          <a:bodyPr wrap="square">
            <a:spAutoFit/>
          </a:bodyPr>
          <a:lstStyle/>
          <a:p>
            <a:pPr>
              <a:defRPr/>
            </a:pPr>
            <a:r>
              <a:rPr lang="en-US" dirty="0">
                <a:solidFill>
                  <a:schemeClr val="bg1">
                    <a:lumMod val="65000"/>
                  </a:schemeClr>
                </a:solidFill>
                <a:effectLst/>
                <a:latin typeface="Calibri" panose="020F0502020204030204" pitchFamily="34" charset="0"/>
              </a:rPr>
              <a:t>Fremont Weir</a:t>
            </a:r>
          </a:p>
        </p:txBody>
      </p:sp>
      <p:sp>
        <p:nvSpPr>
          <p:cNvPr id="24" name="TextBox 23"/>
          <p:cNvSpPr txBox="1"/>
          <p:nvPr/>
        </p:nvSpPr>
        <p:spPr>
          <a:xfrm rot="5117635">
            <a:off x="8940169" y="2786077"/>
            <a:ext cx="1957369" cy="369332"/>
          </a:xfrm>
          <a:prstGeom prst="rect">
            <a:avLst/>
          </a:prstGeom>
          <a:noFill/>
        </p:spPr>
        <p:txBody>
          <a:bodyPr wrap="square">
            <a:spAutoFit/>
          </a:bodyPr>
          <a:lstStyle/>
          <a:p>
            <a:pPr>
              <a:defRPr/>
            </a:pPr>
            <a:r>
              <a:rPr lang="en-US" dirty="0">
                <a:solidFill>
                  <a:srgbClr val="00B0F0"/>
                </a:solidFill>
                <a:effectLst/>
                <a:latin typeface="Calibri" panose="020F0502020204030204" pitchFamily="34" charset="0"/>
              </a:rPr>
              <a:t>Sacramento River</a:t>
            </a:r>
          </a:p>
        </p:txBody>
      </p:sp>
      <p:cxnSp>
        <p:nvCxnSpPr>
          <p:cNvPr id="51220" name="Straight Arrow Connector 24"/>
          <p:cNvCxnSpPr>
            <a:cxnSpLocks noChangeShapeType="1"/>
          </p:cNvCxnSpPr>
          <p:nvPr/>
        </p:nvCxnSpPr>
        <p:spPr bwMode="auto">
          <a:xfrm flipH="1">
            <a:off x="9626919" y="962025"/>
            <a:ext cx="852487" cy="857250"/>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sp>
        <p:nvSpPr>
          <p:cNvPr id="26" name="TextBox 25"/>
          <p:cNvSpPr txBox="1"/>
          <p:nvPr/>
        </p:nvSpPr>
        <p:spPr>
          <a:xfrm rot="18939518">
            <a:off x="9968230" y="1062673"/>
            <a:ext cx="1085850" cy="646112"/>
          </a:xfrm>
          <a:prstGeom prst="rect">
            <a:avLst/>
          </a:prstGeom>
          <a:noFill/>
        </p:spPr>
        <p:txBody>
          <a:bodyPr>
            <a:spAutoFit/>
          </a:bodyPr>
          <a:lstStyle/>
          <a:p>
            <a:pPr>
              <a:defRPr/>
            </a:pPr>
            <a:r>
              <a:rPr lang="en-US" dirty="0">
                <a:solidFill>
                  <a:srgbClr val="00B0F0"/>
                </a:solidFill>
                <a:effectLst/>
                <a:latin typeface="Calibri" panose="020F0502020204030204" pitchFamily="34" charset="0"/>
              </a:rPr>
              <a:t>Feather River</a:t>
            </a:r>
          </a:p>
        </p:txBody>
      </p:sp>
      <p:cxnSp>
        <p:nvCxnSpPr>
          <p:cNvPr id="51222" name="Straight Arrow Connector 26"/>
          <p:cNvCxnSpPr>
            <a:cxnSpLocks noChangeShapeType="1"/>
          </p:cNvCxnSpPr>
          <p:nvPr/>
        </p:nvCxnSpPr>
        <p:spPr bwMode="auto">
          <a:xfrm>
            <a:off x="3165476" y="403225"/>
            <a:ext cx="53975" cy="376238"/>
          </a:xfrm>
          <a:prstGeom prst="straightConnector1">
            <a:avLst/>
          </a:prstGeom>
          <a:noFill/>
          <a:ln w="38100" algn="ctr">
            <a:solidFill>
              <a:srgbClr val="66CCFF"/>
            </a:solidFill>
            <a:round/>
            <a:headEnd/>
            <a:tailEnd type="arrow" w="med" len="med"/>
          </a:ln>
          <a:extLst>
            <a:ext uri="{909E8E84-426E-40DD-AFC4-6F175D3DCCD1}">
              <a14:hiddenFill xmlns:a14="http://schemas.microsoft.com/office/drawing/2010/main">
                <a:noFill/>
              </a14:hiddenFill>
            </a:ext>
          </a:extLst>
        </p:spPr>
      </p:cxnSp>
      <p:sp>
        <p:nvSpPr>
          <p:cNvPr id="28" name="TextBox 27"/>
          <p:cNvSpPr txBox="1"/>
          <p:nvPr/>
        </p:nvSpPr>
        <p:spPr>
          <a:xfrm>
            <a:off x="1905001" y="342901"/>
            <a:ext cx="1616075" cy="811213"/>
          </a:xfrm>
          <a:prstGeom prst="rect">
            <a:avLst/>
          </a:prstGeom>
          <a:noFill/>
        </p:spPr>
        <p:txBody>
          <a:bodyPr>
            <a:spAutoFit/>
          </a:bodyPr>
          <a:lstStyle/>
          <a:p>
            <a:pPr algn="ctr">
              <a:lnSpc>
                <a:spcPts val="2800"/>
              </a:lnSpc>
              <a:defRPr/>
            </a:pPr>
            <a:r>
              <a:rPr lang="en-US" sz="2400" b="1" dirty="0">
                <a:solidFill>
                  <a:srgbClr val="66CCFF"/>
                </a:solidFill>
                <a:effectLst/>
                <a:latin typeface="Calibri" panose="020F0502020204030204" pitchFamily="34" charset="0"/>
              </a:rPr>
              <a:t>Sutter Bypass</a:t>
            </a:r>
          </a:p>
        </p:txBody>
      </p:sp>
      <p:sp>
        <p:nvSpPr>
          <p:cNvPr id="33" name="TextBox 32"/>
          <p:cNvSpPr txBox="1"/>
          <p:nvPr/>
        </p:nvSpPr>
        <p:spPr>
          <a:xfrm rot="20948033">
            <a:off x="8660131" y="539751"/>
            <a:ext cx="968375" cy="646113"/>
          </a:xfrm>
          <a:prstGeom prst="rect">
            <a:avLst/>
          </a:prstGeom>
          <a:noFill/>
        </p:spPr>
        <p:txBody>
          <a:bodyPr>
            <a:spAutoFit/>
          </a:bodyPr>
          <a:lstStyle/>
          <a:p>
            <a:pPr>
              <a:defRPr/>
            </a:pPr>
            <a:r>
              <a:rPr lang="en-US" dirty="0">
                <a:solidFill>
                  <a:schemeClr val="bg1">
                    <a:lumMod val="65000"/>
                  </a:schemeClr>
                </a:solidFill>
                <a:effectLst/>
                <a:latin typeface="Calibri" panose="020F0502020204030204" pitchFamily="34" charset="0"/>
              </a:rPr>
              <a:t>Sutter Bypass</a:t>
            </a:r>
          </a:p>
        </p:txBody>
      </p:sp>
      <p:sp>
        <p:nvSpPr>
          <p:cNvPr id="34" name="TextBox 33"/>
          <p:cNvSpPr txBox="1"/>
          <p:nvPr/>
        </p:nvSpPr>
        <p:spPr>
          <a:xfrm>
            <a:off x="2066925" y="6464300"/>
            <a:ext cx="4762500" cy="456407"/>
          </a:xfrm>
          <a:prstGeom prst="rect">
            <a:avLst/>
          </a:prstGeom>
          <a:noFill/>
        </p:spPr>
        <p:txBody>
          <a:bodyPr>
            <a:spAutoFit/>
          </a:bodyPr>
          <a:lstStyle/>
          <a:p>
            <a:pPr algn="ctr">
              <a:lnSpc>
                <a:spcPts val="2800"/>
              </a:lnSpc>
              <a:defRPr/>
            </a:pPr>
            <a:r>
              <a:rPr lang="en-US" sz="2800" b="1" dirty="0">
                <a:effectLst/>
                <a:latin typeface="Calibri" panose="020F0502020204030204" pitchFamily="34" charset="0"/>
              </a:rPr>
              <a:t>Sacramento-</a:t>
            </a:r>
            <a:r>
              <a:rPr lang="en-US" sz="2800" b="1" dirty="0" err="1">
                <a:effectLst/>
                <a:latin typeface="Calibri" panose="020F0502020204030204" pitchFamily="34" charset="0"/>
              </a:rPr>
              <a:t>SanJoaquin</a:t>
            </a:r>
            <a:r>
              <a:rPr lang="en-US" sz="2800" b="1" dirty="0">
                <a:effectLst/>
                <a:latin typeface="Calibri" panose="020F0502020204030204" pitchFamily="34" charset="0"/>
              </a:rPr>
              <a:t> Delta</a:t>
            </a:r>
          </a:p>
        </p:txBody>
      </p:sp>
      <p:sp>
        <p:nvSpPr>
          <p:cNvPr id="35" name="TextBox 34"/>
          <p:cNvSpPr txBox="1"/>
          <p:nvPr/>
        </p:nvSpPr>
        <p:spPr>
          <a:xfrm>
            <a:off x="9620568" y="5773738"/>
            <a:ext cx="1085850" cy="368300"/>
          </a:xfrm>
          <a:prstGeom prst="rect">
            <a:avLst/>
          </a:prstGeom>
          <a:noFill/>
        </p:spPr>
        <p:txBody>
          <a:bodyPr>
            <a:spAutoFit/>
          </a:bodyPr>
          <a:lstStyle/>
          <a:p>
            <a:pPr>
              <a:defRPr/>
            </a:pPr>
            <a:r>
              <a:rPr lang="en-US" dirty="0">
                <a:solidFill>
                  <a:srgbClr val="00B0F0"/>
                </a:solidFill>
                <a:effectLst/>
                <a:latin typeface="Calibri" panose="020F0502020204030204" pitchFamily="34" charset="0"/>
              </a:rPr>
              <a:t>Delta</a:t>
            </a:r>
          </a:p>
        </p:txBody>
      </p:sp>
      <p:sp>
        <p:nvSpPr>
          <p:cNvPr id="36" name="Rectangle 35"/>
          <p:cNvSpPr/>
          <p:nvPr/>
        </p:nvSpPr>
        <p:spPr>
          <a:xfrm>
            <a:off x="4617152" y="4962525"/>
            <a:ext cx="2517074" cy="584775"/>
          </a:xfrm>
          <a:prstGeom prst="rect">
            <a:avLst/>
          </a:prstGeom>
          <a:noFill/>
        </p:spPr>
        <p:txBody>
          <a:bodyPr>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defRPr/>
            </a:pPr>
            <a:r>
              <a:rPr lang="en-US" sz="3200" b="1" dirty="0">
                <a:ln/>
                <a:solidFill>
                  <a:schemeClr val="accent5">
                    <a:tint val="50000"/>
                    <a:satMod val="180000"/>
                  </a:schemeClr>
                </a:solidFill>
                <a:effectLst/>
                <a:latin typeface="Calibri" panose="020F0502020204030204" pitchFamily="34" charset="0"/>
              </a:rPr>
              <a:t>Sacramento</a:t>
            </a:r>
          </a:p>
        </p:txBody>
      </p:sp>
      <p:sp>
        <p:nvSpPr>
          <p:cNvPr id="10" name="Oval 9"/>
          <p:cNvSpPr/>
          <p:nvPr/>
        </p:nvSpPr>
        <p:spPr bwMode="auto">
          <a:xfrm>
            <a:off x="4576764" y="4445000"/>
            <a:ext cx="1266825" cy="996950"/>
          </a:xfrm>
          <a:prstGeom prst="ellipse">
            <a:avLst/>
          </a:prstGeom>
          <a:noFill/>
          <a:ln w="57150" cap="flat" cmpd="sng" algn="ctr">
            <a:solidFill>
              <a:srgbClr val="FF9933"/>
            </a:solidFill>
            <a:prstDash val="solid"/>
            <a:round/>
            <a:headEnd type="none" w="med" len="med"/>
            <a:tailEnd type="none" w="med" len="med"/>
          </a:ln>
          <a:effectLst/>
        </p:spPr>
        <p:txBody>
          <a:bodyPr/>
          <a:lstStyle/>
          <a:p>
            <a:pPr>
              <a:defRPr/>
            </a:pPr>
            <a:endParaRPr lang="en-US" dirty="0">
              <a:effectLst/>
              <a:latin typeface="Calibri" panose="020F0502020204030204" pitchFamily="34" charset="0"/>
            </a:endParaRPr>
          </a:p>
        </p:txBody>
      </p:sp>
      <p:cxnSp>
        <p:nvCxnSpPr>
          <p:cNvPr id="51230" name="Straight Arrow Connector 36"/>
          <p:cNvCxnSpPr>
            <a:cxnSpLocks noChangeShapeType="1"/>
          </p:cNvCxnSpPr>
          <p:nvPr/>
        </p:nvCxnSpPr>
        <p:spPr bwMode="auto">
          <a:xfrm flipH="1">
            <a:off x="3890964" y="19050"/>
            <a:ext cx="852487" cy="857250"/>
          </a:xfrm>
          <a:prstGeom prst="straightConnector1">
            <a:avLst/>
          </a:prstGeom>
          <a:noFill/>
          <a:ln w="28575" algn="ctr">
            <a:solidFill>
              <a:srgbClr val="66CCFF"/>
            </a:solidFill>
            <a:round/>
            <a:headEnd/>
            <a:tailEnd type="arrow" w="med" len="med"/>
          </a:ln>
          <a:extLst>
            <a:ext uri="{909E8E84-426E-40DD-AFC4-6F175D3DCCD1}">
              <a14:hiddenFill xmlns:a14="http://schemas.microsoft.com/office/drawing/2010/main">
                <a:noFill/>
              </a14:hiddenFill>
            </a:ext>
          </a:extLst>
        </p:spPr>
      </p:cxnSp>
      <p:sp>
        <p:nvSpPr>
          <p:cNvPr id="38" name="TextBox 37"/>
          <p:cNvSpPr txBox="1"/>
          <p:nvPr/>
        </p:nvSpPr>
        <p:spPr>
          <a:xfrm>
            <a:off x="4064795" y="35274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Feather River</a:t>
            </a:r>
          </a:p>
        </p:txBody>
      </p:sp>
      <p:sp>
        <p:nvSpPr>
          <p:cNvPr id="39" name="TextBox 38"/>
          <p:cNvSpPr txBox="1"/>
          <p:nvPr/>
        </p:nvSpPr>
        <p:spPr>
          <a:xfrm>
            <a:off x="3095625" y="5199064"/>
            <a:ext cx="1428750" cy="809625"/>
          </a:xfrm>
          <a:prstGeom prst="rect">
            <a:avLst/>
          </a:prstGeom>
          <a:noFill/>
        </p:spPr>
        <p:txBody>
          <a:bodyPr>
            <a:spAutoFit/>
          </a:bodyPr>
          <a:lstStyle/>
          <a:p>
            <a:pPr algn="ctr">
              <a:lnSpc>
                <a:spcPts val="2800"/>
              </a:lnSpc>
              <a:defRPr/>
            </a:pPr>
            <a:r>
              <a:rPr lang="en-US" sz="2400" b="1" dirty="0">
                <a:solidFill>
                  <a:srgbClr val="66CCFF"/>
                </a:solidFill>
                <a:effectLst/>
                <a:latin typeface="Calibri" panose="020F0502020204030204" pitchFamily="34" charset="0"/>
              </a:rPr>
              <a:t>Yolo Bypass</a:t>
            </a:r>
          </a:p>
        </p:txBody>
      </p:sp>
      <p:cxnSp>
        <p:nvCxnSpPr>
          <p:cNvPr id="51233" name="Straight Arrow Connector 39"/>
          <p:cNvCxnSpPr>
            <a:cxnSpLocks noChangeShapeType="1"/>
            <a:stCxn id="39" idx="2"/>
          </p:cNvCxnSpPr>
          <p:nvPr/>
        </p:nvCxnSpPr>
        <p:spPr bwMode="auto">
          <a:xfrm>
            <a:off x="3810001" y="6008688"/>
            <a:ext cx="9525" cy="392112"/>
          </a:xfrm>
          <a:prstGeom prst="straightConnector1">
            <a:avLst/>
          </a:prstGeom>
          <a:noFill/>
          <a:ln w="34925" algn="ctr">
            <a:solidFill>
              <a:srgbClr val="66CCFF"/>
            </a:solidFill>
            <a:round/>
            <a:headEnd/>
            <a:tailEnd type="arrow" w="med" len="med"/>
          </a:ln>
          <a:extLst>
            <a:ext uri="{909E8E84-426E-40DD-AFC4-6F175D3DCCD1}">
              <a14:hiddenFill xmlns:a14="http://schemas.microsoft.com/office/drawing/2010/main">
                <a:noFill/>
              </a14:hiddenFill>
            </a:ext>
          </a:extLst>
        </p:spPr>
      </p:cxnSp>
      <p:sp>
        <p:nvSpPr>
          <p:cNvPr id="43" name="TextBox 42"/>
          <p:cNvSpPr txBox="1"/>
          <p:nvPr/>
        </p:nvSpPr>
        <p:spPr>
          <a:xfrm>
            <a:off x="2238375" y="2951164"/>
            <a:ext cx="1428750" cy="809625"/>
          </a:xfrm>
          <a:prstGeom prst="rect">
            <a:avLst/>
          </a:prstGeom>
          <a:noFill/>
        </p:spPr>
        <p:txBody>
          <a:bodyPr>
            <a:spAutoFit/>
          </a:bodyPr>
          <a:lstStyle/>
          <a:p>
            <a:pPr algn="ctr">
              <a:lnSpc>
                <a:spcPts val="2800"/>
              </a:lnSpc>
              <a:defRPr/>
            </a:pPr>
            <a:r>
              <a:rPr lang="en-US" sz="2400" b="1" dirty="0">
                <a:solidFill>
                  <a:srgbClr val="66CCFF"/>
                </a:solidFill>
                <a:effectLst/>
                <a:latin typeface="Calibri" panose="020F0502020204030204" pitchFamily="34" charset="0"/>
              </a:rPr>
              <a:t>Yolo Bypass</a:t>
            </a:r>
          </a:p>
        </p:txBody>
      </p:sp>
      <p:cxnSp>
        <p:nvCxnSpPr>
          <p:cNvPr id="51235" name="Straight Arrow Connector 43"/>
          <p:cNvCxnSpPr>
            <a:cxnSpLocks noChangeShapeType="1"/>
          </p:cNvCxnSpPr>
          <p:nvPr/>
        </p:nvCxnSpPr>
        <p:spPr bwMode="auto">
          <a:xfrm>
            <a:off x="3057525" y="3733801"/>
            <a:ext cx="247650" cy="561975"/>
          </a:xfrm>
          <a:prstGeom prst="straightConnector1">
            <a:avLst/>
          </a:prstGeom>
          <a:noFill/>
          <a:ln w="34925" algn="ctr">
            <a:solidFill>
              <a:srgbClr val="66CCFF"/>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1A4C88A7-A094-4A3B-9B8D-52F198870CED}" type="slidenum">
              <a:rPr lang="en-US" altLang="en-US">
                <a:latin typeface="Calibri" panose="020F0502020204030204" pitchFamily="34" charset="0"/>
              </a:rPr>
              <a:pPr eaLnBrk="1" hangingPunct="1"/>
              <a:t>56</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74420" y="1346201"/>
            <a:ext cx="9136380"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cs typeface="Times New Roman" pitchFamily="18" charset="0"/>
              </a:rPr>
              <a:t>Non-analytic (Graphical) Frequency Curves</a:t>
            </a:r>
          </a:p>
          <a:p>
            <a:pPr lvl="1" eaLnBrk="1" hangingPunct="1">
              <a:defRPr/>
            </a:pPr>
            <a:r>
              <a:rPr lang="en-US" dirty="0">
                <a:cs typeface="Times New Roman" pitchFamily="18" charset="0"/>
              </a:rPr>
              <a:t>Regulated Flow Frequency Curves</a:t>
            </a:r>
          </a:p>
          <a:p>
            <a:pPr lvl="1" eaLnBrk="1" hangingPunct="1">
              <a:defRPr/>
            </a:pPr>
            <a:r>
              <a:rPr lang="en-US" dirty="0">
                <a:cs typeface="Times New Roman" pitchFamily="18" charset="0"/>
              </a:rPr>
              <a:t>Stage Frequency Curves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B8970-62BD-48B3-A282-E2B3893922FF}"/>
              </a:ext>
            </a:extLst>
          </p:cNvPr>
          <p:cNvSpPr>
            <a:spLocks noGrp="1"/>
          </p:cNvSpPr>
          <p:nvPr>
            <p:ph type="title"/>
          </p:nvPr>
        </p:nvSpPr>
        <p:spPr/>
        <p:txBody>
          <a:bodyPr/>
          <a:lstStyle/>
          <a:p>
            <a:r>
              <a:rPr lang="en-US" dirty="0"/>
              <a:t>Natural Variability</a:t>
            </a:r>
          </a:p>
        </p:txBody>
      </p:sp>
      <p:cxnSp>
        <p:nvCxnSpPr>
          <p:cNvPr id="7" name="Straight Connector 6">
            <a:extLst>
              <a:ext uri="{FF2B5EF4-FFF2-40B4-BE49-F238E27FC236}">
                <a16:creationId xmlns:a16="http://schemas.microsoft.com/office/drawing/2014/main" id="{E1457356-C6AA-4AF5-8F85-F6D66AECB43D}"/>
              </a:ext>
            </a:extLst>
          </p:cNvPr>
          <p:cNvCxnSpPr>
            <a:cxnSpLocks/>
          </p:cNvCxnSpPr>
          <p:nvPr/>
        </p:nvCxnSpPr>
        <p:spPr>
          <a:xfrm>
            <a:off x="2761275" y="1946846"/>
            <a:ext cx="0" cy="4072037"/>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E6F01FC9-DD28-483F-B9FE-CD74DFB1E242}"/>
              </a:ext>
            </a:extLst>
          </p:cNvPr>
          <p:cNvCxnSpPr>
            <a:cxnSpLocks/>
          </p:cNvCxnSpPr>
          <p:nvPr/>
        </p:nvCxnSpPr>
        <p:spPr>
          <a:xfrm flipH="1">
            <a:off x="2686893" y="5961872"/>
            <a:ext cx="6133452"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9" name="Freeform: Shape 8">
            <a:extLst>
              <a:ext uri="{FF2B5EF4-FFF2-40B4-BE49-F238E27FC236}">
                <a16:creationId xmlns:a16="http://schemas.microsoft.com/office/drawing/2014/main" id="{9210F171-55C0-4801-951A-8AF1871A2F67}"/>
              </a:ext>
            </a:extLst>
          </p:cNvPr>
          <p:cNvSpPr/>
          <p:nvPr/>
        </p:nvSpPr>
        <p:spPr>
          <a:xfrm>
            <a:off x="2761275" y="2449274"/>
            <a:ext cx="5894810" cy="3363504"/>
          </a:xfrm>
          <a:custGeom>
            <a:avLst/>
            <a:gdLst>
              <a:gd name="connsiteX0" fmla="*/ 0 w 5253644"/>
              <a:gd name="connsiteY0" fmla="*/ 3034146 h 3034146"/>
              <a:gd name="connsiteX1" fmla="*/ 2236124 w 5253644"/>
              <a:gd name="connsiteY1" fmla="*/ 2177935 h 3034146"/>
              <a:gd name="connsiteX2" fmla="*/ 3582786 w 5253644"/>
              <a:gd name="connsiteY2" fmla="*/ 856211 h 3034146"/>
              <a:gd name="connsiteX3" fmla="*/ 5253644 w 5253644"/>
              <a:gd name="connsiteY3" fmla="*/ 0 h 3034146"/>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Lst>
            <a:ahLst/>
            <a:cxnLst>
              <a:cxn ang="0">
                <a:pos x="connsiteX0" y="connsiteY0"/>
              </a:cxn>
              <a:cxn ang="0">
                <a:pos x="connsiteX1" y="connsiteY1"/>
              </a:cxn>
              <a:cxn ang="0">
                <a:pos x="connsiteX2" y="connsiteY2"/>
              </a:cxn>
            </a:cxnLst>
            <a:rect l="l" t="t" r="r" b="b"/>
            <a:pathLst>
              <a:path w="5270270" h="3433157">
                <a:moveTo>
                  <a:pt x="0" y="3433157"/>
                </a:moveTo>
                <a:cubicBezTo>
                  <a:pt x="819496" y="3186546"/>
                  <a:pt x="2056015" y="3481649"/>
                  <a:pt x="2942706" y="1862052"/>
                </a:cubicBezTo>
                <a:cubicBezTo>
                  <a:pt x="3829397" y="242455"/>
                  <a:pt x="4239145" y="187729"/>
                  <a:pt x="5270270" y="0"/>
                </a:cubicBezTo>
              </a:path>
            </a:pathLst>
          </a:custGeom>
          <a:ln w="38100"/>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Oval 23">
            <a:extLst>
              <a:ext uri="{FF2B5EF4-FFF2-40B4-BE49-F238E27FC236}">
                <a16:creationId xmlns:a16="http://schemas.microsoft.com/office/drawing/2014/main" id="{B12C7978-3C6B-42AF-A7B8-EE4CC8ED6DCE}"/>
              </a:ext>
            </a:extLst>
          </p:cNvPr>
          <p:cNvSpPr/>
          <p:nvPr/>
        </p:nvSpPr>
        <p:spPr>
          <a:xfrm>
            <a:off x="6068899" y="4105701"/>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Oval 24">
            <a:extLst>
              <a:ext uri="{FF2B5EF4-FFF2-40B4-BE49-F238E27FC236}">
                <a16:creationId xmlns:a16="http://schemas.microsoft.com/office/drawing/2014/main" id="{367B9F31-9F88-455A-B580-49D5BC21B2EF}"/>
              </a:ext>
            </a:extLst>
          </p:cNvPr>
          <p:cNvSpPr/>
          <p:nvPr/>
        </p:nvSpPr>
        <p:spPr>
          <a:xfrm>
            <a:off x="4335390" y="5439201"/>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Oval 25">
            <a:extLst>
              <a:ext uri="{FF2B5EF4-FFF2-40B4-BE49-F238E27FC236}">
                <a16:creationId xmlns:a16="http://schemas.microsoft.com/office/drawing/2014/main" id="{05A5E83D-97DA-40F2-80C9-F5F4819EA833}"/>
              </a:ext>
            </a:extLst>
          </p:cNvPr>
          <p:cNvSpPr/>
          <p:nvPr/>
        </p:nvSpPr>
        <p:spPr>
          <a:xfrm>
            <a:off x="7575779" y="2599727"/>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Oval 26">
            <a:extLst>
              <a:ext uri="{FF2B5EF4-FFF2-40B4-BE49-F238E27FC236}">
                <a16:creationId xmlns:a16="http://schemas.microsoft.com/office/drawing/2014/main" id="{A8BE96F2-2F78-4DEA-964E-1F70CF11C39E}"/>
              </a:ext>
            </a:extLst>
          </p:cNvPr>
          <p:cNvSpPr/>
          <p:nvPr/>
        </p:nvSpPr>
        <p:spPr>
          <a:xfrm>
            <a:off x="3132867" y="5686332"/>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Oval 27">
            <a:extLst>
              <a:ext uri="{FF2B5EF4-FFF2-40B4-BE49-F238E27FC236}">
                <a16:creationId xmlns:a16="http://schemas.microsoft.com/office/drawing/2014/main" id="{3E27B6B1-CDFD-43DA-8BD0-E21E441D4937}"/>
              </a:ext>
            </a:extLst>
          </p:cNvPr>
          <p:cNvSpPr/>
          <p:nvPr/>
        </p:nvSpPr>
        <p:spPr>
          <a:xfrm>
            <a:off x="7264509" y="2746321"/>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Oval 28">
            <a:extLst>
              <a:ext uri="{FF2B5EF4-FFF2-40B4-BE49-F238E27FC236}">
                <a16:creationId xmlns:a16="http://schemas.microsoft.com/office/drawing/2014/main" id="{0AA2E76E-C371-4DFB-9FED-E9F9F64A7056}"/>
              </a:ext>
            </a:extLst>
          </p:cNvPr>
          <p:cNvSpPr/>
          <p:nvPr/>
        </p:nvSpPr>
        <p:spPr>
          <a:xfrm>
            <a:off x="4901325" y="5249325"/>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Oval 29">
            <a:extLst>
              <a:ext uri="{FF2B5EF4-FFF2-40B4-BE49-F238E27FC236}">
                <a16:creationId xmlns:a16="http://schemas.microsoft.com/office/drawing/2014/main" id="{609C3993-60FA-4B8E-96B8-F684EAE8A048}"/>
              </a:ext>
            </a:extLst>
          </p:cNvPr>
          <p:cNvSpPr/>
          <p:nvPr/>
        </p:nvSpPr>
        <p:spPr>
          <a:xfrm>
            <a:off x="5173464" y="5102731"/>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Oval 30">
            <a:extLst>
              <a:ext uri="{FF2B5EF4-FFF2-40B4-BE49-F238E27FC236}">
                <a16:creationId xmlns:a16="http://schemas.microsoft.com/office/drawing/2014/main" id="{434E216D-BBBE-4900-8E4D-162827801254}"/>
              </a:ext>
            </a:extLst>
          </p:cNvPr>
          <p:cNvSpPr/>
          <p:nvPr/>
        </p:nvSpPr>
        <p:spPr>
          <a:xfrm>
            <a:off x="6370055" y="3587312"/>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Oval 31">
            <a:extLst>
              <a:ext uri="{FF2B5EF4-FFF2-40B4-BE49-F238E27FC236}">
                <a16:creationId xmlns:a16="http://schemas.microsoft.com/office/drawing/2014/main" id="{55517BC9-92F8-45F9-8AD8-618506FE4C4B}"/>
              </a:ext>
            </a:extLst>
          </p:cNvPr>
          <p:cNvSpPr/>
          <p:nvPr/>
        </p:nvSpPr>
        <p:spPr>
          <a:xfrm>
            <a:off x="7883165" y="2497925"/>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val 32">
            <a:extLst>
              <a:ext uri="{FF2B5EF4-FFF2-40B4-BE49-F238E27FC236}">
                <a16:creationId xmlns:a16="http://schemas.microsoft.com/office/drawing/2014/main" id="{3B4F3F1C-B7CC-4415-9303-602CADBA56AA}"/>
              </a:ext>
            </a:extLst>
          </p:cNvPr>
          <p:cNvSpPr/>
          <p:nvPr/>
        </p:nvSpPr>
        <p:spPr>
          <a:xfrm>
            <a:off x="6221299" y="3871676"/>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Oval 33">
            <a:extLst>
              <a:ext uri="{FF2B5EF4-FFF2-40B4-BE49-F238E27FC236}">
                <a16:creationId xmlns:a16="http://schemas.microsoft.com/office/drawing/2014/main" id="{37CEFCC7-04E8-4571-9288-014801AEF703}"/>
              </a:ext>
            </a:extLst>
          </p:cNvPr>
          <p:cNvSpPr/>
          <p:nvPr/>
        </p:nvSpPr>
        <p:spPr>
          <a:xfrm>
            <a:off x="8208547" y="2425517"/>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Oval 34">
            <a:extLst>
              <a:ext uri="{FF2B5EF4-FFF2-40B4-BE49-F238E27FC236}">
                <a16:creationId xmlns:a16="http://schemas.microsoft.com/office/drawing/2014/main" id="{3E74C8E8-A857-4CCC-9CAE-7945D00EC8B8}"/>
              </a:ext>
            </a:extLst>
          </p:cNvPr>
          <p:cNvSpPr/>
          <p:nvPr/>
        </p:nvSpPr>
        <p:spPr>
          <a:xfrm>
            <a:off x="3747661" y="5578703"/>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Oval 35">
            <a:extLst>
              <a:ext uri="{FF2B5EF4-FFF2-40B4-BE49-F238E27FC236}">
                <a16:creationId xmlns:a16="http://schemas.microsoft.com/office/drawing/2014/main" id="{32D2579F-7625-4EE4-B90D-E16873E55C09}"/>
              </a:ext>
            </a:extLst>
          </p:cNvPr>
          <p:cNvSpPr/>
          <p:nvPr/>
        </p:nvSpPr>
        <p:spPr>
          <a:xfrm>
            <a:off x="6593073" y="3324171"/>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Oval 36">
            <a:extLst>
              <a:ext uri="{FF2B5EF4-FFF2-40B4-BE49-F238E27FC236}">
                <a16:creationId xmlns:a16="http://schemas.microsoft.com/office/drawing/2014/main" id="{D7E7B64E-D99B-43DD-8D99-C436FCEDD016}"/>
              </a:ext>
            </a:extLst>
          </p:cNvPr>
          <p:cNvSpPr/>
          <p:nvPr/>
        </p:nvSpPr>
        <p:spPr>
          <a:xfrm>
            <a:off x="5855332" y="4399295"/>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Oval 37">
            <a:extLst>
              <a:ext uri="{FF2B5EF4-FFF2-40B4-BE49-F238E27FC236}">
                <a16:creationId xmlns:a16="http://schemas.microsoft.com/office/drawing/2014/main" id="{FC826AC3-D225-429A-AF6B-C50746C693E9}"/>
              </a:ext>
            </a:extLst>
          </p:cNvPr>
          <p:cNvSpPr/>
          <p:nvPr/>
        </p:nvSpPr>
        <p:spPr>
          <a:xfrm>
            <a:off x="5660849" y="4656224"/>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530AB87A-CBAC-406C-AC8C-09FC22F75E9E}"/>
              </a:ext>
            </a:extLst>
          </p:cNvPr>
          <p:cNvSpPr/>
          <p:nvPr/>
        </p:nvSpPr>
        <p:spPr>
          <a:xfrm>
            <a:off x="5410533" y="4908954"/>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Oval 39">
            <a:extLst>
              <a:ext uri="{FF2B5EF4-FFF2-40B4-BE49-F238E27FC236}">
                <a16:creationId xmlns:a16="http://schemas.microsoft.com/office/drawing/2014/main" id="{53ACE635-6505-4AE7-BFB4-76AFB2CBB99C}"/>
              </a:ext>
            </a:extLst>
          </p:cNvPr>
          <p:cNvSpPr/>
          <p:nvPr/>
        </p:nvSpPr>
        <p:spPr>
          <a:xfrm>
            <a:off x="2801147" y="5744114"/>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Oval 40">
            <a:extLst>
              <a:ext uri="{FF2B5EF4-FFF2-40B4-BE49-F238E27FC236}">
                <a16:creationId xmlns:a16="http://schemas.microsoft.com/office/drawing/2014/main" id="{56EAD954-B628-47CF-B92C-E064569B1EB3}"/>
              </a:ext>
            </a:extLst>
          </p:cNvPr>
          <p:cNvSpPr/>
          <p:nvPr/>
        </p:nvSpPr>
        <p:spPr>
          <a:xfrm>
            <a:off x="4629186" y="5365904"/>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Oval 41">
            <a:extLst>
              <a:ext uri="{FF2B5EF4-FFF2-40B4-BE49-F238E27FC236}">
                <a16:creationId xmlns:a16="http://schemas.microsoft.com/office/drawing/2014/main" id="{C7DBBF9E-710E-4D5D-BA26-18B2B5D2EA6E}"/>
              </a:ext>
            </a:extLst>
          </p:cNvPr>
          <p:cNvSpPr/>
          <p:nvPr/>
        </p:nvSpPr>
        <p:spPr>
          <a:xfrm>
            <a:off x="7017599" y="2912164"/>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Oval 42">
            <a:extLst>
              <a:ext uri="{FF2B5EF4-FFF2-40B4-BE49-F238E27FC236}">
                <a16:creationId xmlns:a16="http://schemas.microsoft.com/office/drawing/2014/main" id="{12A7BF1A-A856-4888-A066-80334B9F2DF3}"/>
              </a:ext>
            </a:extLst>
          </p:cNvPr>
          <p:cNvSpPr/>
          <p:nvPr/>
        </p:nvSpPr>
        <p:spPr>
          <a:xfrm>
            <a:off x="4059858" y="5512498"/>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00814685-F73F-4456-B605-949043A3AEF6}"/>
              </a:ext>
            </a:extLst>
          </p:cNvPr>
          <p:cNvSpPr/>
          <p:nvPr/>
        </p:nvSpPr>
        <p:spPr>
          <a:xfrm>
            <a:off x="3440264" y="5631852"/>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Oval 44">
            <a:extLst>
              <a:ext uri="{FF2B5EF4-FFF2-40B4-BE49-F238E27FC236}">
                <a16:creationId xmlns:a16="http://schemas.microsoft.com/office/drawing/2014/main" id="{9B5415D3-1978-4BF8-9484-33D86DDF0FB1}"/>
              </a:ext>
            </a:extLst>
          </p:cNvPr>
          <p:cNvSpPr/>
          <p:nvPr/>
        </p:nvSpPr>
        <p:spPr>
          <a:xfrm>
            <a:off x="8559992" y="2396123"/>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Oval 45">
            <a:extLst>
              <a:ext uri="{FF2B5EF4-FFF2-40B4-BE49-F238E27FC236}">
                <a16:creationId xmlns:a16="http://schemas.microsoft.com/office/drawing/2014/main" id="{0F7E9D61-8A6A-4E58-B1BC-F59C5231A11B}"/>
              </a:ext>
            </a:extLst>
          </p:cNvPr>
          <p:cNvSpPr/>
          <p:nvPr/>
        </p:nvSpPr>
        <p:spPr>
          <a:xfrm>
            <a:off x="6789127" y="3111774"/>
            <a:ext cx="148756" cy="14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E3232A0B-4957-42C7-B9B5-B0A51DB83314}"/>
              </a:ext>
            </a:extLst>
          </p:cNvPr>
          <p:cNvSpPr txBox="1"/>
          <p:nvPr/>
        </p:nvSpPr>
        <p:spPr>
          <a:xfrm>
            <a:off x="4471888" y="5909928"/>
            <a:ext cx="274320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Probability</a:t>
            </a:r>
          </a:p>
        </p:txBody>
      </p:sp>
      <p:sp>
        <p:nvSpPr>
          <p:cNvPr id="48" name="TextBox 47">
            <a:extLst>
              <a:ext uri="{FF2B5EF4-FFF2-40B4-BE49-F238E27FC236}">
                <a16:creationId xmlns:a16="http://schemas.microsoft.com/office/drawing/2014/main" id="{120D3676-DF93-4324-BB74-6E1F3CC558E3}"/>
              </a:ext>
            </a:extLst>
          </p:cNvPr>
          <p:cNvSpPr txBox="1"/>
          <p:nvPr/>
        </p:nvSpPr>
        <p:spPr>
          <a:xfrm rot="16200000">
            <a:off x="1768100" y="3492949"/>
            <a:ext cx="152110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Value</a:t>
            </a:r>
          </a:p>
        </p:txBody>
      </p:sp>
      <p:sp>
        <p:nvSpPr>
          <p:cNvPr id="13" name="Left Brace 12">
            <a:extLst>
              <a:ext uri="{FF2B5EF4-FFF2-40B4-BE49-F238E27FC236}">
                <a16:creationId xmlns:a16="http://schemas.microsoft.com/office/drawing/2014/main" id="{94400D7B-F794-477A-B4E9-7BAFCE5070DB}"/>
              </a:ext>
            </a:extLst>
          </p:cNvPr>
          <p:cNvSpPr/>
          <p:nvPr/>
        </p:nvSpPr>
        <p:spPr>
          <a:xfrm rot="10800000">
            <a:off x="8949365" y="1946844"/>
            <a:ext cx="257131" cy="4015027"/>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TextBox 137">
            <a:extLst>
              <a:ext uri="{FF2B5EF4-FFF2-40B4-BE49-F238E27FC236}">
                <a16:creationId xmlns:a16="http://schemas.microsoft.com/office/drawing/2014/main" id="{3AA570B8-093F-4EBF-8377-74B8F54242C6}"/>
              </a:ext>
            </a:extLst>
          </p:cNvPr>
          <p:cNvSpPr txBox="1"/>
          <p:nvPr/>
        </p:nvSpPr>
        <p:spPr>
          <a:xfrm>
            <a:off x="9335516" y="3594223"/>
            <a:ext cx="210786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Aleatory</a:t>
            </a:r>
          </a:p>
        </p:txBody>
      </p:sp>
      <p:sp>
        <p:nvSpPr>
          <p:cNvPr id="3" name="TextBox 2">
            <a:extLst>
              <a:ext uri="{FF2B5EF4-FFF2-40B4-BE49-F238E27FC236}">
                <a16:creationId xmlns:a16="http://schemas.microsoft.com/office/drawing/2014/main" id="{6AD5F3DA-B71A-50DD-FF5D-11DCF2A7A17F}"/>
              </a:ext>
            </a:extLst>
          </p:cNvPr>
          <p:cNvSpPr txBox="1"/>
          <p:nvPr/>
        </p:nvSpPr>
        <p:spPr>
          <a:xfrm>
            <a:off x="8163701" y="6025538"/>
            <a:ext cx="134605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infrequent</a:t>
            </a:r>
          </a:p>
        </p:txBody>
      </p:sp>
      <p:sp>
        <p:nvSpPr>
          <p:cNvPr id="5" name="TextBox 4">
            <a:extLst>
              <a:ext uri="{FF2B5EF4-FFF2-40B4-BE49-F238E27FC236}">
                <a16:creationId xmlns:a16="http://schemas.microsoft.com/office/drawing/2014/main" id="{28CE949B-917C-C9EF-E9CC-06A9E9FC6BC5}"/>
              </a:ext>
            </a:extLst>
          </p:cNvPr>
          <p:cNvSpPr txBox="1"/>
          <p:nvPr/>
        </p:nvSpPr>
        <p:spPr>
          <a:xfrm>
            <a:off x="2614586" y="6007429"/>
            <a:ext cx="10481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frequent</a:t>
            </a:r>
          </a:p>
        </p:txBody>
      </p:sp>
      <p:sp>
        <p:nvSpPr>
          <p:cNvPr id="6" name="TextBox 5">
            <a:extLst>
              <a:ext uri="{FF2B5EF4-FFF2-40B4-BE49-F238E27FC236}">
                <a16:creationId xmlns:a16="http://schemas.microsoft.com/office/drawing/2014/main" id="{5D38D563-79A7-C822-3EEF-DFCE321D86FB}"/>
              </a:ext>
            </a:extLst>
          </p:cNvPr>
          <p:cNvSpPr txBox="1"/>
          <p:nvPr/>
        </p:nvSpPr>
        <p:spPr>
          <a:xfrm rot="16200000">
            <a:off x="2191045" y="5455479"/>
            <a:ext cx="72008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small</a:t>
            </a:r>
          </a:p>
        </p:txBody>
      </p:sp>
      <p:sp>
        <p:nvSpPr>
          <p:cNvPr id="10" name="TextBox 9">
            <a:extLst>
              <a:ext uri="{FF2B5EF4-FFF2-40B4-BE49-F238E27FC236}">
                <a16:creationId xmlns:a16="http://schemas.microsoft.com/office/drawing/2014/main" id="{C4233C1F-FE76-F136-372C-5A50F8452C55}"/>
              </a:ext>
            </a:extLst>
          </p:cNvPr>
          <p:cNvSpPr txBox="1"/>
          <p:nvPr/>
        </p:nvSpPr>
        <p:spPr>
          <a:xfrm rot="16200000">
            <a:off x="2210153" y="1993564"/>
            <a:ext cx="72008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large</a:t>
            </a:r>
          </a:p>
        </p:txBody>
      </p:sp>
    </p:spTree>
    <p:custDataLst>
      <p:tags r:id="rId1"/>
    </p:custDataLst>
    <p:extLst>
      <p:ext uri="{BB962C8B-B14F-4D97-AF65-F5344CB8AC3E}">
        <p14:creationId xmlns:p14="http://schemas.microsoft.com/office/powerpoint/2010/main" val="2137198659"/>
      </p:ext>
    </p:extLst>
  </p:cSld>
  <p:clrMapOvr>
    <a:masterClrMapping/>
  </p:clrMapOvr>
  <mc:AlternateContent xmlns:mc="http://schemas.openxmlformats.org/markup-compatibility/2006" xmlns:p14="http://schemas.microsoft.com/office/powerpoint/2010/main">
    <mc:Choice Requires="p14">
      <p:transition spd="slow" p14:dur="2000" advTm="79572"/>
    </mc:Choice>
    <mc:Fallback xmlns="">
      <p:transition spd="slow" advTm="7957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041646" y="1055742"/>
            <a:ext cx="7998332" cy="4767878"/>
            <a:chOff x="700243" y="258990"/>
            <a:chExt cx="10664442" cy="6357171"/>
          </a:xfrm>
        </p:grpSpPr>
        <p:pic>
          <p:nvPicPr>
            <p:cNvPr id="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243" y="258990"/>
              <a:ext cx="10664442" cy="6357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2512088" y="572756"/>
              <a:ext cx="5335675" cy="4521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Oval 5"/>
          <p:cNvSpPr/>
          <p:nvPr/>
        </p:nvSpPr>
        <p:spPr>
          <a:xfrm>
            <a:off x="3219660" y="210827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153089" y="509388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310097" y="386584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379176" y="338316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454538" y="254663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531158" y="278904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615314" y="323493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684396" y="192488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768552" y="286818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3845171" y="375871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3929325" y="461909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p:cNvSpPr/>
          <p:nvPr/>
        </p:nvSpPr>
        <p:spPr>
          <a:xfrm>
            <a:off x="4005945" y="422093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4075028" y="245870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p:cNvSpPr/>
          <p:nvPr/>
        </p:nvSpPr>
        <p:spPr>
          <a:xfrm>
            <a:off x="4159183" y="353010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4242080" y="414808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311161" y="344846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395317" y="316334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471937" y="309678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556091" y="232180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4625174" y="371727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701793" y="328142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85949" y="387804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862567" y="344220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4946723" y="321737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5023343" y="367080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5099963" y="397350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5176580" y="275388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5245663" y="246876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329819" y="227408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5413975" y="390317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5490593" y="373863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5567211" y="353641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5643830" y="430636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5727984" y="241602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5804604" y="253786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5881223" y="423478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5957843" y="258559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6041999" y="380018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6118619" y="480376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p:cNvSpPr/>
          <p:nvPr/>
        </p:nvSpPr>
        <p:spPr>
          <a:xfrm>
            <a:off x="6195239" y="507632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6264320" y="434656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6356011" y="319477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6432629" y="475603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6501713" y="3732363"/>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6585868" y="285187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6670024" y="449604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6746643" y="180684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6823263" y="393333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6899882" y="465053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6968963" y="367208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7053119" y="374116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7129738" y="324503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7213894" y="161845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val 61"/>
          <p:cNvSpPr/>
          <p:nvPr/>
        </p:nvSpPr>
        <p:spPr>
          <a:xfrm>
            <a:off x="7298048" y="3292763"/>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Oval 62"/>
          <p:cNvSpPr/>
          <p:nvPr/>
        </p:nvSpPr>
        <p:spPr>
          <a:xfrm>
            <a:off x="7367132" y="296996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443752" y="399614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7527908" y="227913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7612064" y="368213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7688684" y="399237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7765304" y="409159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7841924" y="308299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7917284" y="4251123"/>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7993904" y="237584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8070523" y="250521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8154679" y="492561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8223763" y="410541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8307919" y="376754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8384536" y="258561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8461156" y="506629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8537773" y="398987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8621927" y="436040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8691011" y="379644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8782703" y="439306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8859321" y="405519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8935941" y="470456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9012561" y="312320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9089181" y="411924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9165800" y="389442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9249954" y="346611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9326572" y="418331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9403190" y="459152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Oval 89"/>
          <p:cNvSpPr/>
          <p:nvPr/>
        </p:nvSpPr>
        <p:spPr>
          <a:xfrm>
            <a:off x="9472274" y="3477423"/>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p:cNvSpPr/>
          <p:nvPr/>
        </p:nvSpPr>
        <p:spPr>
          <a:xfrm>
            <a:off x="9563965" y="395345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Oval 91"/>
          <p:cNvSpPr/>
          <p:nvPr/>
        </p:nvSpPr>
        <p:spPr>
          <a:xfrm>
            <a:off x="9648121" y="448225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p:cNvSpPr/>
          <p:nvPr/>
        </p:nvSpPr>
        <p:spPr>
          <a:xfrm>
            <a:off x="9717203" y="291596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Title 1"/>
          <p:cNvSpPr txBox="1">
            <a:spLocks/>
          </p:cNvSpPr>
          <p:nvPr/>
        </p:nvSpPr>
        <p:spPr>
          <a:xfrm>
            <a:off x="63923" y="72231"/>
            <a:ext cx="12109391" cy="1143000"/>
          </a:xfrm>
          <a:prstGeom prst="rect">
            <a:avLst/>
          </a:prstGeom>
          <a:ln>
            <a:noFill/>
          </a:ln>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kern="0" dirty="0"/>
              <a:t>Maximum Streamflow Naturally varies </a:t>
            </a:r>
            <a:r>
              <a:rPr lang="en-US" kern="0" dirty="0" err="1"/>
              <a:t>annualy</a:t>
            </a:r>
            <a:endParaRPr lang="en-US" kern="0" dirty="0"/>
          </a:p>
        </p:txBody>
      </p:sp>
    </p:spTree>
    <p:extLst>
      <p:ext uri="{BB962C8B-B14F-4D97-AF65-F5344CB8AC3E}">
        <p14:creationId xmlns:p14="http://schemas.microsoft.com/office/powerpoint/2010/main" val="2102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5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2"/>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54"/>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58"/>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59"/>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60"/>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61"/>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62"/>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6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64"/>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65"/>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66"/>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67"/>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68"/>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69"/>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70"/>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71"/>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72"/>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73"/>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74"/>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75"/>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76"/>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77"/>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78"/>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79"/>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80"/>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81"/>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82"/>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83"/>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84"/>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85"/>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86"/>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87"/>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88"/>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89"/>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90"/>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91"/>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92"/>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14986" y="1059334"/>
            <a:ext cx="7478571" cy="4764286"/>
          </a:xfrm>
          <a:prstGeom prst="rect">
            <a:avLst/>
          </a:prstGeom>
        </p:spPr>
      </p:pic>
      <p:sp>
        <p:nvSpPr>
          <p:cNvPr id="6" name="Oval 5"/>
          <p:cNvSpPr/>
          <p:nvPr/>
        </p:nvSpPr>
        <p:spPr>
          <a:xfrm>
            <a:off x="3219660" y="210827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153089" y="509388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310097" y="386584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379176" y="338316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454538" y="254663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531158" y="278904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615314" y="323493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684396" y="192488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768552" y="286818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3845171" y="375871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3929325" y="461909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p:cNvSpPr/>
          <p:nvPr/>
        </p:nvSpPr>
        <p:spPr>
          <a:xfrm>
            <a:off x="4005945" y="422093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4075028" y="245870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p:cNvSpPr/>
          <p:nvPr/>
        </p:nvSpPr>
        <p:spPr>
          <a:xfrm>
            <a:off x="4159183" y="353010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4242080" y="414808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311161" y="344846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395317" y="316334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471937" y="309678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556091" y="232180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4625174" y="371727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701793" y="328142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85949" y="387804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862567" y="344220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4946723" y="321737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5023343" y="367080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5099963" y="397350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5176580" y="275388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5245663" y="246876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329819" y="227408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5413975" y="390317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5490593" y="373863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5567211" y="353641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5643830" y="430636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5727984" y="241602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5804604" y="253786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5881223" y="423478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5957843" y="258559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6041999" y="380018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6118619" y="480376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p:cNvSpPr/>
          <p:nvPr/>
        </p:nvSpPr>
        <p:spPr>
          <a:xfrm>
            <a:off x="6195239" y="507632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6264320" y="4346562"/>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6356011" y="319477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6432629" y="475603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6501713" y="3732363"/>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6585868" y="285187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6670024" y="449604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6746643" y="180684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6823263" y="393333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6899882" y="465053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6968963" y="367208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7053119" y="374116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7129738" y="324503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7213894" y="161845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val 61"/>
          <p:cNvSpPr/>
          <p:nvPr/>
        </p:nvSpPr>
        <p:spPr>
          <a:xfrm>
            <a:off x="7298048" y="3292763"/>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Oval 62"/>
          <p:cNvSpPr/>
          <p:nvPr/>
        </p:nvSpPr>
        <p:spPr>
          <a:xfrm>
            <a:off x="7367132" y="296996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443752" y="399614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7527908" y="227913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7612064" y="368213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7688684" y="399237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7765304" y="4091598"/>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7841924" y="308299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7917284" y="4251123"/>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7993904" y="237584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8070523" y="250521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8154679" y="492561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8223763" y="410541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8307919" y="376754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8384536" y="258561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8461156" y="506629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8537773" y="398987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8621927" y="436040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8691011" y="3796446"/>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8782703" y="4393065"/>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8859321" y="4055194"/>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8935941" y="470456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9012561" y="312320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9089181" y="4119249"/>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9165800" y="389442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9249954" y="346611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9326572" y="4183311"/>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9403190" y="459152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Oval 89"/>
          <p:cNvSpPr/>
          <p:nvPr/>
        </p:nvSpPr>
        <p:spPr>
          <a:xfrm>
            <a:off x="9472274" y="3477423"/>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p:cNvSpPr/>
          <p:nvPr/>
        </p:nvSpPr>
        <p:spPr>
          <a:xfrm>
            <a:off x="9563965" y="395345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Oval 91"/>
          <p:cNvSpPr/>
          <p:nvPr/>
        </p:nvSpPr>
        <p:spPr>
          <a:xfrm>
            <a:off x="9648121" y="4482250"/>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p:cNvSpPr/>
          <p:nvPr/>
        </p:nvSpPr>
        <p:spPr>
          <a:xfrm>
            <a:off x="9717203" y="2915967"/>
            <a:ext cx="135653" cy="1130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3150124" y="1755154"/>
            <a:ext cx="6462074" cy="3414860"/>
          </a:xfrm>
          <a:custGeom>
            <a:avLst/>
            <a:gdLst>
              <a:gd name="connsiteX0" fmla="*/ 58329 w 8580160"/>
              <a:gd name="connsiteY0" fmla="*/ 4553147 h 4553147"/>
              <a:gd name="connsiteX1" fmla="*/ 114890 w 8580160"/>
              <a:gd name="connsiteY1" fmla="*/ 4025245 h 4553147"/>
              <a:gd name="connsiteX2" fmla="*/ 1095277 w 8580160"/>
              <a:gd name="connsiteY2" fmla="*/ 3365369 h 4553147"/>
              <a:gd name="connsiteX3" fmla="*/ 1905983 w 8580160"/>
              <a:gd name="connsiteY3" fmla="*/ 3252248 h 4553147"/>
              <a:gd name="connsiteX4" fmla="*/ 4668036 w 8580160"/>
              <a:gd name="connsiteY4" fmla="*/ 2413262 h 4553147"/>
              <a:gd name="connsiteX5" fmla="*/ 6619385 w 8580160"/>
              <a:gd name="connsiteY5" fmla="*/ 1536569 h 4553147"/>
              <a:gd name="connsiteX6" fmla="*/ 7882576 w 8580160"/>
              <a:gd name="connsiteY6" fmla="*/ 829559 h 4553147"/>
              <a:gd name="connsiteX7" fmla="*/ 8580160 w 8580160"/>
              <a:gd name="connsiteY7" fmla="*/ 0 h 4553147"/>
              <a:gd name="connsiteX8" fmla="*/ 8580160 w 8580160"/>
              <a:gd name="connsiteY8" fmla="*/ 0 h 4553147"/>
              <a:gd name="connsiteX0" fmla="*/ 58329 w 8580160"/>
              <a:gd name="connsiteY0" fmla="*/ 4553147 h 4553147"/>
              <a:gd name="connsiteX1" fmla="*/ 114890 w 8580160"/>
              <a:gd name="connsiteY1" fmla="*/ 4025245 h 4553147"/>
              <a:gd name="connsiteX2" fmla="*/ 1095277 w 8580160"/>
              <a:gd name="connsiteY2" fmla="*/ 3365369 h 4553147"/>
              <a:gd name="connsiteX3" fmla="*/ 1905983 w 8580160"/>
              <a:gd name="connsiteY3" fmla="*/ 3252248 h 4553147"/>
              <a:gd name="connsiteX4" fmla="*/ 4668036 w 8580160"/>
              <a:gd name="connsiteY4" fmla="*/ 2413262 h 4553147"/>
              <a:gd name="connsiteX5" fmla="*/ 6619385 w 8580160"/>
              <a:gd name="connsiteY5" fmla="*/ 1536569 h 4553147"/>
              <a:gd name="connsiteX6" fmla="*/ 7882576 w 8580160"/>
              <a:gd name="connsiteY6" fmla="*/ 829559 h 4553147"/>
              <a:gd name="connsiteX7" fmla="*/ 8580160 w 8580160"/>
              <a:gd name="connsiteY7" fmla="*/ 0 h 4553147"/>
              <a:gd name="connsiteX8" fmla="*/ 8580160 w 8580160"/>
              <a:gd name="connsiteY8" fmla="*/ 0 h 4553147"/>
              <a:gd name="connsiteX0" fmla="*/ 57740 w 8579571"/>
              <a:gd name="connsiteY0" fmla="*/ 4553147 h 4553147"/>
              <a:gd name="connsiteX1" fmla="*/ 114301 w 8579571"/>
              <a:gd name="connsiteY1" fmla="*/ 4025245 h 4553147"/>
              <a:gd name="connsiteX2" fmla="*/ 1085261 w 8579571"/>
              <a:gd name="connsiteY2" fmla="*/ 3469064 h 4553147"/>
              <a:gd name="connsiteX3" fmla="*/ 1905394 w 8579571"/>
              <a:gd name="connsiteY3" fmla="*/ 3252248 h 4553147"/>
              <a:gd name="connsiteX4" fmla="*/ 4667447 w 8579571"/>
              <a:gd name="connsiteY4" fmla="*/ 2413262 h 4553147"/>
              <a:gd name="connsiteX5" fmla="*/ 6618796 w 8579571"/>
              <a:gd name="connsiteY5" fmla="*/ 1536569 h 4553147"/>
              <a:gd name="connsiteX6" fmla="*/ 7881987 w 8579571"/>
              <a:gd name="connsiteY6" fmla="*/ 829559 h 4553147"/>
              <a:gd name="connsiteX7" fmla="*/ 8579571 w 8579571"/>
              <a:gd name="connsiteY7" fmla="*/ 0 h 4553147"/>
              <a:gd name="connsiteX8" fmla="*/ 8579571 w 8579571"/>
              <a:gd name="connsiteY8" fmla="*/ 0 h 4553147"/>
              <a:gd name="connsiteX0" fmla="*/ 62512 w 8584343"/>
              <a:gd name="connsiteY0" fmla="*/ 4553147 h 4553147"/>
              <a:gd name="connsiteX1" fmla="*/ 119073 w 8584343"/>
              <a:gd name="connsiteY1" fmla="*/ 4025245 h 4553147"/>
              <a:gd name="connsiteX2" fmla="*/ 1165447 w 8584343"/>
              <a:gd name="connsiteY2" fmla="*/ 3487917 h 4553147"/>
              <a:gd name="connsiteX3" fmla="*/ 1910166 w 8584343"/>
              <a:gd name="connsiteY3" fmla="*/ 3252248 h 4553147"/>
              <a:gd name="connsiteX4" fmla="*/ 4672219 w 8584343"/>
              <a:gd name="connsiteY4" fmla="*/ 2413262 h 4553147"/>
              <a:gd name="connsiteX5" fmla="*/ 6623568 w 8584343"/>
              <a:gd name="connsiteY5" fmla="*/ 1536569 h 4553147"/>
              <a:gd name="connsiteX6" fmla="*/ 7886759 w 8584343"/>
              <a:gd name="connsiteY6" fmla="*/ 829559 h 4553147"/>
              <a:gd name="connsiteX7" fmla="*/ 8584343 w 8584343"/>
              <a:gd name="connsiteY7" fmla="*/ 0 h 4553147"/>
              <a:gd name="connsiteX8" fmla="*/ 8584343 w 8584343"/>
              <a:gd name="connsiteY8" fmla="*/ 0 h 4553147"/>
              <a:gd name="connsiteX0" fmla="*/ 7385 w 8529216"/>
              <a:gd name="connsiteY0" fmla="*/ 4553147 h 4553147"/>
              <a:gd name="connsiteX1" fmla="*/ 431591 w 8529216"/>
              <a:gd name="connsiteY1" fmla="*/ 4006391 h 4553147"/>
              <a:gd name="connsiteX2" fmla="*/ 1110320 w 8529216"/>
              <a:gd name="connsiteY2" fmla="*/ 3487917 h 4553147"/>
              <a:gd name="connsiteX3" fmla="*/ 1855039 w 8529216"/>
              <a:gd name="connsiteY3" fmla="*/ 3252248 h 4553147"/>
              <a:gd name="connsiteX4" fmla="*/ 4617092 w 8529216"/>
              <a:gd name="connsiteY4" fmla="*/ 2413262 h 4553147"/>
              <a:gd name="connsiteX5" fmla="*/ 6568441 w 8529216"/>
              <a:gd name="connsiteY5" fmla="*/ 1536569 h 4553147"/>
              <a:gd name="connsiteX6" fmla="*/ 7831632 w 8529216"/>
              <a:gd name="connsiteY6" fmla="*/ 829559 h 4553147"/>
              <a:gd name="connsiteX7" fmla="*/ 8529216 w 8529216"/>
              <a:gd name="connsiteY7" fmla="*/ 0 h 4553147"/>
              <a:gd name="connsiteX8" fmla="*/ 8529216 w 8529216"/>
              <a:gd name="connsiteY8" fmla="*/ 0 h 4553147"/>
              <a:gd name="connsiteX0" fmla="*/ 6020 w 8622119"/>
              <a:gd name="connsiteY0" fmla="*/ 4553147 h 4553147"/>
              <a:gd name="connsiteX1" fmla="*/ 524494 w 8622119"/>
              <a:gd name="connsiteY1" fmla="*/ 4006391 h 4553147"/>
              <a:gd name="connsiteX2" fmla="*/ 1203223 w 8622119"/>
              <a:gd name="connsiteY2" fmla="*/ 3487917 h 4553147"/>
              <a:gd name="connsiteX3" fmla="*/ 1947942 w 8622119"/>
              <a:gd name="connsiteY3" fmla="*/ 3252248 h 4553147"/>
              <a:gd name="connsiteX4" fmla="*/ 4709995 w 8622119"/>
              <a:gd name="connsiteY4" fmla="*/ 2413262 h 4553147"/>
              <a:gd name="connsiteX5" fmla="*/ 6661344 w 8622119"/>
              <a:gd name="connsiteY5" fmla="*/ 1536569 h 4553147"/>
              <a:gd name="connsiteX6" fmla="*/ 7924535 w 8622119"/>
              <a:gd name="connsiteY6" fmla="*/ 829559 h 4553147"/>
              <a:gd name="connsiteX7" fmla="*/ 8622119 w 8622119"/>
              <a:gd name="connsiteY7" fmla="*/ 0 h 4553147"/>
              <a:gd name="connsiteX8" fmla="*/ 8622119 w 8622119"/>
              <a:gd name="connsiteY8" fmla="*/ 0 h 4553147"/>
              <a:gd name="connsiteX0" fmla="*/ 0 w 8616099"/>
              <a:gd name="connsiteY0" fmla="*/ 4553147 h 4553147"/>
              <a:gd name="connsiteX1" fmla="*/ 518474 w 8616099"/>
              <a:gd name="connsiteY1" fmla="*/ 4006391 h 4553147"/>
              <a:gd name="connsiteX2" fmla="*/ 1197203 w 8616099"/>
              <a:gd name="connsiteY2" fmla="*/ 3487917 h 4553147"/>
              <a:gd name="connsiteX3" fmla="*/ 1941922 w 8616099"/>
              <a:gd name="connsiteY3" fmla="*/ 3252248 h 4553147"/>
              <a:gd name="connsiteX4" fmla="*/ 4703975 w 8616099"/>
              <a:gd name="connsiteY4" fmla="*/ 2413262 h 4553147"/>
              <a:gd name="connsiteX5" fmla="*/ 6655324 w 8616099"/>
              <a:gd name="connsiteY5" fmla="*/ 1536569 h 4553147"/>
              <a:gd name="connsiteX6" fmla="*/ 7918515 w 8616099"/>
              <a:gd name="connsiteY6" fmla="*/ 829559 h 4553147"/>
              <a:gd name="connsiteX7" fmla="*/ 8616099 w 8616099"/>
              <a:gd name="connsiteY7" fmla="*/ 0 h 4553147"/>
              <a:gd name="connsiteX8" fmla="*/ 8616099 w 8616099"/>
              <a:gd name="connsiteY8" fmla="*/ 0 h 4553147"/>
              <a:gd name="connsiteX0" fmla="*/ 0 w 8616099"/>
              <a:gd name="connsiteY0" fmla="*/ 4553147 h 4553147"/>
              <a:gd name="connsiteX1" fmla="*/ 1197203 w 8616099"/>
              <a:gd name="connsiteY1" fmla="*/ 3487917 h 4553147"/>
              <a:gd name="connsiteX2" fmla="*/ 1941922 w 8616099"/>
              <a:gd name="connsiteY2" fmla="*/ 3252248 h 4553147"/>
              <a:gd name="connsiteX3" fmla="*/ 4703975 w 8616099"/>
              <a:gd name="connsiteY3" fmla="*/ 2413262 h 4553147"/>
              <a:gd name="connsiteX4" fmla="*/ 6655324 w 8616099"/>
              <a:gd name="connsiteY4" fmla="*/ 1536569 h 4553147"/>
              <a:gd name="connsiteX5" fmla="*/ 7918515 w 8616099"/>
              <a:gd name="connsiteY5" fmla="*/ 829559 h 4553147"/>
              <a:gd name="connsiteX6" fmla="*/ 8616099 w 8616099"/>
              <a:gd name="connsiteY6" fmla="*/ 0 h 4553147"/>
              <a:gd name="connsiteX7" fmla="*/ 8616099 w 8616099"/>
              <a:gd name="connsiteY7" fmla="*/ 0 h 4553147"/>
              <a:gd name="connsiteX0" fmla="*/ 0 w 8616099"/>
              <a:gd name="connsiteY0" fmla="*/ 4553147 h 4553147"/>
              <a:gd name="connsiteX1" fmla="*/ 1197203 w 8616099"/>
              <a:gd name="connsiteY1" fmla="*/ 3487917 h 4553147"/>
              <a:gd name="connsiteX2" fmla="*/ 1941922 w 8616099"/>
              <a:gd name="connsiteY2" fmla="*/ 3252248 h 4553147"/>
              <a:gd name="connsiteX3" fmla="*/ 4703975 w 8616099"/>
              <a:gd name="connsiteY3" fmla="*/ 2413262 h 4553147"/>
              <a:gd name="connsiteX4" fmla="*/ 6655324 w 8616099"/>
              <a:gd name="connsiteY4" fmla="*/ 1536569 h 4553147"/>
              <a:gd name="connsiteX5" fmla="*/ 7918515 w 8616099"/>
              <a:gd name="connsiteY5" fmla="*/ 829559 h 4553147"/>
              <a:gd name="connsiteX6" fmla="*/ 8616099 w 8616099"/>
              <a:gd name="connsiteY6" fmla="*/ 0 h 4553147"/>
              <a:gd name="connsiteX7" fmla="*/ 8616099 w 8616099"/>
              <a:gd name="connsiteY7" fmla="*/ 0 h 4553147"/>
              <a:gd name="connsiteX0" fmla="*/ 0 w 8616099"/>
              <a:gd name="connsiteY0" fmla="*/ 4553147 h 4553147"/>
              <a:gd name="connsiteX1" fmla="*/ 1197203 w 8616099"/>
              <a:gd name="connsiteY1" fmla="*/ 3487917 h 4553147"/>
              <a:gd name="connsiteX2" fmla="*/ 1941922 w 8616099"/>
              <a:gd name="connsiteY2" fmla="*/ 3252248 h 4553147"/>
              <a:gd name="connsiteX3" fmla="*/ 4703975 w 8616099"/>
              <a:gd name="connsiteY3" fmla="*/ 2413262 h 4553147"/>
              <a:gd name="connsiteX4" fmla="*/ 6655324 w 8616099"/>
              <a:gd name="connsiteY4" fmla="*/ 1536569 h 4553147"/>
              <a:gd name="connsiteX5" fmla="*/ 7918515 w 8616099"/>
              <a:gd name="connsiteY5" fmla="*/ 829559 h 4553147"/>
              <a:gd name="connsiteX6" fmla="*/ 8616099 w 8616099"/>
              <a:gd name="connsiteY6" fmla="*/ 0 h 4553147"/>
              <a:gd name="connsiteX7" fmla="*/ 8616099 w 8616099"/>
              <a:gd name="connsiteY7" fmla="*/ 0 h 4553147"/>
              <a:gd name="connsiteX0" fmla="*/ 0 w 8616099"/>
              <a:gd name="connsiteY0" fmla="*/ 4553147 h 4553147"/>
              <a:gd name="connsiteX1" fmla="*/ 1197203 w 8616099"/>
              <a:gd name="connsiteY1" fmla="*/ 3487917 h 4553147"/>
              <a:gd name="connsiteX2" fmla="*/ 1941922 w 8616099"/>
              <a:gd name="connsiteY2" fmla="*/ 3252248 h 4553147"/>
              <a:gd name="connsiteX3" fmla="*/ 4703975 w 8616099"/>
              <a:gd name="connsiteY3" fmla="*/ 2413262 h 4553147"/>
              <a:gd name="connsiteX4" fmla="*/ 6655324 w 8616099"/>
              <a:gd name="connsiteY4" fmla="*/ 1536569 h 4553147"/>
              <a:gd name="connsiteX5" fmla="*/ 7918515 w 8616099"/>
              <a:gd name="connsiteY5" fmla="*/ 829559 h 4553147"/>
              <a:gd name="connsiteX6" fmla="*/ 8616099 w 8616099"/>
              <a:gd name="connsiteY6" fmla="*/ 0 h 4553147"/>
              <a:gd name="connsiteX7" fmla="*/ 8616099 w 8616099"/>
              <a:gd name="connsiteY7" fmla="*/ 0 h 4553147"/>
              <a:gd name="connsiteX0" fmla="*/ 0 w 8616099"/>
              <a:gd name="connsiteY0" fmla="*/ 4553147 h 4553147"/>
              <a:gd name="connsiteX1" fmla="*/ 1197203 w 8616099"/>
              <a:gd name="connsiteY1" fmla="*/ 3487917 h 4553147"/>
              <a:gd name="connsiteX2" fmla="*/ 1941922 w 8616099"/>
              <a:gd name="connsiteY2" fmla="*/ 3252248 h 4553147"/>
              <a:gd name="connsiteX3" fmla="*/ 4703975 w 8616099"/>
              <a:gd name="connsiteY3" fmla="*/ 2413262 h 4553147"/>
              <a:gd name="connsiteX4" fmla="*/ 6655324 w 8616099"/>
              <a:gd name="connsiteY4" fmla="*/ 1536569 h 4553147"/>
              <a:gd name="connsiteX5" fmla="*/ 7918515 w 8616099"/>
              <a:gd name="connsiteY5" fmla="*/ 829559 h 4553147"/>
              <a:gd name="connsiteX6" fmla="*/ 8616099 w 8616099"/>
              <a:gd name="connsiteY6" fmla="*/ 0 h 4553147"/>
              <a:gd name="connsiteX7" fmla="*/ 8616099 w 8616099"/>
              <a:gd name="connsiteY7" fmla="*/ 0 h 4553147"/>
              <a:gd name="connsiteX0" fmla="*/ 0 w 8616099"/>
              <a:gd name="connsiteY0" fmla="*/ 4553147 h 4553147"/>
              <a:gd name="connsiteX1" fmla="*/ 1197203 w 8616099"/>
              <a:gd name="connsiteY1" fmla="*/ 3487917 h 4553147"/>
              <a:gd name="connsiteX2" fmla="*/ 3516198 w 8616099"/>
              <a:gd name="connsiteY2" fmla="*/ 2828042 h 4553147"/>
              <a:gd name="connsiteX3" fmla="*/ 4703975 w 8616099"/>
              <a:gd name="connsiteY3" fmla="*/ 2413262 h 4553147"/>
              <a:gd name="connsiteX4" fmla="*/ 6655324 w 8616099"/>
              <a:gd name="connsiteY4" fmla="*/ 1536569 h 4553147"/>
              <a:gd name="connsiteX5" fmla="*/ 7918515 w 8616099"/>
              <a:gd name="connsiteY5" fmla="*/ 829559 h 4553147"/>
              <a:gd name="connsiteX6" fmla="*/ 8616099 w 8616099"/>
              <a:gd name="connsiteY6" fmla="*/ 0 h 4553147"/>
              <a:gd name="connsiteX7" fmla="*/ 8616099 w 8616099"/>
              <a:gd name="connsiteY7" fmla="*/ 0 h 4553147"/>
              <a:gd name="connsiteX0" fmla="*/ 0 w 8616099"/>
              <a:gd name="connsiteY0" fmla="*/ 4553147 h 4553147"/>
              <a:gd name="connsiteX1" fmla="*/ 1197203 w 8616099"/>
              <a:gd name="connsiteY1" fmla="*/ 3487917 h 4553147"/>
              <a:gd name="connsiteX2" fmla="*/ 3516198 w 8616099"/>
              <a:gd name="connsiteY2" fmla="*/ 2828042 h 4553147"/>
              <a:gd name="connsiteX3" fmla="*/ 4703975 w 8616099"/>
              <a:gd name="connsiteY3" fmla="*/ 2413262 h 4553147"/>
              <a:gd name="connsiteX4" fmla="*/ 6655324 w 8616099"/>
              <a:gd name="connsiteY4" fmla="*/ 1536569 h 4553147"/>
              <a:gd name="connsiteX5" fmla="*/ 7918515 w 8616099"/>
              <a:gd name="connsiteY5" fmla="*/ 829559 h 4553147"/>
              <a:gd name="connsiteX6" fmla="*/ 8616099 w 8616099"/>
              <a:gd name="connsiteY6" fmla="*/ 0 h 4553147"/>
              <a:gd name="connsiteX7" fmla="*/ 8616099 w 8616099"/>
              <a:gd name="connsiteY7" fmla="*/ 0 h 4553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16099" h="4553147">
                <a:moveTo>
                  <a:pt x="0" y="4553147"/>
                </a:moveTo>
                <a:cubicBezTo>
                  <a:pt x="249417" y="4331224"/>
                  <a:pt x="694440" y="3704733"/>
                  <a:pt x="1197203" y="3487917"/>
                </a:cubicBezTo>
                <a:cubicBezTo>
                  <a:pt x="1699966" y="3271101"/>
                  <a:pt x="2931736" y="3007151"/>
                  <a:pt x="3516198" y="2828042"/>
                </a:cubicBezTo>
                <a:cubicBezTo>
                  <a:pt x="4100660" y="2648933"/>
                  <a:pt x="4180787" y="2628508"/>
                  <a:pt x="4703975" y="2413262"/>
                </a:cubicBezTo>
                <a:cubicBezTo>
                  <a:pt x="5227163" y="2198016"/>
                  <a:pt x="6119567" y="1800519"/>
                  <a:pt x="6655324" y="1536569"/>
                </a:cubicBezTo>
                <a:cubicBezTo>
                  <a:pt x="7191081" y="1272619"/>
                  <a:pt x="7591719" y="1085654"/>
                  <a:pt x="7918515" y="829559"/>
                </a:cubicBezTo>
                <a:cubicBezTo>
                  <a:pt x="8245311" y="573464"/>
                  <a:pt x="8616099" y="0"/>
                  <a:pt x="8616099" y="0"/>
                </a:cubicBezTo>
                <a:lnTo>
                  <a:pt x="8616099" y="0"/>
                </a:lnTo>
              </a:path>
            </a:pathLst>
          </a:custGeom>
          <a:no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141248" y="1400198"/>
            <a:ext cx="3041208" cy="646331"/>
          </a:xfrm>
          <a:prstGeom prst="rect">
            <a:avLst/>
          </a:prstGeom>
          <a:noFill/>
        </p:spPr>
        <p:txBody>
          <a:bodyPr wrap="square" rtlCol="0">
            <a:spAutoFit/>
          </a:bodyPr>
          <a:lstStyle/>
          <a:p>
            <a:r>
              <a:rPr lang="en-US" dirty="0"/>
              <a:t>Frequency = 1/(N) =&gt; 1/83</a:t>
            </a:r>
          </a:p>
          <a:p>
            <a:endParaRPr lang="en-US" dirty="0"/>
          </a:p>
        </p:txBody>
      </p:sp>
      <p:sp>
        <p:nvSpPr>
          <p:cNvPr id="94" name="TextBox 93"/>
          <p:cNvSpPr txBox="1"/>
          <p:nvPr/>
        </p:nvSpPr>
        <p:spPr>
          <a:xfrm>
            <a:off x="3111690" y="3414525"/>
            <a:ext cx="3349087" cy="369332"/>
          </a:xfrm>
          <a:prstGeom prst="rect">
            <a:avLst/>
          </a:prstGeom>
          <a:noFill/>
        </p:spPr>
        <p:txBody>
          <a:bodyPr wrap="square" rtlCol="0">
            <a:spAutoFit/>
          </a:bodyPr>
          <a:lstStyle/>
          <a:p>
            <a:r>
              <a:rPr lang="en-US" dirty="0"/>
              <a:t>Frequency = 38/(N) =&gt; 38/83</a:t>
            </a:r>
          </a:p>
        </p:txBody>
      </p:sp>
      <p:sp>
        <p:nvSpPr>
          <p:cNvPr id="95" name="Title 1"/>
          <p:cNvSpPr txBox="1">
            <a:spLocks/>
          </p:cNvSpPr>
          <p:nvPr/>
        </p:nvSpPr>
        <p:spPr>
          <a:xfrm>
            <a:off x="1981200" y="274638"/>
            <a:ext cx="8229600" cy="1143000"/>
          </a:xfrm>
          <a:prstGeom prst="rect">
            <a:avLst/>
          </a:prstGeom>
          <a:ln>
            <a:noFill/>
          </a:ln>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kern="0" dirty="0"/>
              <a:t>Establish Flow Frequency </a:t>
            </a:r>
          </a:p>
        </p:txBody>
      </p:sp>
    </p:spTree>
    <p:extLst>
      <p:ext uri="{BB962C8B-B14F-4D97-AF65-F5344CB8AC3E}">
        <p14:creationId xmlns:p14="http://schemas.microsoft.com/office/powerpoint/2010/main" val="160830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4.375E-6 -2.96296E-6 L 0.19336 0.00185 " pathEditMode="relative" rAng="0" ptsTypes="AA">
                                      <p:cBhvr>
                                        <p:cTn id="6" dur="2000" fill="hold"/>
                                        <p:tgtEl>
                                          <p:spTgt spid="61"/>
                                        </p:tgtEl>
                                        <p:attrNameLst>
                                          <p:attrName>ppt_x</p:attrName>
                                          <p:attrName>ppt_y</p:attrName>
                                        </p:attrNameLst>
                                      </p:cBhvr>
                                      <p:rCtr x="9661" y="93"/>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16667E-6 2.22222E-6 L 0.22344 -0.00556 " pathEditMode="relative" rAng="0" ptsTypes="AA">
                                      <p:cBhvr>
                                        <p:cTn id="18" dur="2000" fill="hold"/>
                                        <p:tgtEl>
                                          <p:spTgt spid="55"/>
                                        </p:tgtEl>
                                        <p:attrNameLst>
                                          <p:attrName>ppt_x</p:attrName>
                                          <p:attrName>ppt_y</p:attrName>
                                        </p:attrNameLst>
                                      </p:cBhvr>
                                      <p:rCtr x="11172" y="-278"/>
                                    </p:animMotion>
                                  </p:childTnLst>
                                </p:cTn>
                              </p:par>
                              <p:par>
                                <p:cTn id="19" presetID="42" presetClass="path" presetSubtype="0" accel="50000" decel="50000" fill="hold" grpId="0" nodeType="withEffect">
                                  <p:stCondLst>
                                    <p:cond delay="0"/>
                                  </p:stCondLst>
                                  <p:childTnLst>
                                    <p:animMotion origin="layout" path="M -2.29167E-6 1.11111E-6 L 0.46784 -0.00949 " pathEditMode="relative" rAng="0" ptsTypes="AA">
                                      <p:cBhvr>
                                        <p:cTn id="20" dur="2000" fill="hold"/>
                                        <p:tgtEl>
                                          <p:spTgt spid="16"/>
                                        </p:tgtEl>
                                        <p:attrNameLst>
                                          <p:attrName>ppt_x</p:attrName>
                                          <p:attrName>ppt_y</p:attrName>
                                        </p:attrNameLst>
                                      </p:cBhvr>
                                      <p:rCtr x="23385" y="-486"/>
                                    </p:animMotion>
                                  </p:childTnLst>
                                </p:cTn>
                              </p:par>
                              <p:par>
                                <p:cTn id="21" presetID="42" presetClass="path" presetSubtype="0" accel="50000" decel="50000" fill="hold" grpId="0" nodeType="withEffect">
                                  <p:stCondLst>
                                    <p:cond delay="0"/>
                                  </p:stCondLst>
                                  <p:childTnLst>
                                    <p:animMotion origin="layout" path="M -1.45833E-6 7.40741E-7 L 0.49922 -0.01644 " pathEditMode="relative" rAng="0" ptsTypes="AA">
                                      <p:cBhvr>
                                        <p:cTn id="22" dur="2000" fill="hold"/>
                                        <p:tgtEl>
                                          <p:spTgt spid="6"/>
                                        </p:tgtEl>
                                        <p:attrNameLst>
                                          <p:attrName>ppt_x</p:attrName>
                                          <p:attrName>ppt_y</p:attrName>
                                        </p:attrNameLst>
                                      </p:cBhvr>
                                      <p:rCtr x="24961" y="-833"/>
                                    </p:animMotion>
                                  </p:childTnLst>
                                </p:cTn>
                              </p:par>
                              <p:par>
                                <p:cTn id="23" presetID="42" presetClass="path" presetSubtype="0" accel="50000" decel="50000" fill="hold" grpId="0" nodeType="withEffect">
                                  <p:stCondLst>
                                    <p:cond delay="0"/>
                                  </p:stCondLst>
                                  <p:childTnLst>
                                    <p:animMotion origin="layout" path="M 1.66667E-6 -4.81481E-6 L 0.31393 -0.00949 " pathEditMode="relative" rAng="0" ptsTypes="AA">
                                      <p:cBhvr>
                                        <p:cTn id="24" dur="2000" fill="hold"/>
                                        <p:tgtEl>
                                          <p:spTgt spid="37"/>
                                        </p:tgtEl>
                                        <p:attrNameLst>
                                          <p:attrName>ppt_x</p:attrName>
                                          <p:attrName>ppt_y</p:attrName>
                                        </p:attrNameLst>
                                      </p:cBhvr>
                                      <p:rCtr x="15690" y="-486"/>
                                    </p:animMotion>
                                  </p:childTnLst>
                                </p:cTn>
                              </p:par>
                              <p:par>
                                <p:cTn id="25" presetID="42" presetClass="path" presetSubtype="0" accel="50000" decel="50000" fill="hold" grpId="0" nodeType="withEffect">
                                  <p:stCondLst>
                                    <p:cond delay="0"/>
                                  </p:stCondLst>
                                  <p:childTnLst>
                                    <p:animMotion origin="layout" path="M 3.33333E-6 7.40741E-7 L 0.12747 -0.00185 " pathEditMode="relative" rAng="0" ptsTypes="AA">
                                      <p:cBhvr>
                                        <p:cTn id="26" dur="2000" fill="hold"/>
                                        <p:tgtEl>
                                          <p:spTgt spid="65"/>
                                        </p:tgtEl>
                                        <p:attrNameLst>
                                          <p:attrName>ppt_x</p:attrName>
                                          <p:attrName>ppt_y</p:attrName>
                                        </p:attrNameLst>
                                      </p:cBhvr>
                                      <p:rCtr x="6367" y="-93"/>
                                    </p:animMotion>
                                  </p:childTnLst>
                                </p:cTn>
                              </p:par>
                              <p:par>
                                <p:cTn id="27" presetID="42" presetClass="path" presetSubtype="0" accel="50000" decel="50000" fill="hold" grpId="0" nodeType="withEffect">
                                  <p:stCondLst>
                                    <p:cond delay="0"/>
                                  </p:stCondLst>
                                  <p:childTnLst>
                                    <p:animMotion origin="layout" path="M 3.33333E-6 7.40741E-7 L 0.36627 -0.00208 " pathEditMode="relative" rAng="0" ptsTypes="AA">
                                      <p:cBhvr>
                                        <p:cTn id="28" dur="2000" fill="hold"/>
                                        <p:tgtEl>
                                          <p:spTgt spid="27"/>
                                        </p:tgtEl>
                                        <p:attrNameLst>
                                          <p:attrName>ppt_x</p:attrName>
                                          <p:attrName>ppt_y</p:attrName>
                                        </p:attrNameLst>
                                      </p:cBhvr>
                                      <p:rCtr x="18307" y="-116"/>
                                    </p:animMotion>
                                  </p:childTnLst>
                                </p:cTn>
                              </p:par>
                              <p:par>
                                <p:cTn id="29" presetID="42" presetClass="path" presetSubtype="0" accel="50000" decel="50000" fill="hold" grpId="0" nodeType="withEffect">
                                  <p:stCondLst>
                                    <p:cond delay="0"/>
                                  </p:stCondLst>
                                  <p:childTnLst>
                                    <p:animMotion origin="layout" path="M 2.08333E-6 3.7037E-7 L 0.07656 -0.00232 " pathEditMode="relative" rAng="0" ptsTypes="AA">
                                      <p:cBhvr>
                                        <p:cTn id="30" dur="2000" fill="hold"/>
                                        <p:tgtEl>
                                          <p:spTgt spid="71"/>
                                        </p:tgtEl>
                                        <p:attrNameLst>
                                          <p:attrName>ppt_x</p:attrName>
                                          <p:attrName>ppt_y</p:attrName>
                                        </p:attrNameLst>
                                      </p:cBhvr>
                                      <p:rCtr x="3828" y="-116"/>
                                    </p:animMotion>
                                  </p:childTnLst>
                                </p:cTn>
                              </p:par>
                              <p:par>
                                <p:cTn id="31" presetID="42" presetClass="path" presetSubtype="0" accel="50000" decel="50000" fill="hold" grpId="0" nodeType="withEffect">
                                  <p:stCondLst>
                                    <p:cond delay="0"/>
                                  </p:stCondLst>
                                  <p:childTnLst>
                                    <p:animMotion origin="layout" path="M -6.25E-7 3.33333E-6 L 0.25612 0.00486 " pathEditMode="relative" rAng="0" ptsTypes="AA">
                                      <p:cBhvr>
                                        <p:cTn id="32" dur="2000" fill="hold"/>
                                        <p:tgtEl>
                                          <p:spTgt spid="42"/>
                                        </p:tgtEl>
                                        <p:attrNameLst>
                                          <p:attrName>ppt_x</p:attrName>
                                          <p:attrName>ppt_y</p:attrName>
                                        </p:attrNameLst>
                                      </p:cBhvr>
                                      <p:rCtr x="12799" y="231"/>
                                    </p:animMotion>
                                  </p:childTnLst>
                                </p:cTn>
                              </p:par>
                              <p:par>
                                <p:cTn id="33" presetID="42" presetClass="path" presetSubtype="0" accel="50000" decel="50000" fill="hold" grpId="0" nodeType="withEffect">
                                  <p:stCondLst>
                                    <p:cond delay="0"/>
                                  </p:stCondLst>
                                  <p:childTnLst>
                                    <p:animMotion origin="layout" path="M -3.54167E-6 3.33333E-6 L 0.38698 0.00324 " pathEditMode="relative" rAng="0" ptsTypes="AA">
                                      <p:cBhvr>
                                        <p:cTn id="34" dur="2000" fill="hold"/>
                                        <p:tgtEl>
                                          <p:spTgt spid="21"/>
                                        </p:tgtEl>
                                        <p:attrNameLst>
                                          <p:attrName>ppt_x</p:attrName>
                                          <p:attrName>ppt_y</p:attrName>
                                        </p:attrNameLst>
                                      </p:cBhvr>
                                      <p:rCtr x="19349" y="162"/>
                                    </p:animMotion>
                                  </p:childTnLst>
                                </p:cTn>
                              </p:par>
                              <p:par>
                                <p:cTn id="35" presetID="42" presetClass="path" presetSubtype="0" accel="50000" decel="50000" fill="hold" grpId="0" nodeType="withEffect">
                                  <p:stCondLst>
                                    <p:cond delay="0"/>
                                  </p:stCondLst>
                                  <p:childTnLst>
                                    <p:animMotion origin="layout" path="M 2.70833E-6 4.44444E-6 L 0.29713 -0.00394 " pathEditMode="relative" rAng="0" ptsTypes="AA">
                                      <p:cBhvr>
                                        <p:cTn id="36" dur="2000" fill="hold"/>
                                        <p:tgtEl>
                                          <p:spTgt spid="36"/>
                                        </p:tgtEl>
                                        <p:attrNameLst>
                                          <p:attrName>ppt_x</p:attrName>
                                          <p:attrName>ppt_y</p:attrName>
                                        </p:attrNameLst>
                                      </p:cBhvr>
                                      <p:rCtr x="14857" y="-208"/>
                                    </p:animMotion>
                                  </p:childTnLst>
                                </p:cTn>
                              </p:par>
                              <p:par>
                                <p:cTn id="37" presetID="42" presetClass="path" presetSubtype="0" accel="50000" decel="50000" fill="hold" grpId="0" nodeType="withEffect">
                                  <p:stCondLst>
                                    <p:cond delay="0"/>
                                  </p:stCondLst>
                                  <p:childTnLst>
                                    <p:animMotion origin="layout" path="M 2.70833E-6 5.55112E-17 L 0.05859 0.00208 " pathEditMode="relative" rAng="0" ptsTypes="AA">
                                      <p:cBhvr>
                                        <p:cTn id="38" dur="2000" fill="hold"/>
                                        <p:tgtEl>
                                          <p:spTgt spid="72"/>
                                        </p:tgtEl>
                                        <p:attrNameLst>
                                          <p:attrName>ppt_x</p:attrName>
                                          <p:attrName>ppt_y</p:attrName>
                                        </p:attrNameLst>
                                      </p:cBhvr>
                                      <p:rCtr x="2930" y="93"/>
                                    </p:animMotion>
                                  </p:childTnLst>
                                </p:cTn>
                              </p:par>
                              <p:par>
                                <p:cTn id="39" presetID="42" presetClass="path" presetSubtype="0" accel="50000" decel="50000" fill="hold" grpId="0" nodeType="withEffect">
                                  <p:stCondLst>
                                    <p:cond delay="0"/>
                                  </p:stCondLst>
                                  <p:childTnLst>
                                    <p:animMotion origin="layout" path="M -6.25E-7 -7.40741E-7 L 0.23672 0.00185 " pathEditMode="relative" rAng="0" ptsTypes="AA">
                                      <p:cBhvr>
                                        <p:cTn id="40" dur="2000" fill="hold"/>
                                        <p:tgtEl>
                                          <p:spTgt spid="43"/>
                                        </p:tgtEl>
                                        <p:attrNameLst>
                                          <p:attrName>ppt_x</p:attrName>
                                          <p:attrName>ppt_y</p:attrName>
                                        </p:attrNameLst>
                                      </p:cBhvr>
                                      <p:rCtr x="11836" y="93"/>
                                    </p:animMotion>
                                  </p:childTnLst>
                                </p:cTn>
                              </p:par>
                              <p:par>
                                <p:cTn id="41" presetID="42" presetClass="path" presetSubtype="0" accel="50000" decel="50000" fill="hold" grpId="0" nodeType="withEffect">
                                  <p:stCondLst>
                                    <p:cond delay="0"/>
                                  </p:stCondLst>
                                  <p:childTnLst>
                                    <p:animMotion origin="layout" path="M -2.29167E-6 1.85185E-6 L 0.4099 0.01204 " pathEditMode="relative" rAng="0" ptsTypes="AA">
                                      <p:cBhvr>
                                        <p:cTn id="42" dur="2000" fill="hold"/>
                                        <p:tgtEl>
                                          <p:spTgt spid="13"/>
                                        </p:tgtEl>
                                        <p:attrNameLst>
                                          <p:attrName>ppt_x</p:attrName>
                                          <p:attrName>ppt_y</p:attrName>
                                        </p:attrNameLst>
                                      </p:cBhvr>
                                      <p:rCtr x="20495" y="602"/>
                                    </p:animMotion>
                                  </p:childTnLst>
                                </p:cTn>
                              </p:par>
                              <p:par>
                                <p:cTn id="43" presetID="42" presetClass="path" presetSubtype="0" accel="50000" decel="50000" fill="hold" grpId="0" nodeType="withEffect">
                                  <p:stCondLst>
                                    <p:cond delay="0"/>
                                  </p:stCondLst>
                                  <p:childTnLst>
                                    <p:animMotion origin="layout" path="M -6.25E-7 4.81481E-6 L 0.21302 4.81481E-6 " pathEditMode="relative" rAng="0" ptsTypes="AA">
                                      <p:cBhvr>
                                        <p:cTn id="44" dur="2000" fill="hold"/>
                                        <p:tgtEl>
                                          <p:spTgt spid="45"/>
                                        </p:tgtEl>
                                        <p:attrNameLst>
                                          <p:attrName>ppt_x</p:attrName>
                                          <p:attrName>ppt_y</p:attrName>
                                        </p:attrNameLst>
                                      </p:cBhvr>
                                      <p:rCtr x="10651" y="0"/>
                                    </p:animMotion>
                                  </p:childTnLst>
                                </p:cTn>
                              </p:par>
                              <p:par>
                                <p:cTn id="45" presetID="42" presetClass="path" presetSubtype="0" accel="50000" decel="50000" fill="hold" grpId="0" nodeType="withEffect">
                                  <p:stCondLst>
                                    <p:cond delay="0"/>
                                  </p:stCondLst>
                                  <p:childTnLst>
                                    <p:animMotion origin="layout" path="M 1.875E-6 -2.22222E-6 L 0.2556 -0.00393 " pathEditMode="relative" rAng="0" ptsTypes="AA">
                                      <p:cBhvr>
                                        <p:cTn id="46" dur="2000" fill="hold"/>
                                        <p:tgtEl>
                                          <p:spTgt spid="35"/>
                                        </p:tgtEl>
                                        <p:attrNameLst>
                                          <p:attrName>ppt_x</p:attrName>
                                          <p:attrName>ppt_y</p:attrName>
                                        </p:attrNameLst>
                                      </p:cBhvr>
                                      <p:rCtr x="12773" y="-208"/>
                                    </p:animMotion>
                                  </p:childTnLst>
                                </p:cTn>
                              </p:par>
                              <p:par>
                                <p:cTn id="47" presetID="42" presetClass="path" presetSubtype="0" accel="50000" decel="50000" fill="hold" grpId="0" nodeType="withEffect">
                                  <p:stCondLst>
                                    <p:cond delay="0"/>
                                  </p:stCondLst>
                                  <p:childTnLst>
                                    <p:animMotion origin="layout" path="M -2.29167E-6 -4.81481E-6 L 0.3793 -0.00092 " pathEditMode="relative" rAng="0" ptsTypes="AA">
                                      <p:cBhvr>
                                        <p:cTn id="48" dur="2000" fill="hold"/>
                                        <p:tgtEl>
                                          <p:spTgt spid="14"/>
                                        </p:tgtEl>
                                        <p:attrNameLst>
                                          <p:attrName>ppt_x</p:attrName>
                                          <p:attrName>ppt_y</p:attrName>
                                        </p:attrNameLst>
                                      </p:cBhvr>
                                      <p:rCtr x="18958" y="-46"/>
                                    </p:animMotion>
                                  </p:childTnLst>
                                </p:cTn>
                              </p:par>
                              <p:par>
                                <p:cTn id="49" presetID="42" presetClass="path" presetSubtype="0" accel="50000" decel="50000" fill="hold" grpId="0" nodeType="withEffect">
                                  <p:stCondLst>
                                    <p:cond delay="0"/>
                                  </p:stCondLst>
                                  <p:childTnLst>
                                    <p:animMotion origin="layout" path="M -3.125E-6 -4.07407E-6 L 0.1211 -0.00115 " pathEditMode="relative" rAng="0" ptsTypes="AA">
                                      <p:cBhvr>
                                        <p:cTn id="50" dur="2000" fill="hold"/>
                                        <p:tgtEl>
                                          <p:spTgt spid="53"/>
                                        </p:tgtEl>
                                        <p:attrNameLst>
                                          <p:attrName>ppt_x</p:attrName>
                                          <p:attrName>ppt_y</p:attrName>
                                        </p:attrNameLst>
                                      </p:cBhvr>
                                      <p:rCtr x="6055" y="-69"/>
                                    </p:animMotion>
                                  </p:childTnLst>
                                </p:cTn>
                              </p:par>
                              <p:par>
                                <p:cTn id="51" presetID="42" presetClass="path" presetSubtype="0" accel="50000" decel="50000" fill="hold" grpId="0" nodeType="withEffect">
                                  <p:stCondLst>
                                    <p:cond delay="0"/>
                                  </p:stCondLst>
                                  <p:childTnLst>
                                    <p:animMotion origin="layout" path="M -3.33333E-6 1.11111E-6 L 0.34115 0.00694 " pathEditMode="relative" rAng="0" ptsTypes="AA">
                                      <p:cBhvr>
                                        <p:cTn id="52" dur="2000" fill="hold"/>
                                        <p:tgtEl>
                                          <p:spTgt spid="17"/>
                                        </p:tgtEl>
                                        <p:attrNameLst>
                                          <p:attrName>ppt_x</p:attrName>
                                          <p:attrName>ppt_y</p:attrName>
                                        </p:attrNameLst>
                                      </p:cBhvr>
                                      <p:rCtr x="17057" y="347"/>
                                    </p:animMotion>
                                  </p:childTnLst>
                                </p:cTn>
                              </p:par>
                              <p:par>
                                <p:cTn id="53" presetID="42" presetClass="path" presetSubtype="0" accel="50000" decel="50000" fill="hold" grpId="0" nodeType="withEffect">
                                  <p:stCondLst>
                                    <p:cond delay="0"/>
                                  </p:stCondLst>
                                  <p:childTnLst>
                                    <p:animMotion origin="layout" path="M -4.16667E-6 -3.33333E-6 L -0.14205 -0.00463 " pathEditMode="relative" rAng="0" ptsTypes="AA">
                                      <p:cBhvr>
                                        <p:cTn id="54" dur="2000" fill="hold"/>
                                        <p:tgtEl>
                                          <p:spTgt spid="93"/>
                                        </p:tgtEl>
                                        <p:attrNameLst>
                                          <p:attrName>ppt_x</p:attrName>
                                          <p:attrName>ppt_y</p:attrName>
                                        </p:attrNameLst>
                                      </p:cBhvr>
                                      <p:rCtr x="-7109" y="-231"/>
                                    </p:animMotion>
                                  </p:childTnLst>
                                </p:cTn>
                              </p:par>
                              <p:par>
                                <p:cTn id="55" presetID="42" presetClass="path" presetSubtype="0" accel="50000" decel="50000" fill="hold" grpId="0" nodeType="withEffect">
                                  <p:stCondLst>
                                    <p:cond delay="0"/>
                                  </p:stCondLst>
                                  <p:childTnLst>
                                    <p:animMotion origin="layout" path="M 4.375E-6 -3.7037E-6 L 0.03828 -0.00139 " pathEditMode="relative" rAng="0" ptsTypes="AA">
                                      <p:cBhvr>
                                        <p:cTn id="56" dur="2000" fill="hold"/>
                                        <p:tgtEl>
                                          <p:spTgt spid="63"/>
                                        </p:tgtEl>
                                        <p:attrNameLst>
                                          <p:attrName>ppt_x</p:attrName>
                                          <p:attrName>ppt_y</p:attrName>
                                        </p:attrNameLst>
                                      </p:cBhvr>
                                      <p:rCtr x="1914" y="-69"/>
                                    </p:animMotion>
                                  </p:childTnLst>
                                </p:cTn>
                              </p:par>
                              <p:par>
                                <p:cTn id="57" presetID="42" presetClass="path" presetSubtype="0" accel="50000" decel="50000" fill="hold" grpId="0" nodeType="withEffect">
                                  <p:stCondLst>
                                    <p:cond delay="0"/>
                                  </p:stCondLst>
                                  <p:childTnLst>
                                    <p:animMotion origin="layout" path="M 2.08333E-6 1.11111E-6 L -0.01628 -0.00232 " pathEditMode="relative" rAng="0" ptsTypes="AA">
                                      <p:cBhvr>
                                        <p:cTn id="58" dur="2000" fill="hold"/>
                                        <p:tgtEl>
                                          <p:spTgt spid="69"/>
                                        </p:tgtEl>
                                        <p:attrNameLst>
                                          <p:attrName>ppt_x</p:attrName>
                                          <p:attrName>ppt_y</p:attrName>
                                        </p:attrNameLst>
                                      </p:cBhvr>
                                      <p:rCtr x="-820" y="-116"/>
                                    </p:animMotion>
                                  </p:childTnLst>
                                </p:cTn>
                              </p:par>
                              <p:par>
                                <p:cTn id="59" presetID="42" presetClass="path" presetSubtype="0" accel="50000" decel="50000" fill="hold" grpId="0" nodeType="withEffect">
                                  <p:stCondLst>
                                    <p:cond delay="0"/>
                                  </p:stCondLst>
                                  <p:childTnLst>
                                    <p:animMotion origin="layout" path="M 4.375E-6 -2.22222E-6 L 0.25208 -0.00278 " pathEditMode="relative" rAng="0" ptsTypes="AA">
                                      <p:cBhvr>
                                        <p:cTn id="60" dur="2000" fill="hold"/>
                                        <p:tgtEl>
                                          <p:spTgt spid="26"/>
                                        </p:tgtEl>
                                        <p:attrNameLst>
                                          <p:attrName>ppt_x</p:attrName>
                                          <p:attrName>ppt_y</p:attrName>
                                        </p:attrNameLst>
                                      </p:cBhvr>
                                      <p:rCtr x="12604" y="-139"/>
                                    </p:animMotion>
                                  </p:childTnLst>
                                </p:cTn>
                              </p:par>
                              <p:par>
                                <p:cTn id="61" presetID="42" presetClass="path" presetSubtype="0" accel="50000" decel="50000" fill="hold" grpId="0" nodeType="withEffect">
                                  <p:stCondLst>
                                    <p:cond delay="0"/>
                                  </p:stCondLst>
                                  <p:childTnLst>
                                    <p:animMotion origin="layout" path="M -1.66667E-6 2.59259E-6 L -0.12943 0.00046 " pathEditMode="relative" rAng="0" ptsTypes="AA">
                                      <p:cBhvr>
                                        <p:cTn id="62" dur="2000" fill="hold"/>
                                        <p:tgtEl>
                                          <p:spTgt spid="84"/>
                                        </p:tgtEl>
                                        <p:attrNameLst>
                                          <p:attrName>ppt_x</p:attrName>
                                          <p:attrName>ppt_y</p:attrName>
                                        </p:attrNameLst>
                                      </p:cBhvr>
                                      <p:rCtr x="-6471" y="23"/>
                                    </p:animMotion>
                                  </p:childTnLst>
                                </p:cTn>
                              </p:par>
                              <p:par>
                                <p:cTn id="63" presetID="42" presetClass="path" presetSubtype="0" accel="50000" decel="50000" fill="hold" grpId="0" nodeType="withEffect">
                                  <p:stCondLst>
                                    <p:cond delay="0"/>
                                  </p:stCondLst>
                                  <p:childTnLst>
                                    <p:animMotion origin="layout" path="M 4.375E-6 -4.44444E-6 L 0.25559 -0.00463 " pathEditMode="relative" rAng="0" ptsTypes="AA">
                                      <p:cBhvr>
                                        <p:cTn id="64" dur="2000" fill="hold"/>
                                        <p:tgtEl>
                                          <p:spTgt spid="25"/>
                                        </p:tgtEl>
                                        <p:attrNameLst>
                                          <p:attrName>ppt_x</p:attrName>
                                          <p:attrName>ppt_y</p:attrName>
                                        </p:attrNameLst>
                                      </p:cBhvr>
                                      <p:rCtr x="12773" y="-231"/>
                                    </p:animMotion>
                                  </p:childTnLst>
                                </p:cTn>
                              </p:par>
                              <p:par>
                                <p:cTn id="65" presetID="42" presetClass="path" presetSubtype="0" accel="50000" decel="50000" fill="hold" grpId="0" nodeType="withEffect">
                                  <p:stCondLst>
                                    <p:cond delay="0"/>
                                  </p:stCondLst>
                                  <p:childTnLst>
                                    <p:animMotion origin="layout" path="M -2.91667E-6 -4.07407E-6 L 0.08503 -0.00231 " pathEditMode="relative" rAng="0" ptsTypes="AA">
                                      <p:cBhvr>
                                        <p:cTn id="66" dur="2000" fill="hold"/>
                                        <p:tgtEl>
                                          <p:spTgt spid="50"/>
                                        </p:tgtEl>
                                        <p:attrNameLst>
                                          <p:attrName>ppt_x</p:attrName>
                                          <p:attrName>ppt_y</p:attrName>
                                        </p:attrNameLst>
                                      </p:cBhvr>
                                      <p:rCtr x="4245" y="-116"/>
                                    </p:animMotion>
                                  </p:childTnLst>
                                </p:cTn>
                              </p:par>
                              <p:par>
                                <p:cTn id="67" presetID="42" presetClass="path" presetSubtype="0" accel="50000" decel="50000" fill="hold" grpId="0" nodeType="withEffect">
                                  <p:stCondLst>
                                    <p:cond delay="0"/>
                                  </p:stCondLst>
                                  <p:childTnLst>
                                    <p:animMotion origin="layout" path="M 2.08333E-6 -4.81481E-6 L 0.19166 -0.003 " pathEditMode="relative" rAng="0" ptsTypes="AA">
                                      <p:cBhvr>
                                        <p:cTn id="68" dur="2000" fill="hold"/>
                                        <p:tgtEl>
                                          <p:spTgt spid="32"/>
                                        </p:tgtEl>
                                        <p:attrNameLst>
                                          <p:attrName>ppt_x</p:attrName>
                                          <p:attrName>ppt_y</p:attrName>
                                        </p:attrNameLst>
                                      </p:cBhvr>
                                      <p:rCtr x="9583" y="-162"/>
                                    </p:animMotion>
                                  </p:childTnLst>
                                </p:cTn>
                              </p:par>
                              <p:par>
                                <p:cTn id="69" presetID="42" presetClass="path" presetSubtype="0" accel="50000" decel="50000" fill="hold" grpId="0" nodeType="withEffect">
                                  <p:stCondLst>
                                    <p:cond delay="0"/>
                                  </p:stCondLst>
                                  <p:childTnLst>
                                    <p:animMotion origin="layout" path="M -3.33333E-6 -1.11111E-6 L 0.31328 -0.01412 " pathEditMode="relative" rAng="0" ptsTypes="AA">
                                      <p:cBhvr>
                                        <p:cTn id="70" dur="2000" fill="hold"/>
                                        <p:tgtEl>
                                          <p:spTgt spid="15"/>
                                        </p:tgtEl>
                                        <p:attrNameLst>
                                          <p:attrName>ppt_x</p:attrName>
                                          <p:attrName>ppt_y</p:attrName>
                                        </p:attrNameLst>
                                      </p:cBhvr>
                                      <p:rCtr x="15664" y="-718"/>
                                    </p:animMotion>
                                  </p:childTnLst>
                                </p:cTn>
                              </p:par>
                              <p:par>
                                <p:cTn id="71" presetID="42" presetClass="path" presetSubtype="0" accel="50000" decel="50000" fill="hold" grpId="0" nodeType="withEffect">
                                  <p:stCondLst>
                                    <p:cond delay="0"/>
                                  </p:stCondLst>
                                  <p:childTnLst>
                                    <p:animMotion origin="layout" path="M 4.16667E-6 -4.07407E-6 L 0.20338 -0.00324 " pathEditMode="relative" rAng="0" ptsTypes="AA">
                                      <p:cBhvr>
                                        <p:cTn id="72" dur="2000" fill="hold"/>
                                        <p:tgtEl>
                                          <p:spTgt spid="29"/>
                                        </p:tgtEl>
                                        <p:attrNameLst>
                                          <p:attrName>ppt_x</p:attrName>
                                          <p:attrName>ppt_y</p:attrName>
                                        </p:attrNameLst>
                                      </p:cBhvr>
                                      <p:rCtr x="10169" y="-162"/>
                                    </p:animMotion>
                                  </p:childTnLst>
                                </p:cTn>
                              </p:par>
                              <p:par>
                                <p:cTn id="73" presetID="42" presetClass="path" presetSubtype="0" accel="50000" decel="50000" fill="hold" grpId="0" nodeType="withEffect">
                                  <p:stCondLst>
                                    <p:cond delay="0"/>
                                  </p:stCondLst>
                                  <p:childTnLst>
                                    <p:animMotion origin="layout" path="M 3.33333E-6 -4.44444E-6 L -0.0194 0.00139 " pathEditMode="relative" rAng="0" ptsTypes="AA">
                                      <p:cBhvr>
                                        <p:cTn id="74" dur="2000" fill="hold"/>
                                        <p:tgtEl>
                                          <p:spTgt spid="62"/>
                                        </p:tgtEl>
                                        <p:attrNameLst>
                                          <p:attrName>ppt_x</p:attrName>
                                          <p:attrName>ppt_y</p:attrName>
                                        </p:attrNameLst>
                                      </p:cBhvr>
                                      <p:rCtr x="-977" y="69"/>
                                    </p:animMotion>
                                  </p:childTnLst>
                                </p:cTn>
                              </p:par>
                              <p:par>
                                <p:cTn id="75" presetID="42" presetClass="path" presetSubtype="0" accel="50000" decel="50000" fill="hold" grpId="0" nodeType="withEffect">
                                  <p:stCondLst>
                                    <p:cond delay="0"/>
                                  </p:stCondLst>
                                  <p:childTnLst>
                                    <p:animMotion origin="layout" path="M -2.29167E-6 1.11111E-6 L 0.29063 -0.00046 " pathEditMode="relative" rAng="0" ptsTypes="AA">
                                      <p:cBhvr>
                                        <p:cTn id="76" dur="2000" fill="hold"/>
                                        <p:tgtEl>
                                          <p:spTgt spid="12"/>
                                        </p:tgtEl>
                                        <p:attrNameLst>
                                          <p:attrName>ppt_x</p:attrName>
                                          <p:attrName>ppt_y</p:attrName>
                                        </p:attrNameLst>
                                      </p:cBhvr>
                                      <p:rCtr x="14531" y="-23"/>
                                    </p:animMotion>
                                  </p:childTnLst>
                                </p:cTn>
                              </p:par>
                              <p:par>
                                <p:cTn id="77" presetID="42" presetClass="path" presetSubtype="0" accel="50000" decel="50000" fill="hold" grpId="0" nodeType="withEffect">
                                  <p:stCondLst>
                                    <p:cond delay="0"/>
                                  </p:stCondLst>
                                  <p:childTnLst>
                                    <p:animMotion origin="layout" path="M 3.125E-6 4.81481E-6 L 0.16015 -0.00255 " pathEditMode="relative" rAng="0" ptsTypes="AA">
                                      <p:cBhvr>
                                        <p:cTn id="78" dur="2000" fill="hold"/>
                                        <p:tgtEl>
                                          <p:spTgt spid="31"/>
                                        </p:tgtEl>
                                        <p:attrNameLst>
                                          <p:attrName>ppt_x</p:attrName>
                                          <p:attrName>ppt_y</p:attrName>
                                        </p:attrNameLst>
                                      </p:cBhvr>
                                      <p:rCtr x="8008" y="-139"/>
                                    </p:animMotion>
                                  </p:childTnLst>
                                </p:cTn>
                              </p:par>
                              <p:par>
                                <p:cTn id="79" presetID="42" presetClass="path" presetSubtype="0" accel="50000" decel="50000" fill="hold" grpId="0" nodeType="withEffect">
                                  <p:stCondLst>
                                    <p:cond delay="0"/>
                                  </p:stCondLst>
                                  <p:childTnLst>
                                    <p:animMotion origin="layout" path="M -4.58333E-6 3.7037E-7 L 0.21941 -0.01644 " pathEditMode="relative" rAng="0" ptsTypes="AA">
                                      <p:cBhvr>
                                        <p:cTn id="80" dur="2000" fill="hold"/>
                                        <p:tgtEl>
                                          <p:spTgt spid="24"/>
                                        </p:tgtEl>
                                        <p:attrNameLst>
                                          <p:attrName>ppt_x</p:attrName>
                                          <p:attrName>ppt_y</p:attrName>
                                        </p:attrNameLst>
                                      </p:cBhvr>
                                      <p:rCtr x="10964" y="-833"/>
                                    </p:animMotion>
                                  </p:childTnLst>
                                </p:cTn>
                              </p:par>
                              <p:par>
                                <p:cTn id="81" presetID="42" presetClass="path" presetSubtype="0" accel="50000" decel="50000" fill="hold" grpId="0" nodeType="withEffect">
                                  <p:stCondLst>
                                    <p:cond delay="0"/>
                                  </p:stCondLst>
                                  <p:childTnLst>
                                    <p:animMotion origin="layout" path="M -2.70833E-6 2.59259E-6 L -0.20742 -0.00047 " pathEditMode="relative" rAng="0" ptsTypes="AA">
                                      <p:cBhvr>
                                        <p:cTn id="82" dur="2000" fill="hold"/>
                                        <p:tgtEl>
                                          <p:spTgt spid="87"/>
                                        </p:tgtEl>
                                        <p:attrNameLst>
                                          <p:attrName>ppt_x</p:attrName>
                                          <p:attrName>ppt_y</p:attrName>
                                        </p:attrNameLst>
                                      </p:cBhvr>
                                      <p:rCtr x="-10378" y="-23"/>
                                    </p:animMotion>
                                  </p:childTnLst>
                                </p:cTn>
                              </p:par>
                              <p:par>
                                <p:cTn id="83" presetID="42" presetClass="path" presetSubtype="0" accel="50000" decel="50000" fill="hold" grpId="0" nodeType="withEffect">
                                  <p:stCondLst>
                                    <p:cond delay="0"/>
                                  </p:stCondLst>
                                  <p:childTnLst>
                                    <p:animMotion origin="layout" path="M -1.875E-6 2.22222E-6 L -0.23112 0.00069 " pathEditMode="relative" rAng="0" ptsTypes="AA">
                                      <p:cBhvr>
                                        <p:cTn id="84" dur="2000" fill="hold"/>
                                        <p:tgtEl>
                                          <p:spTgt spid="90"/>
                                        </p:tgtEl>
                                        <p:attrNameLst>
                                          <p:attrName>ppt_x</p:attrName>
                                          <p:attrName>ppt_y</p:attrName>
                                        </p:attrNameLst>
                                      </p:cBhvr>
                                      <p:rCtr x="-11563" y="23"/>
                                    </p:animMotion>
                                  </p:childTnLst>
                                </p:cTn>
                              </p:par>
                              <p:par>
                                <p:cTn id="85" presetID="42" presetClass="path" presetSubtype="0" accel="50000" decel="50000" fill="hold" grpId="0" nodeType="withEffect">
                                  <p:stCondLst>
                                    <p:cond delay="0"/>
                                  </p:stCondLst>
                                  <p:childTnLst>
                                    <p:animMotion origin="layout" path="M -4.58333E-6 3.33333E-6 L 0.20235 -0.00093 " pathEditMode="relative" rAng="0" ptsTypes="AA">
                                      <p:cBhvr>
                                        <p:cTn id="86" dur="2000" fill="hold"/>
                                        <p:tgtEl>
                                          <p:spTgt spid="22"/>
                                        </p:tgtEl>
                                        <p:attrNameLst>
                                          <p:attrName>ppt_x</p:attrName>
                                          <p:attrName>ppt_y</p:attrName>
                                        </p:attrNameLst>
                                      </p:cBhvr>
                                      <p:rCtr x="10117" y="-46"/>
                                    </p:animMotion>
                                  </p:childTnLst>
                                </p:cTn>
                              </p:par>
                              <p:par>
                                <p:cTn id="87" presetID="42" presetClass="path" presetSubtype="0" accel="50000" decel="50000" fill="hold" grpId="0" nodeType="withEffect">
                                  <p:stCondLst>
                                    <p:cond delay="0"/>
                                  </p:stCondLst>
                                  <p:childTnLst>
                                    <p:animMotion origin="layout" path="M 6.25E-7 -2.59259E-6 L 0.07552 -0.00278 " pathEditMode="relative" rAng="0" ptsTypes="AA">
                                      <p:cBhvr>
                                        <p:cTn id="88" dur="2000" fill="hold"/>
                                        <p:tgtEl>
                                          <p:spTgt spid="40"/>
                                        </p:tgtEl>
                                        <p:attrNameLst>
                                          <p:attrName>ppt_x</p:attrName>
                                          <p:attrName>ppt_y</p:attrName>
                                        </p:attrNameLst>
                                      </p:cBhvr>
                                      <p:rCtr x="3776" y="-139"/>
                                    </p:animMotion>
                                  </p:childTnLst>
                                </p:cTn>
                              </p:par>
                              <p:par>
                                <p:cTn id="89" presetID="42" presetClass="path" presetSubtype="0" accel="50000" decel="50000" fill="hold" grpId="0" nodeType="withEffect">
                                  <p:stCondLst>
                                    <p:cond delay="0"/>
                                  </p:stCondLst>
                                  <p:childTnLst>
                                    <p:animMotion origin="layout" path="M 1.875E-6 1.48148E-6 L 0.10885 -0.00833 " pathEditMode="relative" rAng="0" ptsTypes="AA">
                                      <p:cBhvr>
                                        <p:cTn id="90" dur="2000" fill="hold"/>
                                        <p:tgtEl>
                                          <p:spTgt spid="33"/>
                                        </p:tgtEl>
                                        <p:attrNameLst>
                                          <p:attrName>ppt_x</p:attrName>
                                          <p:attrName>ppt_y</p:attrName>
                                        </p:attrNameLst>
                                      </p:cBhvr>
                                      <p:rCtr x="5443" y="-417"/>
                                    </p:animMotion>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94"/>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94"/>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42" presetClass="path" presetSubtype="0" accel="50000" decel="50000" fill="hold" grpId="0" nodeType="clickEffect">
                                  <p:stCondLst>
                                    <p:cond delay="0"/>
                                  </p:stCondLst>
                                  <p:childTnLst>
                                    <p:animMotion origin="layout" path="M -3.33333E-6 1.48148E-6 L -0.06054 -0.00232 " pathEditMode="relative" rAng="0" ptsTypes="AA">
                                      <p:cBhvr>
                                        <p:cTn id="102" dur="2000" fill="hold"/>
                                        <p:tgtEl>
                                          <p:spTgt spid="58"/>
                                        </p:tgtEl>
                                        <p:attrNameLst>
                                          <p:attrName>ppt_x</p:attrName>
                                          <p:attrName>ppt_y</p:attrName>
                                        </p:attrNameLst>
                                      </p:cBhvr>
                                      <p:rCtr x="-3034" y="-116"/>
                                    </p:animMotion>
                                  </p:childTnLst>
                                </p:cTn>
                              </p:par>
                              <p:par>
                                <p:cTn id="103" presetID="42" presetClass="path" presetSubtype="0" accel="50000" decel="50000" fill="hold" grpId="0" nodeType="withEffect">
                                  <p:stCondLst>
                                    <p:cond delay="0"/>
                                  </p:stCondLst>
                                  <p:childTnLst>
                                    <p:animMotion origin="layout" path="M 2.29167E-6 1.11111E-6 L -0.12162 -0.00116 " pathEditMode="relative" rAng="0" ptsTypes="AA">
                                      <p:cBhvr>
                                        <p:cTn id="104" dur="2000" fill="hold"/>
                                        <p:tgtEl>
                                          <p:spTgt spid="66"/>
                                        </p:tgtEl>
                                        <p:attrNameLst>
                                          <p:attrName>ppt_x</p:attrName>
                                          <p:attrName>ppt_y</p:attrName>
                                        </p:attrNameLst>
                                      </p:cBhvr>
                                      <p:rCtr x="-6081" y="-69"/>
                                    </p:animMotion>
                                  </p:childTnLst>
                                </p:cTn>
                              </p:par>
                              <p:par>
                                <p:cTn id="105" presetID="42" presetClass="path" presetSubtype="0" accel="50000" decel="50000" fill="hold" grpId="0" nodeType="withEffect">
                                  <p:stCondLst>
                                    <p:cond delay="0"/>
                                  </p:stCondLst>
                                  <p:childTnLst>
                                    <p:animMotion origin="layout" path="M 4.16667E-6 -1.48148E-6 L 0.12122 -0.00092 " pathEditMode="relative" rAng="0" ptsTypes="AA">
                                      <p:cBhvr>
                                        <p:cTn id="106" dur="2000" fill="hold"/>
                                        <p:tgtEl>
                                          <p:spTgt spid="28"/>
                                        </p:tgtEl>
                                        <p:attrNameLst>
                                          <p:attrName>ppt_x</p:attrName>
                                          <p:attrName>ppt_y</p:attrName>
                                        </p:attrNameLst>
                                      </p:cBhvr>
                                      <p:rCtr x="6055" y="-46"/>
                                    </p:animMotion>
                                  </p:childTnLst>
                                </p:cTn>
                              </p:par>
                              <p:par>
                                <p:cTn id="107" presetID="42" presetClass="path" presetSubtype="0" accel="50000" decel="50000" fill="hold" grpId="0" nodeType="withEffect">
                                  <p:stCondLst>
                                    <p:cond delay="0"/>
                                  </p:stCondLst>
                                  <p:childTnLst>
                                    <p:animMotion origin="layout" path="M -2.91667E-6 2.59259E-6 L -0.05104 -0.00093 " pathEditMode="relative" rAng="0" ptsTypes="AA">
                                      <p:cBhvr>
                                        <p:cTn id="108" dur="2000" fill="hold"/>
                                        <p:tgtEl>
                                          <p:spTgt spid="52"/>
                                        </p:tgtEl>
                                        <p:attrNameLst>
                                          <p:attrName>ppt_x</p:attrName>
                                          <p:attrName>ppt_y</p:attrName>
                                        </p:attrNameLst>
                                      </p:cBhvr>
                                      <p:rCtr x="-2552" y="-46"/>
                                    </p:animMotion>
                                  </p:childTnLst>
                                </p:cTn>
                              </p:par>
                              <p:par>
                                <p:cTn id="109" presetID="42" presetClass="path" presetSubtype="0" accel="50000" decel="50000" fill="hold" grpId="0" nodeType="withEffect">
                                  <p:stCondLst>
                                    <p:cond delay="0"/>
                                  </p:stCondLst>
                                  <p:childTnLst>
                                    <p:animMotion origin="layout" path="M 6.25E-7 -7.40741E-7 L 0.03659 0.00023 " pathEditMode="relative" rAng="0" ptsTypes="AA">
                                      <p:cBhvr>
                                        <p:cTn id="110" dur="2000" fill="hold"/>
                                        <p:tgtEl>
                                          <p:spTgt spid="39"/>
                                        </p:tgtEl>
                                        <p:attrNameLst>
                                          <p:attrName>ppt_x</p:attrName>
                                          <p:attrName>ppt_y</p:attrName>
                                        </p:attrNameLst>
                                      </p:cBhvr>
                                      <p:rCtr x="1823" y="0"/>
                                    </p:animMotion>
                                  </p:childTnLst>
                                </p:cTn>
                              </p:par>
                              <p:par>
                                <p:cTn id="111" presetID="42" presetClass="path" presetSubtype="0" accel="50000" decel="50000" fill="hold" grpId="0" nodeType="withEffect">
                                  <p:stCondLst>
                                    <p:cond delay="0"/>
                                  </p:stCondLst>
                                  <p:childTnLst>
                                    <p:animMotion origin="layout" path="M -4.375E-6 -3.7037E-6 L -0.08437 -0.00439 " pathEditMode="relative" rAng="0" ptsTypes="AA">
                                      <p:cBhvr>
                                        <p:cTn id="112" dur="2000" fill="hold"/>
                                        <p:tgtEl>
                                          <p:spTgt spid="59"/>
                                        </p:tgtEl>
                                        <p:attrNameLst>
                                          <p:attrName>ppt_x</p:attrName>
                                          <p:attrName>ppt_y</p:attrName>
                                        </p:attrNameLst>
                                      </p:cBhvr>
                                      <p:rCtr x="-4219" y="-231"/>
                                    </p:animMotion>
                                  </p:childTnLst>
                                </p:cTn>
                              </p:par>
                              <p:par>
                                <p:cTn id="113" presetID="42" presetClass="path" presetSubtype="0" accel="50000" decel="50000" fill="hold" grpId="0" nodeType="withEffect">
                                  <p:stCondLst>
                                    <p:cond delay="0"/>
                                  </p:stCondLst>
                                  <p:childTnLst>
                                    <p:animMotion origin="layout" path="M -3.54167E-6 0 L 0.18008 0.00602 " pathEditMode="relative" rAng="0" ptsTypes="AA">
                                      <p:cBhvr>
                                        <p:cTn id="114" dur="2000" fill="hold"/>
                                        <p:tgtEl>
                                          <p:spTgt spid="18"/>
                                        </p:tgtEl>
                                        <p:attrNameLst>
                                          <p:attrName>ppt_x</p:attrName>
                                          <p:attrName>ppt_y</p:attrName>
                                        </p:attrNameLst>
                                      </p:cBhvr>
                                      <p:rCtr x="8815" y="-185"/>
                                    </p:animMotion>
                                  </p:childTnLst>
                                </p:cTn>
                              </p:par>
                              <p:par>
                                <p:cTn id="115" presetID="42" presetClass="path" presetSubtype="0" accel="50000" decel="50000" fill="hold" grpId="0" nodeType="withEffect">
                                  <p:stCondLst>
                                    <p:cond delay="0"/>
                                  </p:stCondLst>
                                  <p:childTnLst>
                                    <p:animMotion origin="layout" path="M 8.33333E-7 2.59259E-6 L -0.19974 0.00115 " pathEditMode="relative" rAng="0" ptsTypes="AA">
                                      <p:cBhvr>
                                        <p:cTn id="116" dur="2000" fill="hold"/>
                                        <p:tgtEl>
                                          <p:spTgt spid="75"/>
                                        </p:tgtEl>
                                        <p:attrNameLst>
                                          <p:attrName>ppt_x</p:attrName>
                                          <p:attrName>ppt_y</p:attrName>
                                        </p:attrNameLst>
                                      </p:cBhvr>
                                      <p:rCtr x="-9987" y="46"/>
                                    </p:animMotion>
                                  </p:childTnLst>
                                </p:cTn>
                              </p:par>
                              <p:par>
                                <p:cTn id="117" presetID="42" presetClass="path" presetSubtype="0" accel="50000" decel="50000" fill="hold" grpId="0" nodeType="withEffect">
                                  <p:stCondLst>
                                    <p:cond delay="0"/>
                                  </p:stCondLst>
                                  <p:childTnLst>
                                    <p:animMotion origin="layout" path="M 6.25E-7 4.44444E-6 L -0.2487 0.00463 " pathEditMode="relative" rAng="0" ptsTypes="AA">
                                      <p:cBhvr>
                                        <p:cTn id="118" dur="2000" fill="hold"/>
                                        <p:tgtEl>
                                          <p:spTgt spid="80"/>
                                        </p:tgtEl>
                                        <p:attrNameLst>
                                          <p:attrName>ppt_x</p:attrName>
                                          <p:attrName>ppt_y</p:attrName>
                                        </p:attrNameLst>
                                      </p:cBhvr>
                                      <p:rCtr x="-12435" y="231"/>
                                    </p:animMotion>
                                  </p:childTnLst>
                                </p:cTn>
                              </p:par>
                              <p:par>
                                <p:cTn id="119" presetID="42" presetClass="path" presetSubtype="0" accel="50000" decel="50000" fill="hold" grpId="0" nodeType="withEffect">
                                  <p:stCondLst>
                                    <p:cond delay="0"/>
                                  </p:stCondLst>
                                  <p:childTnLst>
                                    <p:animMotion origin="layout" path="M -1.66667E-6 1.48148E-6 L -0.02005 -0.00162 " pathEditMode="relative" rAng="0" ptsTypes="AA">
                                      <p:cBhvr>
                                        <p:cTn id="120" dur="2000" fill="hold"/>
                                        <p:tgtEl>
                                          <p:spTgt spid="46"/>
                                        </p:tgtEl>
                                        <p:attrNameLst>
                                          <p:attrName>ppt_x</p:attrName>
                                          <p:attrName>ppt_y</p:attrName>
                                        </p:attrNameLst>
                                      </p:cBhvr>
                                      <p:rCtr x="-1003" y="-93"/>
                                    </p:animMotion>
                                  </p:childTnLst>
                                </p:cTn>
                              </p:par>
                              <p:par>
                                <p:cTn id="121" presetID="42" presetClass="path" presetSubtype="0" accel="50000" decel="50000" fill="hold" grpId="0" nodeType="withEffect">
                                  <p:stCondLst>
                                    <p:cond delay="0"/>
                                  </p:stCondLst>
                                  <p:childTnLst>
                                    <p:animMotion origin="layout" path="M -3.33333E-6 7.40741E-7 L 0.19818 -0.00857 " pathEditMode="relative" rAng="0" ptsTypes="AA">
                                      <p:cBhvr>
                                        <p:cTn id="122" dur="2000" fill="hold"/>
                                        <p:tgtEl>
                                          <p:spTgt spid="11"/>
                                        </p:tgtEl>
                                        <p:attrNameLst>
                                          <p:attrName>ppt_x</p:attrName>
                                          <p:attrName>ppt_y</p:attrName>
                                        </p:attrNameLst>
                                      </p:cBhvr>
                                      <p:rCtr x="9909" y="-440"/>
                                    </p:animMotion>
                                  </p:childTnLst>
                                </p:cTn>
                              </p:par>
                              <p:par>
                                <p:cTn id="123" presetID="42" presetClass="path" presetSubtype="0" accel="50000" decel="50000" fill="hold" grpId="0" nodeType="withEffect">
                                  <p:stCondLst>
                                    <p:cond delay="0"/>
                                  </p:stCondLst>
                                  <p:childTnLst>
                                    <p:animMotion origin="layout" path="M 3.125E-6 -1.11111E-6 L 0.06588 -0.00301 " pathEditMode="relative" rAng="0" ptsTypes="AA">
                                      <p:cBhvr>
                                        <p:cTn id="124" dur="2000" fill="hold"/>
                                        <p:tgtEl>
                                          <p:spTgt spid="30"/>
                                        </p:tgtEl>
                                        <p:attrNameLst>
                                          <p:attrName>ppt_x</p:attrName>
                                          <p:attrName>ppt_y</p:attrName>
                                        </p:attrNameLst>
                                      </p:cBhvr>
                                      <p:rCtr x="3294" y="-162"/>
                                    </p:animMotion>
                                  </p:childTnLst>
                                </p:cTn>
                              </p:par>
                              <p:par>
                                <p:cTn id="125" presetID="42" presetClass="path" presetSubtype="0" accel="50000" decel="50000" fill="hold" grpId="0" nodeType="withEffect">
                                  <p:stCondLst>
                                    <p:cond delay="0"/>
                                  </p:stCondLst>
                                  <p:childTnLst>
                                    <p:animMotion origin="layout" path="M 6.25E-7 -4.81481E-6 L 1.25E-6 -4.81481E-6 " pathEditMode="relative" rAng="0" ptsTypes="AA">
                                      <p:cBhvr>
                                        <p:cTn id="126" dur="2000" fill="hold"/>
                                        <p:tgtEl>
                                          <p:spTgt spid="38"/>
                                        </p:tgtEl>
                                        <p:attrNameLst>
                                          <p:attrName>ppt_x</p:attrName>
                                          <p:attrName>ppt_y</p:attrName>
                                        </p:attrNameLst>
                                      </p:cBhvr>
                                      <p:rCtr x="-26" y="0"/>
                                    </p:animMotion>
                                  </p:childTnLst>
                                </p:cTn>
                              </p:par>
                              <p:par>
                                <p:cTn id="127" presetID="42" presetClass="path" presetSubtype="0" accel="50000" decel="50000" fill="hold" grpId="0" nodeType="withEffect">
                                  <p:stCondLst>
                                    <p:cond delay="0"/>
                                  </p:stCondLst>
                                  <p:childTnLst>
                                    <p:animMotion origin="layout" path="M -4.375E-6 -2.96296E-6 L -0.12487 -2.96296E-6 " pathEditMode="relative" rAng="0" ptsTypes="AA">
                                      <p:cBhvr>
                                        <p:cTn id="128" dur="2000" fill="hold"/>
                                        <p:tgtEl>
                                          <p:spTgt spid="56"/>
                                        </p:tgtEl>
                                        <p:attrNameLst>
                                          <p:attrName>ppt_x</p:attrName>
                                          <p:attrName>ppt_y</p:attrName>
                                        </p:attrNameLst>
                                      </p:cBhvr>
                                      <p:rCtr x="-6250" y="0"/>
                                    </p:animMotion>
                                  </p:childTnLst>
                                </p:cTn>
                              </p:par>
                              <p:par>
                                <p:cTn id="129" presetID="42" presetClass="path" presetSubtype="0" accel="50000" decel="50000" fill="hold" grpId="0" nodeType="withEffect">
                                  <p:stCondLst>
                                    <p:cond delay="0"/>
                                  </p:stCondLst>
                                  <p:childTnLst>
                                    <p:animMotion origin="layout" path="M -1.66667E-6 4.07407E-6 L -0.29922 -0.00116 " pathEditMode="relative" rAng="0" ptsTypes="AA">
                                      <p:cBhvr>
                                        <p:cTn id="130" dur="2000" fill="hold"/>
                                        <p:tgtEl>
                                          <p:spTgt spid="86"/>
                                        </p:tgtEl>
                                        <p:attrNameLst>
                                          <p:attrName>ppt_x</p:attrName>
                                          <p:attrName>ppt_y</p:attrName>
                                        </p:attrNameLst>
                                      </p:cBhvr>
                                      <p:rCtr x="-14961" y="-69"/>
                                    </p:animMotion>
                                  </p:childTnLst>
                                </p:cTn>
                              </p:par>
                              <p:par>
                                <p:cTn id="131" presetID="42" presetClass="path" presetSubtype="0" accel="50000" decel="50000" fill="hold" grpId="0" nodeType="withEffect">
                                  <p:stCondLst>
                                    <p:cond delay="0"/>
                                  </p:stCondLst>
                                  <p:childTnLst>
                                    <p:animMotion origin="layout" path="M -3.95833E-6 -2.22222E-6 L -0.36614 0.00278 " pathEditMode="relative" rAng="0" ptsTypes="AA">
                                      <p:cBhvr>
                                        <p:cTn id="132" dur="2000" fill="hold"/>
                                        <p:tgtEl>
                                          <p:spTgt spid="91"/>
                                        </p:tgtEl>
                                        <p:attrNameLst>
                                          <p:attrName>ppt_x</p:attrName>
                                          <p:attrName>ppt_y</p:attrName>
                                        </p:attrNameLst>
                                      </p:cBhvr>
                                      <p:rCtr x="-17995" y="69"/>
                                    </p:animMotion>
                                  </p:childTnLst>
                                </p:cTn>
                              </p:par>
                              <p:par>
                                <p:cTn id="133" presetID="42" presetClass="path" presetSubtype="0" accel="50000" decel="50000" fill="hold" grpId="0" nodeType="withEffect">
                                  <p:stCondLst>
                                    <p:cond delay="0"/>
                                  </p:stCondLst>
                                  <p:childTnLst>
                                    <p:animMotion origin="layout" path="M 1.875E-6 0 L 6.25E-7 0 " pathEditMode="relative" rAng="0" ptsTypes="AA">
                                      <p:cBhvr>
                                        <p:cTn id="134" dur="2000" fill="hold"/>
                                        <p:tgtEl>
                                          <p:spTgt spid="34"/>
                                        </p:tgtEl>
                                        <p:attrNameLst>
                                          <p:attrName>ppt_x</p:attrName>
                                          <p:attrName>ppt_y</p:attrName>
                                        </p:attrNameLst>
                                      </p:cBhvr>
                                      <p:rCtr x="39" y="0"/>
                                    </p:animMotion>
                                  </p:childTnLst>
                                </p:cTn>
                              </p:par>
                              <p:par>
                                <p:cTn id="135" presetID="42" presetClass="path" presetSubtype="0" accel="50000" decel="50000" fill="hold" grpId="0" nodeType="withEffect">
                                  <p:stCondLst>
                                    <p:cond delay="0"/>
                                  </p:stCondLst>
                                  <p:childTnLst>
                                    <p:animMotion origin="layout" path="M 4.375E-6 -7.40741E-7 L -0.18138 -0.00694 " pathEditMode="relative" rAng="0" ptsTypes="AA">
                                      <p:cBhvr>
                                        <p:cTn id="136" dur="2000" fill="hold"/>
                                        <p:tgtEl>
                                          <p:spTgt spid="64"/>
                                        </p:tgtEl>
                                        <p:attrNameLst>
                                          <p:attrName>ppt_x</p:attrName>
                                          <p:attrName>ppt_y</p:attrName>
                                        </p:attrNameLst>
                                      </p:cBhvr>
                                      <p:rCtr x="-9076" y="-347"/>
                                    </p:animMotion>
                                  </p:childTnLst>
                                </p:cTn>
                              </p:par>
                              <p:par>
                                <p:cTn id="137" presetID="42" presetClass="path" presetSubtype="0" accel="50000" decel="50000" fill="hold" grpId="0" nodeType="withEffect">
                                  <p:stCondLst>
                                    <p:cond delay="0"/>
                                  </p:stCondLst>
                                  <p:childTnLst>
                                    <p:animMotion origin="layout" path="M 2.08333E-6 2.22222E-6 L -0.22162 0.00347 " pathEditMode="relative" rAng="0" ptsTypes="AA">
                                      <p:cBhvr>
                                        <p:cTn id="138" dur="2000" fill="hold"/>
                                        <p:tgtEl>
                                          <p:spTgt spid="67"/>
                                        </p:tgtEl>
                                        <p:attrNameLst>
                                          <p:attrName>ppt_x</p:attrName>
                                          <p:attrName>ppt_y</p:attrName>
                                        </p:attrNameLst>
                                      </p:cBhvr>
                                      <p:rCtr x="-11081" y="162"/>
                                    </p:animMotion>
                                  </p:childTnLst>
                                </p:cTn>
                              </p:par>
                              <p:par>
                                <p:cTn id="139" presetID="42" presetClass="path" presetSubtype="0" accel="50000" decel="50000" fill="hold" grpId="0" nodeType="withEffect">
                                  <p:stCondLst>
                                    <p:cond delay="0"/>
                                  </p:stCondLst>
                                  <p:childTnLst>
                                    <p:animMotion origin="layout" path="M 6.25E-7 3.7037E-6 L -0.29701 0.00509 " pathEditMode="relative" rAng="0" ptsTypes="AA">
                                      <p:cBhvr>
                                        <p:cTn id="140" dur="2000" fill="hold"/>
                                        <p:tgtEl>
                                          <p:spTgt spid="78"/>
                                        </p:tgtEl>
                                        <p:attrNameLst>
                                          <p:attrName>ppt_x</p:attrName>
                                          <p:attrName>ppt_y</p:attrName>
                                        </p:attrNameLst>
                                      </p:cBhvr>
                                      <p:rCtr x="-14857" y="255"/>
                                    </p:animMotion>
                                  </p:childTnLst>
                                </p:cTn>
                              </p:par>
                              <p:par>
                                <p:cTn id="141" presetID="42" presetClass="path" presetSubtype="0" accel="50000" decel="50000" fill="hold" grpId="0" nodeType="withEffect">
                                  <p:stCondLst>
                                    <p:cond delay="0"/>
                                  </p:stCondLst>
                                  <p:childTnLst>
                                    <p:animMotion origin="layout" path="M 2.08333E-6 -1.11111E-6 L -0.24232 -0.0044 " pathEditMode="relative" rAng="0" ptsTypes="AA">
                                      <p:cBhvr>
                                        <p:cTn id="142" dur="2000" fill="hold"/>
                                        <p:tgtEl>
                                          <p:spTgt spid="68"/>
                                        </p:tgtEl>
                                        <p:attrNameLst>
                                          <p:attrName>ppt_x</p:attrName>
                                          <p:attrName>ppt_y</p:attrName>
                                        </p:attrNameLst>
                                      </p:cBhvr>
                                      <p:rCtr x="-12122" y="-231"/>
                                    </p:animMotion>
                                  </p:childTnLst>
                                </p:cTn>
                              </p:par>
                              <p:par>
                                <p:cTn id="143" presetID="42" presetClass="path" presetSubtype="0" accel="50000" decel="50000" fill="hold" grpId="0" nodeType="withEffect">
                                  <p:stCondLst>
                                    <p:cond delay="0"/>
                                  </p:stCondLst>
                                  <p:childTnLst>
                                    <p:animMotion origin="layout" path="M -1.45833E-6 2.96296E-6 L -0.32851 -0.00209 " pathEditMode="relative" rAng="0" ptsTypes="AA">
                                      <p:cBhvr>
                                        <p:cTn id="144" dur="2000" fill="hold"/>
                                        <p:tgtEl>
                                          <p:spTgt spid="82"/>
                                        </p:tgtEl>
                                        <p:attrNameLst>
                                          <p:attrName>ppt_x</p:attrName>
                                          <p:attrName>ppt_y</p:attrName>
                                        </p:attrNameLst>
                                      </p:cBhvr>
                                      <p:rCtr x="-16432" y="-116"/>
                                    </p:animMotion>
                                  </p:childTnLst>
                                </p:cTn>
                              </p:par>
                              <p:par>
                                <p:cTn id="145" presetID="42" presetClass="path" presetSubtype="0" accel="50000" decel="50000" fill="hold" grpId="0" nodeType="withEffect">
                                  <p:stCondLst>
                                    <p:cond delay="0"/>
                                  </p:stCondLst>
                                  <p:childTnLst>
                                    <p:animMotion origin="layout" path="M 1.875E-6 -2.96296E-6 L -0.28334 -0.00463 " pathEditMode="relative" rAng="0" ptsTypes="AA">
                                      <p:cBhvr>
                                        <p:cTn id="146" dur="2000" fill="hold"/>
                                        <p:tgtEl>
                                          <p:spTgt spid="74"/>
                                        </p:tgtEl>
                                        <p:attrNameLst>
                                          <p:attrName>ppt_x</p:attrName>
                                          <p:attrName>ppt_y</p:attrName>
                                        </p:attrNameLst>
                                      </p:cBhvr>
                                      <p:rCtr x="-14167" y="-231"/>
                                    </p:animMotion>
                                  </p:childTnLst>
                                </p:cTn>
                              </p:par>
                              <p:par>
                                <p:cTn id="147" presetID="42" presetClass="path" presetSubtype="0" accel="50000" decel="50000" fill="hold" grpId="0" nodeType="withEffect">
                                  <p:stCondLst>
                                    <p:cond delay="0"/>
                                  </p:stCondLst>
                                  <p:childTnLst>
                                    <p:animMotion origin="layout" path="M -1.66667E-6 3.7037E-6 L -0.36055 -0.00463 " pathEditMode="relative" rAng="0" ptsTypes="AA">
                                      <p:cBhvr>
                                        <p:cTn id="148" dur="2000" fill="hold"/>
                                        <p:tgtEl>
                                          <p:spTgt spid="85"/>
                                        </p:tgtEl>
                                        <p:attrNameLst>
                                          <p:attrName>ppt_x</p:attrName>
                                          <p:attrName>ppt_y</p:attrName>
                                        </p:attrNameLst>
                                      </p:cBhvr>
                                      <p:rCtr x="-18034" y="-231"/>
                                    </p:animMotion>
                                  </p:childTnLst>
                                </p:cTn>
                              </p:par>
                              <p:par>
                                <p:cTn id="149" presetID="42" presetClass="path" presetSubtype="0" accel="50000" decel="50000" fill="hold" grpId="0" nodeType="withEffect">
                                  <p:stCondLst>
                                    <p:cond delay="0"/>
                                  </p:stCondLst>
                                  <p:childTnLst>
                                    <p:animMotion origin="layout" path="M 2.5E-6 -4.44444E-6 L 0.01211 -4.44444E-6 " pathEditMode="relative" rAng="0" ptsTypes="AA">
                                      <p:cBhvr>
                                        <p:cTn id="150" dur="2000" fill="hold"/>
                                        <p:tgtEl>
                                          <p:spTgt spid="23"/>
                                        </p:tgtEl>
                                        <p:attrNameLst>
                                          <p:attrName>ppt_x</p:attrName>
                                          <p:attrName>ppt_y</p:attrName>
                                        </p:attrNameLst>
                                      </p:cBhvr>
                                      <p:rCtr x="599" y="0"/>
                                    </p:animMotion>
                                  </p:childTnLst>
                                </p:cTn>
                              </p:par>
                              <p:par>
                                <p:cTn id="151" presetID="42" presetClass="path" presetSubtype="0" accel="50000" decel="50000" fill="hold" grpId="0" nodeType="withEffect">
                                  <p:stCondLst>
                                    <p:cond delay="0"/>
                                  </p:stCondLst>
                                  <p:childTnLst>
                                    <p:animMotion origin="layout" path="M -2.70833E-6 4.44444E-6 L -0.38567 -0.01042 " pathEditMode="relative" rAng="0" ptsTypes="AA">
                                      <p:cBhvr>
                                        <p:cTn id="152" dur="2000" fill="hold"/>
                                        <p:tgtEl>
                                          <p:spTgt spid="88"/>
                                        </p:tgtEl>
                                        <p:attrNameLst>
                                          <p:attrName>ppt_x</p:attrName>
                                          <p:attrName>ppt_y</p:attrName>
                                        </p:attrNameLst>
                                      </p:cBhvr>
                                      <p:rCtr x="-19284" y="-532"/>
                                    </p:animMotion>
                                  </p:childTnLst>
                                </p:cTn>
                              </p:par>
                              <p:par>
                                <p:cTn id="153" presetID="42" presetClass="path" presetSubtype="0" accel="50000" decel="50000" fill="hold" grpId="0" nodeType="withEffect">
                                  <p:stCondLst>
                                    <p:cond delay="0"/>
                                  </p:stCondLst>
                                  <p:childTnLst>
                                    <p:animMotion origin="layout" path="M -6.25E-7 -4.44444E-6 L -0.11003 -0.0125 " pathEditMode="relative" rAng="0" ptsTypes="AA">
                                      <p:cBhvr>
                                        <p:cTn id="154" dur="2000" fill="hold"/>
                                        <p:tgtEl>
                                          <p:spTgt spid="44"/>
                                        </p:tgtEl>
                                        <p:attrNameLst>
                                          <p:attrName>ppt_x</p:attrName>
                                          <p:attrName>ppt_y</p:attrName>
                                        </p:attrNameLst>
                                      </p:cBhvr>
                                      <p:rCtr x="-5508" y="-625"/>
                                    </p:animMotion>
                                  </p:childTnLst>
                                </p:cTn>
                              </p:par>
                              <p:par>
                                <p:cTn id="155" presetID="42" presetClass="path" presetSubtype="0" accel="50000" decel="50000" fill="hold" grpId="0" nodeType="withEffect">
                                  <p:stCondLst>
                                    <p:cond delay="0"/>
                                  </p:stCondLst>
                                  <p:childTnLst>
                                    <p:animMotion origin="layout" path="M 2.08333E-6 7.40741E-7 L -0.30964 7.40741E-7 " pathEditMode="relative" rAng="0" ptsTypes="AA">
                                      <p:cBhvr>
                                        <p:cTn id="156" dur="2000" fill="hold"/>
                                        <p:tgtEl>
                                          <p:spTgt spid="70"/>
                                        </p:tgtEl>
                                        <p:attrNameLst>
                                          <p:attrName>ppt_x</p:attrName>
                                          <p:attrName>ppt_y</p:attrName>
                                        </p:attrNameLst>
                                      </p:cBhvr>
                                      <p:rCtr x="-15482" y="0"/>
                                    </p:animMotion>
                                  </p:childTnLst>
                                </p:cTn>
                              </p:par>
                              <p:par>
                                <p:cTn id="157" presetID="42" presetClass="path" presetSubtype="0" accel="50000" decel="50000" fill="hold" grpId="0" nodeType="withEffect">
                                  <p:stCondLst>
                                    <p:cond delay="0"/>
                                  </p:stCondLst>
                                  <p:childTnLst>
                                    <p:animMotion origin="layout" path="M 4.16667E-7 -1.11111E-6 L -0.12878 -0.00231 " pathEditMode="relative" rAng="0" ptsTypes="AA">
                                      <p:cBhvr>
                                        <p:cTn id="158" dur="2000" fill="hold"/>
                                        <p:tgtEl>
                                          <p:spTgt spid="41"/>
                                        </p:tgtEl>
                                        <p:attrNameLst>
                                          <p:attrName>ppt_x</p:attrName>
                                          <p:attrName>ppt_y</p:attrName>
                                        </p:attrNameLst>
                                      </p:cBhvr>
                                      <p:rCtr x="-6445" y="-116"/>
                                    </p:animMotion>
                                  </p:childTnLst>
                                </p:cTn>
                              </p:par>
                              <p:par>
                                <p:cTn id="159" presetID="42" presetClass="path" presetSubtype="0" accel="50000" decel="50000" fill="hold" grpId="0" nodeType="withEffect">
                                  <p:stCondLst>
                                    <p:cond delay="0"/>
                                  </p:stCondLst>
                                  <p:childTnLst>
                                    <p:animMotion origin="layout" path="M -8.33333E-7 1.85185E-6 L -0.18776 -0.00162 " pathEditMode="relative" rAng="0" ptsTypes="AA">
                                      <p:cBhvr>
                                        <p:cTn id="160" dur="2000" fill="hold"/>
                                        <p:tgtEl>
                                          <p:spTgt spid="49"/>
                                        </p:tgtEl>
                                        <p:attrNameLst>
                                          <p:attrName>ppt_x</p:attrName>
                                          <p:attrName>ppt_y</p:attrName>
                                        </p:attrNameLst>
                                      </p:cBhvr>
                                      <p:rCtr x="-9388" y="-93"/>
                                    </p:animMotion>
                                  </p:childTnLst>
                                </p:cTn>
                              </p:par>
                              <p:par>
                                <p:cTn id="161" presetID="42" presetClass="path" presetSubtype="0" accel="50000" decel="50000" fill="hold" grpId="0" nodeType="withEffect">
                                  <p:stCondLst>
                                    <p:cond delay="0"/>
                                  </p:stCondLst>
                                  <p:childTnLst>
                                    <p:animMotion origin="layout" path="M -4.16667E-7 -1.48148E-6 L -0.38724 -1.48148E-6 " pathEditMode="relative" rAng="0" ptsTypes="AA">
                                      <p:cBhvr>
                                        <p:cTn id="162" dur="2000" fill="hold"/>
                                        <p:tgtEl>
                                          <p:spTgt spid="79"/>
                                        </p:tgtEl>
                                        <p:attrNameLst>
                                          <p:attrName>ppt_x</p:attrName>
                                          <p:attrName>ppt_y</p:attrName>
                                        </p:attrNameLst>
                                      </p:cBhvr>
                                      <p:rCtr x="-19362" y="0"/>
                                    </p:animMotion>
                                  </p:childTnLst>
                                </p:cTn>
                              </p:par>
                              <p:par>
                                <p:cTn id="163" presetID="42" presetClass="path" presetSubtype="0" accel="50000" decel="50000" fill="hold" grpId="0" nodeType="withEffect">
                                  <p:stCondLst>
                                    <p:cond delay="0"/>
                                  </p:stCondLst>
                                  <p:childTnLst>
                                    <p:animMotion origin="layout" path="M -1.45833E-6 -1.11111E-6 L -0.40573 0.00023 " pathEditMode="relative" rAng="0" ptsTypes="AA">
                                      <p:cBhvr>
                                        <p:cTn id="164" dur="2000" fill="hold"/>
                                        <p:tgtEl>
                                          <p:spTgt spid="81"/>
                                        </p:tgtEl>
                                        <p:attrNameLst>
                                          <p:attrName>ppt_x</p:attrName>
                                          <p:attrName>ppt_y</p:attrName>
                                        </p:attrNameLst>
                                      </p:cBhvr>
                                      <p:rCtr x="-20286" y="0"/>
                                    </p:animMotion>
                                  </p:childTnLst>
                                </p:cTn>
                              </p:par>
                              <p:par>
                                <p:cTn id="165" presetID="42" presetClass="path" presetSubtype="0" accel="50000" decel="50000" fill="hold" grpId="0" nodeType="withEffect">
                                  <p:stCondLst>
                                    <p:cond delay="0"/>
                                  </p:stCondLst>
                                  <p:childTnLst>
                                    <p:animMotion origin="layout" path="M 5E-6 4.44444E-6 L -0.48646 -0.00209 " pathEditMode="relative" rAng="0" ptsTypes="AA">
                                      <p:cBhvr>
                                        <p:cTn id="166" dur="2000" fill="hold"/>
                                        <p:tgtEl>
                                          <p:spTgt spid="92"/>
                                        </p:tgtEl>
                                        <p:attrNameLst>
                                          <p:attrName>ppt_x</p:attrName>
                                          <p:attrName>ppt_y</p:attrName>
                                        </p:attrNameLst>
                                      </p:cBhvr>
                                      <p:rCtr x="-24323" y="-116"/>
                                    </p:animMotion>
                                  </p:childTnLst>
                                </p:cTn>
                              </p:par>
                              <p:par>
                                <p:cTn id="167" presetID="42" presetClass="path" presetSubtype="0" accel="50000" decel="50000" fill="hold" grpId="0" nodeType="withEffect">
                                  <p:stCondLst>
                                    <p:cond delay="0"/>
                                  </p:stCondLst>
                                  <p:childTnLst>
                                    <p:animMotion origin="layout" path="M -4.16667E-6 2.59259E-6 L -0.23932 -0.00926 " pathEditMode="relative" rAng="0" ptsTypes="AA">
                                      <p:cBhvr>
                                        <p:cTn id="168" dur="2000" fill="hold"/>
                                        <p:tgtEl>
                                          <p:spTgt spid="54"/>
                                        </p:tgtEl>
                                        <p:attrNameLst>
                                          <p:attrName>ppt_x</p:attrName>
                                          <p:attrName>ppt_y</p:attrName>
                                        </p:attrNameLst>
                                      </p:cBhvr>
                                      <p:rCtr x="-11966" y="-463"/>
                                    </p:animMotion>
                                  </p:childTnLst>
                                </p:cTn>
                              </p:par>
                              <p:par>
                                <p:cTn id="169" presetID="42" presetClass="path" presetSubtype="0" accel="50000" decel="50000" fill="hold" grpId="0" nodeType="withEffect">
                                  <p:stCondLst>
                                    <p:cond delay="0"/>
                                  </p:stCondLst>
                                  <p:childTnLst>
                                    <p:animMotion origin="layout" path="M -2.91667E-6 2.22222E-6 L -0.47317 -0.00695 " pathEditMode="relative" rAng="0" ptsTypes="AA">
                                      <p:cBhvr>
                                        <p:cTn id="170" dur="2000" fill="hold"/>
                                        <p:tgtEl>
                                          <p:spTgt spid="89"/>
                                        </p:tgtEl>
                                        <p:attrNameLst>
                                          <p:attrName>ppt_x</p:attrName>
                                          <p:attrName>ppt_y</p:attrName>
                                        </p:attrNameLst>
                                      </p:cBhvr>
                                      <p:rCtr x="-23659" y="-347"/>
                                    </p:animMotion>
                                  </p:childTnLst>
                                </p:cTn>
                              </p:par>
                              <p:par>
                                <p:cTn id="171" presetID="42" presetClass="path" presetSubtype="0" accel="50000" decel="50000" fill="hold" grpId="0" nodeType="withEffect">
                                  <p:stCondLst>
                                    <p:cond delay="0"/>
                                  </p:stCondLst>
                                  <p:childTnLst>
                                    <p:animMotion origin="layout" path="M -4.58333E-6 -2.96296E-6 L -0.02903 -0.0037 " pathEditMode="relative" rAng="0" ptsTypes="AA">
                                      <p:cBhvr>
                                        <p:cTn id="172" dur="2000" fill="hold"/>
                                        <p:tgtEl>
                                          <p:spTgt spid="19"/>
                                        </p:tgtEl>
                                        <p:attrNameLst>
                                          <p:attrName>ppt_x</p:attrName>
                                          <p:attrName>ppt_y</p:attrName>
                                        </p:attrNameLst>
                                      </p:cBhvr>
                                      <p:rCtr x="-1458" y="-185"/>
                                    </p:animMotion>
                                  </p:childTnLst>
                                </p:cTn>
                              </p:par>
                              <p:par>
                                <p:cTn id="173" presetID="42" presetClass="path" presetSubtype="0" accel="50000" decel="50000" fill="hold" grpId="0" nodeType="withEffect">
                                  <p:stCondLst>
                                    <p:cond delay="0"/>
                                  </p:stCondLst>
                                  <p:childTnLst>
                                    <p:animMotion origin="layout" path="M -4.375E-6 -2.59259E-6 L -0.27695 -0.00231 " pathEditMode="relative" rAng="0" ptsTypes="AA">
                                      <p:cBhvr>
                                        <p:cTn id="174" dur="2000" fill="hold"/>
                                        <p:tgtEl>
                                          <p:spTgt spid="57"/>
                                        </p:tgtEl>
                                        <p:attrNameLst>
                                          <p:attrName>ppt_x</p:attrName>
                                          <p:attrName>ppt_y</p:attrName>
                                        </p:attrNameLst>
                                      </p:cBhvr>
                                      <p:rCtr x="-13854" y="-116"/>
                                    </p:animMotion>
                                  </p:childTnLst>
                                </p:cTn>
                              </p:par>
                              <p:par>
                                <p:cTn id="175" presetID="42" presetClass="path" presetSubtype="0" accel="50000" decel="50000" fill="hold" grpId="0" nodeType="withEffect">
                                  <p:stCondLst>
                                    <p:cond delay="0"/>
                                  </p:stCondLst>
                                  <p:childTnLst>
                                    <p:animMotion origin="layout" path="M -1.45833E-6 -2.96296E-6 L -0.44648 -0.00254 " pathEditMode="relative" rAng="0" ptsTypes="AA">
                                      <p:cBhvr>
                                        <p:cTn id="176" dur="2000" fill="hold"/>
                                        <p:tgtEl>
                                          <p:spTgt spid="83"/>
                                        </p:tgtEl>
                                        <p:attrNameLst>
                                          <p:attrName>ppt_x</p:attrName>
                                          <p:attrName>ppt_y</p:attrName>
                                        </p:attrNameLst>
                                      </p:cBhvr>
                                      <p:rCtr x="-22331" y="-139"/>
                                    </p:animMotion>
                                  </p:childTnLst>
                                </p:cTn>
                              </p:par>
                              <p:par>
                                <p:cTn id="177" presetID="42" presetClass="path" presetSubtype="0" accel="50000" decel="50000" fill="hold" grpId="0" nodeType="withEffect">
                                  <p:stCondLst>
                                    <p:cond delay="0"/>
                                  </p:stCondLst>
                                  <p:childTnLst>
                                    <p:animMotion origin="layout" path="M -3.125E-6 -3.7037E-7 L -0.24765 -0.00278 " pathEditMode="relative" rAng="0" ptsTypes="AA">
                                      <p:cBhvr>
                                        <p:cTn id="178" dur="2000" fill="hold"/>
                                        <p:tgtEl>
                                          <p:spTgt spid="51"/>
                                        </p:tgtEl>
                                        <p:attrNameLst>
                                          <p:attrName>ppt_x</p:attrName>
                                          <p:attrName>ppt_y</p:attrName>
                                        </p:attrNameLst>
                                      </p:cBhvr>
                                      <p:rCtr x="-12383" y="-139"/>
                                    </p:animMotion>
                                  </p:childTnLst>
                                </p:cTn>
                              </p:par>
                              <p:par>
                                <p:cTn id="179" presetID="42" presetClass="path" presetSubtype="0" accel="50000" decel="50000" fill="hold" grpId="0" nodeType="withEffect">
                                  <p:stCondLst>
                                    <p:cond delay="0"/>
                                  </p:stCondLst>
                                  <p:childTnLst>
                                    <p:animMotion origin="layout" path="M -0.00091 0.00186 L -0.22409 -4.81481E-6 " pathEditMode="relative" rAng="0" ptsTypes="AA">
                                      <p:cBhvr>
                                        <p:cTn id="180" dur="2000" fill="hold"/>
                                        <p:tgtEl>
                                          <p:spTgt spid="47"/>
                                        </p:tgtEl>
                                        <p:attrNameLst>
                                          <p:attrName>ppt_x</p:attrName>
                                          <p:attrName>ppt_y</p:attrName>
                                        </p:attrNameLst>
                                      </p:cBhvr>
                                      <p:rCtr x="-11159" y="-93"/>
                                    </p:animMotion>
                                  </p:childTnLst>
                                </p:cTn>
                              </p:par>
                              <p:par>
                                <p:cTn id="181" presetID="42" presetClass="path" presetSubtype="0" accel="50000" decel="50000" fill="hold" grpId="0" nodeType="withEffect">
                                  <p:stCondLst>
                                    <p:cond delay="0"/>
                                  </p:stCondLst>
                                  <p:childTnLst>
                                    <p:animMotion origin="layout" path="M 1.04167E-6 1.11111E-6 L -0.39622 -0.01065 " pathEditMode="relative" rAng="0" ptsTypes="AA">
                                      <p:cBhvr>
                                        <p:cTn id="182" dur="2000" fill="hold"/>
                                        <p:tgtEl>
                                          <p:spTgt spid="73"/>
                                        </p:tgtEl>
                                        <p:attrNameLst>
                                          <p:attrName>ppt_x</p:attrName>
                                          <p:attrName>ppt_y</p:attrName>
                                        </p:attrNameLst>
                                      </p:cBhvr>
                                      <p:rCtr x="-19818" y="-532"/>
                                    </p:animMotion>
                                  </p:childTnLst>
                                </p:cTn>
                              </p:par>
                              <p:par>
                                <p:cTn id="183" presetID="42" presetClass="path" presetSubtype="0" accel="50000" decel="50000" fill="hold" grpId="0" nodeType="withEffect">
                                  <p:stCondLst>
                                    <p:cond delay="0"/>
                                  </p:stCondLst>
                                  <p:childTnLst>
                                    <p:animMotion origin="layout" path="M -1.875E-6 3.7037E-7 L -0.24961 0.00093 " pathEditMode="relative" rAng="0" ptsTypes="AA">
                                      <p:cBhvr>
                                        <p:cTn id="184" dur="2000" fill="hold"/>
                                        <p:tgtEl>
                                          <p:spTgt spid="48"/>
                                        </p:tgtEl>
                                        <p:attrNameLst>
                                          <p:attrName>ppt_x</p:attrName>
                                          <p:attrName>ppt_y</p:attrName>
                                        </p:attrNameLst>
                                      </p:cBhvr>
                                      <p:rCtr x="-12487" y="46"/>
                                    </p:animMotion>
                                  </p:childTnLst>
                                </p:cTn>
                              </p:par>
                              <p:par>
                                <p:cTn id="185" presetID="42" presetClass="path" presetSubtype="0" accel="50000" decel="50000" fill="hold" grpId="0" nodeType="withEffect">
                                  <p:stCondLst>
                                    <p:cond delay="0"/>
                                  </p:stCondLst>
                                  <p:childTnLst>
                                    <p:animMotion origin="layout" path="M 0.15091 0.00255 L -0.42969 -0.01227 " pathEditMode="relative" rAng="0" ptsTypes="AA">
                                      <p:cBhvr>
                                        <p:cTn id="186" dur="2000" fill="hold"/>
                                        <p:tgtEl>
                                          <p:spTgt spid="77"/>
                                        </p:tgtEl>
                                        <p:attrNameLst>
                                          <p:attrName>ppt_x</p:attrName>
                                          <p:attrName>ppt_y</p:attrName>
                                        </p:attrNameLst>
                                      </p:cBhvr>
                                      <p:rCtr x="-29036" y="-741"/>
                                    </p:animMotion>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3" grpId="0" animBg="1"/>
      <p:bldP spid="14" grpId="0" animBg="1"/>
      <p:bldP spid="15" grpId="0" animBg="1"/>
      <p:bldP spid="16" grpId="0" animBg="1"/>
      <p:bldP spid="17" grpId="0" animBg="1"/>
      <p:bldP spid="18" grpId="0" animBg="1"/>
      <p:bldP spid="19"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7" grpId="0" animBg="1"/>
      <p:bldP spid="8" grpId="0"/>
      <p:bldP spid="8" grpId="1"/>
      <p:bldP spid="94" grpId="0"/>
      <p:bldP spid="9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CF8391D-6696-4E7C-A4EE-97D58095B333}" type="slidenum">
              <a:rPr lang="en-US" altLang="en-US">
                <a:latin typeface="Calibri" panose="020F0502020204030204" pitchFamily="34" charset="0"/>
              </a:rPr>
              <a:pPr eaLnBrk="1" hangingPunct="1"/>
              <a:t>9</a:t>
            </a:fld>
            <a:endParaRPr lang="en-US" altLang="en-US" dirty="0">
              <a:latin typeface="Calibri" panose="020F0502020204030204" pitchFamily="34" charset="0"/>
            </a:endParaRPr>
          </a:p>
        </p:txBody>
      </p:sp>
      <p:sp>
        <p:nvSpPr>
          <p:cNvPr id="6146" name="Rectangle 2"/>
          <p:cNvSpPr>
            <a:spLocks noGrp="1" noChangeArrowheads="1"/>
          </p:cNvSpPr>
          <p:nvPr>
            <p:ph type="title"/>
          </p:nvPr>
        </p:nvSpPr>
        <p:spPr/>
        <p:txBody>
          <a:bodyPr/>
          <a:lstStyle/>
          <a:p>
            <a:pPr eaLnBrk="1" hangingPunct="1">
              <a:defRPr/>
            </a:pPr>
            <a:r>
              <a:rPr lang="en-US" dirty="0"/>
              <a:t>Why Use Graphical Analysis?</a:t>
            </a:r>
          </a:p>
        </p:txBody>
      </p:sp>
      <p:sp>
        <p:nvSpPr>
          <p:cNvPr id="6147" name="Rectangle 3"/>
          <p:cNvSpPr>
            <a:spLocks noGrp="1" noChangeArrowheads="1"/>
          </p:cNvSpPr>
          <p:nvPr>
            <p:ph type="body" idx="1"/>
          </p:nvPr>
        </p:nvSpPr>
        <p:spPr>
          <a:xfrm>
            <a:off x="1072529" y="1600200"/>
            <a:ext cx="9443071" cy="4953000"/>
          </a:xfrm>
        </p:spPr>
        <p:txBody>
          <a:bodyPr/>
          <a:lstStyle/>
          <a:p>
            <a:pPr marL="514350" indent="-514350" eaLnBrk="1" hangingPunct="1">
              <a:spcBef>
                <a:spcPct val="45000"/>
              </a:spcBef>
              <a:buFont typeface="+mj-lt"/>
              <a:buAutoNum type="arabicPeriod"/>
              <a:defRPr/>
            </a:pPr>
            <a:r>
              <a:rPr lang="en-US" sz="2800" dirty="0"/>
              <a:t>Plotting the data is a </a:t>
            </a:r>
            <a:r>
              <a:rPr lang="en-US" sz="2800" u="sng" dirty="0">
                <a:solidFill>
                  <a:srgbClr val="C00000"/>
                </a:solidFill>
              </a:rPr>
              <a:t>useful visual check</a:t>
            </a:r>
            <a:r>
              <a:rPr lang="en-US" sz="2800" dirty="0"/>
              <a:t> on analytical frequency curves (e.g., frequency curves based on LPIII)</a:t>
            </a:r>
          </a:p>
          <a:p>
            <a:pPr marL="514350" indent="-514350" eaLnBrk="1" hangingPunct="1">
              <a:spcBef>
                <a:spcPct val="45000"/>
              </a:spcBef>
              <a:buFont typeface="+mj-lt"/>
              <a:buAutoNum type="arabicPeriod"/>
              <a:defRPr/>
            </a:pPr>
            <a:r>
              <a:rPr lang="en-US" sz="2800" dirty="0"/>
              <a:t>Sometimes, plotted frequencies of stage and regulated flow data </a:t>
            </a:r>
            <a:r>
              <a:rPr lang="en-US" sz="2800" u="sng" dirty="0">
                <a:solidFill>
                  <a:srgbClr val="C00000"/>
                </a:solidFill>
              </a:rPr>
              <a:t>cannot be adequately described</a:t>
            </a:r>
            <a:r>
              <a:rPr lang="en-US" sz="2800" dirty="0"/>
              <a:t> by an analytical distribution such as Normal, or LPIII</a:t>
            </a:r>
          </a:p>
          <a:p>
            <a:pPr lvl="1" eaLnBrk="1" hangingPunct="1">
              <a:spcBef>
                <a:spcPct val="45000"/>
              </a:spcBef>
              <a:defRPr/>
            </a:pPr>
            <a:r>
              <a:rPr lang="en-US" dirty="0"/>
              <a:t>Under these circumstances, we use a graphical frequency curves – also called non-analytic</a:t>
            </a:r>
          </a:p>
        </p:txBody>
      </p:sp>
    </p:spTree>
    <p:extLst>
      <p:ext uri="{BB962C8B-B14F-4D97-AF65-F5344CB8AC3E}">
        <p14:creationId xmlns:p14="http://schemas.microsoft.com/office/powerpoint/2010/main" val="38957438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65.4"/>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Narrow"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80063</TotalTime>
  <Words>2319</Words>
  <Application>Microsoft Office PowerPoint</Application>
  <PresentationFormat>Widescreen</PresentationFormat>
  <Paragraphs>424</Paragraphs>
  <Slides>56</Slides>
  <Notes>9</Notes>
  <HiddenSlides>1</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56</vt:i4>
      </vt:variant>
    </vt:vector>
  </HeadingPairs>
  <TitlesOfParts>
    <vt:vector size="66" baseType="lpstr">
      <vt:lpstr>Cambria Math</vt:lpstr>
      <vt:lpstr>Ink Free</vt:lpstr>
      <vt:lpstr>Consolas</vt:lpstr>
      <vt:lpstr>Times New Roman</vt:lpstr>
      <vt:lpstr>Arial Narrow</vt:lpstr>
      <vt:lpstr>Calibri</vt:lpstr>
      <vt:lpstr>Arial</vt:lpstr>
      <vt:lpstr>Default Design</vt:lpstr>
      <vt:lpstr>Equation</vt:lpstr>
      <vt:lpstr>Document</vt:lpstr>
      <vt:lpstr>Graphical Frequency Analysis &amp; Plotting Positions</vt:lpstr>
      <vt:lpstr>Goals</vt:lpstr>
      <vt:lpstr>Graphical Frequency Analysis</vt:lpstr>
      <vt:lpstr>Outline</vt:lpstr>
      <vt:lpstr>What Is Graphical Frequency Analysis?</vt:lpstr>
      <vt:lpstr>Natural Variability</vt:lpstr>
      <vt:lpstr>PowerPoint Presentation</vt:lpstr>
      <vt:lpstr>PowerPoint Presentation</vt:lpstr>
      <vt:lpstr>Why Use Graphical Analysis?</vt:lpstr>
      <vt:lpstr>Plotted Annual Maximum Regulated Flows</vt:lpstr>
      <vt:lpstr>Does an Analytical Curve Make Sense?</vt:lpstr>
      <vt:lpstr>Graphical Curve is Better for this</vt:lpstr>
      <vt:lpstr>Outline</vt:lpstr>
      <vt:lpstr>Plotting Position – basic idea</vt:lpstr>
      <vt:lpstr>a 30-year record of annual peak flows</vt:lpstr>
      <vt:lpstr>Rank the annual events…</vt:lpstr>
      <vt:lpstr>Estimate Exceedance Probability by Relative Frequency</vt:lpstr>
      <vt:lpstr>Remember the simple plotting position?</vt:lpstr>
      <vt:lpstr>A Problem with simple PP = m/N</vt:lpstr>
      <vt:lpstr>PowerPoint Presentation</vt:lpstr>
      <vt:lpstr>Choosing a Plotting Position</vt:lpstr>
      <vt:lpstr>Plotting Position</vt:lpstr>
      <vt:lpstr>Sampling Distribution for Plotting Position </vt:lpstr>
      <vt:lpstr>What are we uncertain about?</vt:lpstr>
      <vt:lpstr>What’s the real exceedance prob?</vt:lpstr>
      <vt:lpstr>Weibull Plotting Position</vt:lpstr>
      <vt:lpstr>Median Plotting Position </vt:lpstr>
      <vt:lpstr>Plotting Position Uncertainty, N=30</vt:lpstr>
      <vt:lpstr>Plotting Position Uncertainty, N=62</vt:lpstr>
      <vt:lpstr>Plotting Position Uncertainty, N=100</vt:lpstr>
      <vt:lpstr>Plotting Position Choice</vt:lpstr>
      <vt:lpstr>PowerPoint Presentation</vt:lpstr>
      <vt:lpstr>PowerPoint Presentation</vt:lpstr>
      <vt:lpstr>Use log(flow) and frequency scale</vt:lpstr>
      <vt:lpstr>TIME CHECK – PROCEED IF AVITAL SAYS OK.</vt:lpstr>
      <vt:lpstr>Outline</vt:lpstr>
      <vt:lpstr>Regulated Frequency Curves</vt:lpstr>
      <vt:lpstr>Regulated Frequency Curves</vt:lpstr>
      <vt:lpstr>PowerPoint Presentation</vt:lpstr>
      <vt:lpstr>Streamflow data, regulated</vt:lpstr>
      <vt:lpstr>Developing Regulated Flow-Frequency Curve</vt:lpstr>
      <vt:lpstr>PowerPoint Presentation</vt:lpstr>
      <vt:lpstr>PowerPoint Presentation</vt:lpstr>
      <vt:lpstr>Additional Uncertainties in Regulation</vt:lpstr>
      <vt:lpstr>Outline</vt:lpstr>
      <vt:lpstr>Stage-Frequency Curves</vt:lpstr>
      <vt:lpstr>Stage Frequency Analysis</vt:lpstr>
      <vt:lpstr>Sacramento River at Walnut Creek, Stage-Frequency</vt:lpstr>
      <vt:lpstr>Developing Stage-Frequency Curve</vt:lpstr>
      <vt:lpstr>Example Stage/Flow Rating Curve</vt:lpstr>
      <vt:lpstr>Resulting Stage-Frequency Curve</vt:lpstr>
      <vt:lpstr>Developing Stage-Frequency Curve</vt:lpstr>
      <vt:lpstr>PowerPoint Presentation</vt:lpstr>
      <vt:lpstr>PowerPoint Presentation</vt:lpstr>
      <vt:lpstr>PowerPoint Presentation</vt:lpstr>
      <vt:lpstr>Outline</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GRAPHICAL FREQUENCY ANALYSIS</dc:title>
  <dc:creator>Mason Jared Harrison</dc:creator>
  <cp:lastModifiedBy>Lehman, William P CIV USARMY CEIWR (USA)</cp:lastModifiedBy>
  <cp:revision>384</cp:revision>
  <cp:lastPrinted>2022-05-04T23:50:52Z</cp:lastPrinted>
  <dcterms:created xsi:type="dcterms:W3CDTF">2005-10-27T20:25:16Z</dcterms:created>
  <dcterms:modified xsi:type="dcterms:W3CDTF">2026-04-28T20:22:59Z</dcterms:modified>
</cp:coreProperties>
</file>