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59"/>
  </p:notesMasterIdLst>
  <p:handoutMasterIdLst>
    <p:handoutMasterId r:id="rId60"/>
  </p:handoutMasterIdLst>
  <p:sldIdLst>
    <p:sldId id="435" r:id="rId4"/>
    <p:sldId id="1023" r:id="rId5"/>
    <p:sldId id="1041" r:id="rId6"/>
    <p:sldId id="1042" r:id="rId7"/>
    <p:sldId id="1043" r:id="rId8"/>
    <p:sldId id="288" r:id="rId9"/>
    <p:sldId id="289" r:id="rId10"/>
    <p:sldId id="290" r:id="rId11"/>
    <p:sldId id="291" r:id="rId12"/>
    <p:sldId id="292" r:id="rId13"/>
    <p:sldId id="293" r:id="rId14"/>
    <p:sldId id="339" r:id="rId15"/>
    <p:sldId id="295" r:id="rId16"/>
    <p:sldId id="341" r:id="rId17"/>
    <p:sldId id="338" r:id="rId18"/>
    <p:sldId id="363" r:id="rId19"/>
    <p:sldId id="422" r:id="rId20"/>
    <p:sldId id="1046" r:id="rId21"/>
    <p:sldId id="1047" r:id="rId22"/>
    <p:sldId id="450" r:id="rId23"/>
    <p:sldId id="1048" r:id="rId24"/>
    <p:sldId id="1044" r:id="rId25"/>
    <p:sldId id="1045" r:id="rId26"/>
    <p:sldId id="444" r:id="rId27"/>
    <p:sldId id="1039" r:id="rId28"/>
    <p:sldId id="393" r:id="rId29"/>
    <p:sldId id="1052" r:id="rId30"/>
    <p:sldId id="1051" r:id="rId31"/>
    <p:sldId id="1055" r:id="rId32"/>
    <p:sldId id="1053" r:id="rId33"/>
    <p:sldId id="1072" r:id="rId34"/>
    <p:sldId id="1058" r:id="rId35"/>
    <p:sldId id="451" r:id="rId36"/>
    <p:sldId id="344" r:id="rId37"/>
    <p:sldId id="1067" r:id="rId38"/>
    <p:sldId id="1049" r:id="rId39"/>
    <p:sldId id="1060" r:id="rId40"/>
    <p:sldId id="350" r:id="rId41"/>
    <p:sldId id="351" r:id="rId42"/>
    <p:sldId id="1040" r:id="rId43"/>
    <p:sldId id="1061" r:id="rId44"/>
    <p:sldId id="1062" r:id="rId45"/>
    <p:sldId id="1063" r:id="rId46"/>
    <p:sldId id="1064" r:id="rId47"/>
    <p:sldId id="1065" r:id="rId48"/>
    <p:sldId id="1056" r:id="rId49"/>
    <p:sldId id="1057" r:id="rId50"/>
    <p:sldId id="1059" r:id="rId51"/>
    <p:sldId id="1070" r:id="rId52"/>
    <p:sldId id="1071" r:id="rId53"/>
    <p:sldId id="1069" r:id="rId54"/>
    <p:sldId id="1066" r:id="rId55"/>
    <p:sldId id="406" r:id="rId56"/>
    <p:sldId id="408" r:id="rId57"/>
    <p:sldId id="448" r:id="rId58"/>
  </p:sldIdLst>
  <p:sldSz cx="9144000" cy="6858000" type="screen4x3"/>
  <p:notesSz cx="7010400" cy="9296400"/>
  <p:embeddedFontLst>
    <p:embeddedFont>
      <p:font typeface="Calibri" panose="020F0502020204030204" pitchFamily="34" charset="0"/>
      <p:regular r:id="rId61"/>
      <p:bold r:id="rId62"/>
      <p:italic r:id="rId63"/>
      <p:boldItalic r:id="rId64"/>
    </p:embeddedFont>
    <p:embeddedFont>
      <p:font typeface="Cambria Math" panose="02040503050406030204" pitchFamily="18" charset="0"/>
      <p:regular r:id="rId65"/>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DAD4"/>
    <a:srgbClr val="C40C94"/>
    <a:srgbClr val="000099"/>
    <a:srgbClr val="0066FF"/>
    <a:srgbClr val="FF6600"/>
    <a:srgbClr val="336699"/>
    <a:srgbClr val="00B050"/>
    <a:srgbClr val="FF5050"/>
    <a:srgbClr val="00B0F0"/>
    <a:srgbClr val="007A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72" autoAdjust="0"/>
    <p:restoredTop sz="81092" autoAdjust="0"/>
  </p:normalViewPr>
  <p:slideViewPr>
    <p:cSldViewPr snapToGrid="0">
      <p:cViewPr varScale="1">
        <p:scale>
          <a:sx n="103" d="100"/>
          <a:sy n="103" d="100"/>
        </p:scale>
        <p:origin x="1842" y="10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font" Target="fonts/font3.fntdata"/><Relationship Id="rId68"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commentAuthors" Target="commentAuthors.xml"/><Relationship Id="rId5" Type="http://schemas.openxmlformats.org/officeDocument/2006/relationships/slide" Target="slides/slide2.xml"/><Relationship Id="rId61" Type="http://schemas.openxmlformats.org/officeDocument/2006/relationships/font" Target="fonts/font1.fntdata"/><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font" Target="fonts/font4.fntdata"/><Relationship Id="rId69"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 Id="rId67"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font" Target="fonts/font2.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handoutMaster" Target="handoutMasters/handoutMaster1.xml"/><Relationship Id="rId65" Type="http://schemas.openxmlformats.org/officeDocument/2006/relationships/font" Target="fonts/font5.fntdata"/><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4/8/2022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Symmetric regression</a:t>
            </a:r>
          </a:p>
        </p:txBody>
      </p:sp>
      <p:sp>
        <p:nvSpPr>
          <p:cNvPr id="4" name="Slide Number Placeholder 3"/>
          <p:cNvSpPr>
            <a:spLocks noGrp="1"/>
          </p:cNvSpPr>
          <p:nvPr>
            <p:ph type="sldNum" sz="quarter" idx="10"/>
          </p:nvPr>
        </p:nvSpPr>
        <p:spPr/>
        <p:txBody>
          <a:bodyPr/>
          <a:lstStyle/>
          <a:p>
            <a:fld id="{0B0F5023-70C3-4EC6-BAB4-1C578AC7ECF1}" type="slidenum">
              <a:rPr lang="en-US" smtClean="0"/>
              <a:pPr/>
              <a:t>18</a:t>
            </a:fld>
            <a:endParaRPr lang="en-US"/>
          </a:p>
        </p:txBody>
      </p:sp>
    </p:spTree>
    <p:extLst>
      <p:ext uri="{BB962C8B-B14F-4D97-AF65-F5344CB8AC3E}">
        <p14:creationId xmlns:p14="http://schemas.microsoft.com/office/powerpoint/2010/main" val="3012565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0F5023-70C3-4EC6-BAB4-1C578AC7ECF1}" type="slidenum">
              <a:rPr lang="en-US" smtClean="0"/>
              <a:pPr/>
              <a:t>19</a:t>
            </a:fld>
            <a:endParaRPr lang="en-US"/>
          </a:p>
        </p:txBody>
      </p:sp>
    </p:spTree>
    <p:extLst>
      <p:ext uri="{BB962C8B-B14F-4D97-AF65-F5344CB8AC3E}">
        <p14:creationId xmlns:p14="http://schemas.microsoft.com/office/powerpoint/2010/main" val="4259378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Streamfrlow Record Extension</a:t>
            </a:r>
          </a:p>
        </p:txBody>
      </p:sp>
      <p:sp>
        <p:nvSpPr>
          <p:cNvPr id="5" name="Footer Placeholder 4"/>
          <p:cNvSpPr>
            <a:spLocks noGrp="1"/>
          </p:cNvSpPr>
          <p:nvPr>
            <p:ph type="ftr" sz="quarter" idx="4"/>
          </p:nvPr>
        </p:nvSpPr>
        <p:spPr/>
        <p:txBody>
          <a:bodyPr/>
          <a:lstStyle/>
          <a:p>
            <a:pPr>
              <a:defRPr/>
            </a:pPr>
            <a:r>
              <a:rPr lang="en-US"/>
              <a:t>HEC July 2014</a:t>
            </a:r>
          </a:p>
        </p:txBody>
      </p:sp>
      <p:sp>
        <p:nvSpPr>
          <p:cNvPr id="6" name="Slide Number Placeholder 5"/>
          <p:cNvSpPr>
            <a:spLocks noGrp="1"/>
          </p:cNvSpPr>
          <p:nvPr>
            <p:ph type="sldNum" sz="quarter" idx="5"/>
          </p:nvPr>
        </p:nvSpPr>
        <p:spPr/>
        <p:txBody>
          <a:bodyPr/>
          <a:lstStyle/>
          <a:p>
            <a:fld id="{E5887FBC-B91B-41BC-8B95-D2782121BB05}" type="slidenum">
              <a:rPr lang="en-US" altLang="en-US" smtClean="0"/>
              <a:pPr/>
              <a:t>20</a:t>
            </a:fld>
            <a:endParaRPr lang="en-US" altLang="en-US"/>
          </a:p>
        </p:txBody>
      </p:sp>
    </p:spTree>
    <p:extLst>
      <p:ext uri="{BB962C8B-B14F-4D97-AF65-F5344CB8AC3E}">
        <p14:creationId xmlns:p14="http://schemas.microsoft.com/office/powerpoint/2010/main" val="2172189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Streamfrlow Record Extension</a:t>
            </a:r>
          </a:p>
        </p:txBody>
      </p:sp>
      <p:sp>
        <p:nvSpPr>
          <p:cNvPr id="49155"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HEC July 2014</a:t>
            </a:r>
          </a:p>
        </p:txBody>
      </p:sp>
      <p:sp>
        <p:nvSpPr>
          <p:cNvPr id="4915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fld id="{9B1A4927-0285-4837-9285-3443C71D0EDA}" type="slidenum">
              <a:rPr lang="en-US" altLang="en-US" sz="1000" b="0"/>
              <a:pPr/>
              <a:t>21</a:t>
            </a:fld>
            <a:endParaRPr lang="en-US" altLang="en-US" sz="1000" b="0"/>
          </a:p>
        </p:txBody>
      </p:sp>
      <p:sp>
        <p:nvSpPr>
          <p:cNvPr id="49157" name="Rectangle 2"/>
          <p:cNvSpPr>
            <a:spLocks noGrp="1" noRot="1" noChangeAspect="1" noChangeArrowheads="1" noTextEdit="1"/>
          </p:cNvSpPr>
          <p:nvPr>
            <p:ph type="sldImg"/>
          </p:nvPr>
        </p:nvSpPr>
        <p:spPr>
          <a:ln/>
        </p:spPr>
      </p:sp>
      <p:sp>
        <p:nvSpPr>
          <p:cNvPr id="4915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871777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6504949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3294799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4516" name="Footer Placeholder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HEC July 2014</a:t>
            </a:r>
          </a:p>
        </p:txBody>
      </p:sp>
      <p:sp>
        <p:nvSpPr>
          <p:cNvPr id="64517"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fld id="{3E4AD326-E7FD-42B7-ACBB-B347FF20C3BC}" type="slidenum">
              <a:rPr lang="en-US" altLang="en-US" sz="1000" b="0"/>
              <a:pPr/>
              <a:t>24</a:t>
            </a:fld>
            <a:endParaRPr lang="en-US" altLang="en-US" sz="1000" b="0"/>
          </a:p>
        </p:txBody>
      </p:sp>
    </p:spTree>
    <p:extLst>
      <p:ext uri="{BB962C8B-B14F-4D97-AF65-F5344CB8AC3E}">
        <p14:creationId xmlns:p14="http://schemas.microsoft.com/office/powerpoint/2010/main" val="1240809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38608414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Streamfrlow Record Extension</a:t>
            </a:r>
          </a:p>
        </p:txBody>
      </p:sp>
      <p:sp>
        <p:nvSpPr>
          <p:cNvPr id="57347"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HEC July 2014</a:t>
            </a:r>
          </a:p>
        </p:txBody>
      </p:sp>
      <p:sp>
        <p:nvSpPr>
          <p:cNvPr id="5734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fld id="{7BD87483-51A9-419D-B31A-6FC0F7F4C569}" type="slidenum">
              <a:rPr lang="en-US" altLang="en-US" sz="1000" b="0"/>
              <a:pPr/>
              <a:t>26</a:t>
            </a:fld>
            <a:endParaRPr lang="en-US" altLang="en-US" sz="1000" b="0"/>
          </a:p>
        </p:txBody>
      </p:sp>
      <p:sp>
        <p:nvSpPr>
          <p:cNvPr id="57349" name="Rectangle 2"/>
          <p:cNvSpPr>
            <a:spLocks noGrp="1" noRot="1" noChangeAspect="1" noChangeArrowheads="1" noTextEdit="1"/>
          </p:cNvSpPr>
          <p:nvPr>
            <p:ph type="sldImg"/>
          </p:nvPr>
        </p:nvSpPr>
        <p:spPr>
          <a:ln/>
        </p:spPr>
      </p:sp>
      <p:sp>
        <p:nvSpPr>
          <p:cNvPr id="5735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273425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206466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6399815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5827678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7058619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30848450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1702095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7520761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Streamfrlow Record Extension</a:t>
            </a:r>
          </a:p>
        </p:txBody>
      </p:sp>
      <p:sp>
        <p:nvSpPr>
          <p:cNvPr id="57347"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HEC July 2014</a:t>
            </a:r>
          </a:p>
        </p:txBody>
      </p:sp>
      <p:sp>
        <p:nvSpPr>
          <p:cNvPr id="5734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fld id="{7BD87483-51A9-419D-B31A-6FC0F7F4C569}" type="slidenum">
              <a:rPr lang="en-US" altLang="en-US" sz="1000" b="0"/>
              <a:pPr/>
              <a:t>33</a:t>
            </a:fld>
            <a:endParaRPr lang="en-US" altLang="en-US" sz="1000" b="0"/>
          </a:p>
        </p:txBody>
      </p:sp>
      <p:sp>
        <p:nvSpPr>
          <p:cNvPr id="57349" name="Rectangle 2"/>
          <p:cNvSpPr>
            <a:spLocks noGrp="1" noRot="1" noChangeAspect="1" noChangeArrowheads="1" noTextEdit="1"/>
          </p:cNvSpPr>
          <p:nvPr>
            <p:ph type="sldImg"/>
          </p:nvPr>
        </p:nvSpPr>
        <p:spPr>
          <a:ln/>
        </p:spPr>
      </p:sp>
      <p:sp>
        <p:nvSpPr>
          <p:cNvPr id="5735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75106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3695567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13113199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6214874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2824066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8157357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2259614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33714472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5710403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36828793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28045202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12904355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1321778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6485963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2107500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871732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36981983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19862488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5540" name="Footer Placeholder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HEC July 2014</a:t>
            </a:r>
          </a:p>
        </p:txBody>
      </p:sp>
      <p:sp>
        <p:nvSpPr>
          <p:cNvPr id="65541"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fld id="{3F52375C-3B4F-45B0-8A0B-2F9D40A4E999}" type="slidenum">
              <a:rPr lang="en-US" altLang="en-US" sz="1000" b="0"/>
              <a:pPr/>
              <a:t>53</a:t>
            </a:fld>
            <a:endParaRPr lang="en-US" altLang="en-US" sz="1000" b="0"/>
          </a:p>
        </p:txBody>
      </p:sp>
    </p:spTree>
    <p:extLst>
      <p:ext uri="{BB962C8B-B14F-4D97-AF65-F5344CB8AC3E}">
        <p14:creationId xmlns:p14="http://schemas.microsoft.com/office/powerpoint/2010/main" val="32919091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6564" name="Footer Placeholder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HEC July 2014</a:t>
            </a:r>
          </a:p>
        </p:txBody>
      </p:sp>
      <p:sp>
        <p:nvSpPr>
          <p:cNvPr id="665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fld id="{DEAF1EFB-CBD7-453C-838F-7788DDEFFFA4}" type="slidenum">
              <a:rPr lang="en-US" altLang="en-US" sz="1000" b="0"/>
              <a:pPr/>
              <a:t>54</a:t>
            </a:fld>
            <a:endParaRPr lang="en-US" altLang="en-US" sz="1000" b="0"/>
          </a:p>
        </p:txBody>
      </p:sp>
    </p:spTree>
    <p:extLst>
      <p:ext uri="{BB962C8B-B14F-4D97-AF65-F5344CB8AC3E}">
        <p14:creationId xmlns:p14="http://schemas.microsoft.com/office/powerpoint/2010/main" val="3768762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266053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0F5023-70C3-4EC6-BAB4-1C578AC7ECF1}" type="slidenum">
              <a:rPr lang="en-US" smtClean="0"/>
              <a:pPr/>
              <a:t>12</a:t>
            </a:fld>
            <a:endParaRPr lang="en-US"/>
          </a:p>
        </p:txBody>
      </p:sp>
    </p:spTree>
    <p:extLst>
      <p:ext uri="{BB962C8B-B14F-4D97-AF65-F5344CB8AC3E}">
        <p14:creationId xmlns:p14="http://schemas.microsoft.com/office/powerpoint/2010/main" val="428026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0F5023-70C3-4EC6-BAB4-1C578AC7ECF1}" type="slidenum">
              <a:rPr lang="en-US" smtClean="0"/>
              <a:pPr/>
              <a:t>14</a:t>
            </a:fld>
            <a:endParaRPr lang="en-US"/>
          </a:p>
        </p:txBody>
      </p:sp>
    </p:spTree>
    <p:extLst>
      <p:ext uri="{BB962C8B-B14F-4D97-AF65-F5344CB8AC3E}">
        <p14:creationId xmlns:p14="http://schemas.microsoft.com/office/powerpoint/2010/main" val="604667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0F5023-70C3-4EC6-BAB4-1C578AC7ECF1}" type="slidenum">
              <a:rPr lang="en-US" smtClean="0"/>
              <a:pPr/>
              <a:t>15</a:t>
            </a:fld>
            <a:endParaRPr lang="en-US"/>
          </a:p>
        </p:txBody>
      </p:sp>
    </p:spTree>
    <p:extLst>
      <p:ext uri="{BB962C8B-B14F-4D97-AF65-F5344CB8AC3E}">
        <p14:creationId xmlns:p14="http://schemas.microsoft.com/office/powerpoint/2010/main" val="1929879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Streamfrlow Record Extension</a:t>
            </a:r>
          </a:p>
        </p:txBody>
      </p:sp>
      <p:sp>
        <p:nvSpPr>
          <p:cNvPr id="49155"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000" b="0"/>
              <a:t>HEC July 2014</a:t>
            </a:r>
          </a:p>
        </p:txBody>
      </p:sp>
      <p:sp>
        <p:nvSpPr>
          <p:cNvPr id="4915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b="1">
                <a:solidFill>
                  <a:schemeClr val="tx1"/>
                </a:solidFill>
                <a:latin typeface="Times New Roman" panose="02020603050405020304" pitchFamily="18" charset="0"/>
              </a:defRPr>
            </a:lvl1pPr>
            <a:lvl2pPr marL="742950" indent="-285750" defTabSz="963613">
              <a:defRPr sz="2400" b="1">
                <a:solidFill>
                  <a:schemeClr val="tx1"/>
                </a:solidFill>
                <a:latin typeface="Times New Roman" panose="02020603050405020304" pitchFamily="18" charset="0"/>
              </a:defRPr>
            </a:lvl2pPr>
            <a:lvl3pPr marL="1143000" indent="-228600" defTabSz="963613">
              <a:defRPr sz="2400" b="1">
                <a:solidFill>
                  <a:schemeClr val="tx1"/>
                </a:solidFill>
                <a:latin typeface="Times New Roman" panose="02020603050405020304" pitchFamily="18" charset="0"/>
              </a:defRPr>
            </a:lvl3pPr>
            <a:lvl4pPr marL="1600200" indent="-228600" defTabSz="963613">
              <a:defRPr sz="2400" b="1">
                <a:solidFill>
                  <a:schemeClr val="tx1"/>
                </a:solidFill>
                <a:latin typeface="Times New Roman" panose="02020603050405020304" pitchFamily="18" charset="0"/>
              </a:defRPr>
            </a:lvl4pPr>
            <a:lvl5pPr marL="2057400" indent="-228600" defTabSz="963613">
              <a:defRPr sz="2400" b="1">
                <a:solidFill>
                  <a:schemeClr val="tx1"/>
                </a:solidFill>
                <a:latin typeface="Times New Roman" panose="02020603050405020304" pitchFamily="18" charset="0"/>
              </a:defRPr>
            </a:lvl5pPr>
            <a:lvl6pPr marL="2514600" indent="-228600" defTabSz="9636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636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636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63613" eaLnBrk="0" fontAlgn="base" hangingPunct="0">
              <a:spcBef>
                <a:spcPct val="0"/>
              </a:spcBef>
              <a:spcAft>
                <a:spcPct val="0"/>
              </a:spcAft>
              <a:defRPr sz="2400" b="1">
                <a:solidFill>
                  <a:schemeClr val="tx1"/>
                </a:solidFill>
                <a:latin typeface="Times New Roman" panose="02020603050405020304" pitchFamily="18" charset="0"/>
              </a:defRPr>
            </a:lvl9pPr>
          </a:lstStyle>
          <a:p>
            <a:fld id="{9B1A4927-0285-4837-9285-3443C71D0EDA}" type="slidenum">
              <a:rPr lang="en-US" altLang="en-US" sz="1000" b="0"/>
              <a:pPr/>
              <a:t>17</a:t>
            </a:fld>
            <a:endParaRPr lang="en-US" altLang="en-US" sz="1000" b="0"/>
          </a:p>
        </p:txBody>
      </p:sp>
      <p:sp>
        <p:nvSpPr>
          <p:cNvPr id="49157" name="Rectangle 2"/>
          <p:cNvSpPr>
            <a:spLocks noGrp="1" noRot="1" noChangeAspect="1" noChangeArrowheads="1" noTextEdit="1"/>
          </p:cNvSpPr>
          <p:nvPr>
            <p:ph type="sldImg"/>
          </p:nvPr>
        </p:nvSpPr>
        <p:spPr>
          <a:ln/>
        </p:spPr>
      </p:sp>
      <p:sp>
        <p:nvSpPr>
          <p:cNvPr id="4915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235493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39590635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5"/>
          <p:cNvSpPr>
            <a:spLocks noGrp="1" noChangeArrowheads="1"/>
          </p:cNvSpPr>
          <p:nvPr>
            <p:ph type="sldNum" sz="quarter" idx="10"/>
          </p:nvPr>
        </p:nvSpPr>
        <p:spPr>
          <a:ln/>
        </p:spPr>
        <p:txBody>
          <a:bodyPr/>
          <a:lstStyle>
            <a:lvl1pPr>
              <a:defRPr/>
            </a:lvl1pPr>
          </a:lstStyle>
          <a:p>
            <a:fld id="{AEC41EBA-9034-47ED-B818-3C032280C770}" type="slidenum">
              <a:rPr lang="en-US" altLang="en-US"/>
              <a:pPr/>
              <a:t>‹#›</a:t>
            </a:fld>
            <a:endParaRPr lang="en-US" altLang="en-US"/>
          </a:p>
        </p:txBody>
      </p:sp>
    </p:spTree>
    <p:extLst>
      <p:ext uri="{BB962C8B-B14F-4D97-AF65-F5344CB8AC3E}">
        <p14:creationId xmlns:p14="http://schemas.microsoft.com/office/powerpoint/2010/main" val="4239567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theme" Target="../theme/theme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2.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5.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image" Target="../media/image1.png"/><Relationship Id="rId30"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8"/>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9"/>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0"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1.xml"/></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1.xml"/></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61.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6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1.xml"/></Relationships>
</file>

<file path=ppt/slides/_rels/slide1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6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6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1.xml"/><Relationship Id="rId1" Type="http://schemas.openxmlformats.org/officeDocument/2006/relationships/vmlDrawing" Target="../drawings/vmlDrawing2.vml"/><Relationship Id="rId5" Type="http://schemas.openxmlformats.org/officeDocument/2006/relationships/image" Target="../media/image23.emf"/><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61.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6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6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62.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8.wmf"/><Relationship Id="rId2" Type="http://schemas.openxmlformats.org/officeDocument/2006/relationships/slideLayout" Target="../slideLayouts/slideLayout38.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25.xml"/><Relationship Id="rId1" Type="http://schemas.openxmlformats.org/officeDocument/2006/relationships/slideLayout" Target="../slideLayouts/slideLayout62.xml"/><Relationship Id="rId5" Type="http://schemas.openxmlformats.org/officeDocument/2006/relationships/image" Target="../media/image35.png"/><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1.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38.xml"/><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38.xml"/><Relationship Id="rId4" Type="http://schemas.openxmlformats.org/officeDocument/2006/relationships/image" Target="../media/image44.png"/></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3.xml"/><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38.xml"/></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38.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7.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5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3" Type="http://schemas.openxmlformats.org/officeDocument/2006/relationships/hyperlink" Target="https://doi.org/10.3133/tm4B5" TargetMode="External"/><Relationship Id="rId2" Type="http://schemas.openxmlformats.org/officeDocument/2006/relationships/notesSlide" Target="../notesSlides/notesSlide41.xml"/><Relationship Id="rId1" Type="http://schemas.openxmlformats.org/officeDocument/2006/relationships/slideLayout" Target="../slideLayouts/slideLayout61.xml"/></Relationships>
</file>

<file path=ppt/slides/_rels/slide54.xml.rels><?xml version="1.0" encoding="UTF-8" standalone="yes"?>
<Relationships xmlns="http://schemas.openxmlformats.org/package/2006/relationships"><Relationship Id="rId3" Type="http://schemas.openxmlformats.org/officeDocument/2006/relationships/hyperlink" Target="https://pubs.usgs.gov/twri/twri4a3/pdf/twri4a3-new.pdf" TargetMode="External"/><Relationship Id="rId2" Type="http://schemas.openxmlformats.org/officeDocument/2006/relationships/notesSlide" Target="../notesSlides/notesSlide42.xml"/><Relationship Id="rId1" Type="http://schemas.openxmlformats.org/officeDocument/2006/relationships/slideLayout" Target="../slideLayouts/slideLayout6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1.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457199" y="4104166"/>
            <a:ext cx="7660258" cy="124747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1600" dirty="0">
                <a:solidFill>
                  <a:srgbClr val="FFFFFF"/>
                </a:solidFill>
              </a:rPr>
              <a:t>Ryan Cahill, Portland District</a:t>
            </a:r>
          </a:p>
          <a:p>
            <a:pPr fontAlgn="auto">
              <a:spcAft>
                <a:spcPts val="0"/>
              </a:spcAft>
            </a:pPr>
            <a:r>
              <a:rPr lang="en-US" sz="1600" dirty="0">
                <a:solidFill>
                  <a:srgbClr val="FFFFFF"/>
                </a:solidFill>
              </a:rPr>
              <a:t>(with much source material from Beth Faber and Chuck Parrett)</a:t>
            </a:r>
          </a:p>
        </p:txBody>
      </p:sp>
      <p:sp>
        <p:nvSpPr>
          <p:cNvPr id="10" name="Title 1"/>
          <p:cNvSpPr txBox="1">
            <a:spLocks/>
          </p:cNvSpPr>
          <p:nvPr/>
        </p:nvSpPr>
        <p:spPr>
          <a:xfrm>
            <a:off x="457199" y="1554873"/>
            <a:ext cx="7848600" cy="220050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3200" dirty="0"/>
              <a:t>Streamflow Record Extension</a:t>
            </a:r>
          </a:p>
          <a:p>
            <a:pPr fontAlgn="auto">
              <a:spcAft>
                <a:spcPts val="0"/>
              </a:spcAft>
            </a:pPr>
            <a:endParaRPr lang="en-US" sz="3200" cap="none" dirty="0"/>
          </a:p>
          <a:p>
            <a:pPr fontAlgn="auto">
              <a:spcAft>
                <a:spcPts val="0"/>
              </a:spcAft>
            </a:pPr>
            <a:r>
              <a:rPr lang="en-US" sz="3200" cap="none" dirty="0"/>
              <a:t>05 May 2022</a:t>
            </a:r>
            <a:endParaRPr lang="en-US" sz="4800" cap="none" dirty="0"/>
          </a:p>
        </p:txBody>
      </p:sp>
      <p:sp>
        <p:nvSpPr>
          <p:cNvPr id="15" name="Title 1"/>
          <p:cNvSpPr txBox="1">
            <a:spLocks/>
          </p:cNvSpPr>
          <p:nvPr/>
        </p:nvSpPr>
        <p:spPr>
          <a:xfrm>
            <a:off x="534837" y="349850"/>
            <a:ext cx="7152070" cy="1118396"/>
          </a:xfrm>
          <a:prstGeom prst="rect">
            <a:avLst/>
          </a:prstGeom>
        </p:spPr>
        <p:txBody>
          <a:bodyPr vert="horz" lIns="91440" tIns="45720" rIns="91440" bIns="45720" rtlCol="0" anchor="t">
            <a:normAutofit fontScale="450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100" dirty="0"/>
              <a:t>U.S. Army corps of engineers</a:t>
            </a:r>
            <a:br>
              <a:rPr lang="en-US" dirty="0"/>
            </a:br>
            <a:br>
              <a:rPr lang="en-US" sz="3100" dirty="0"/>
            </a:br>
            <a:br>
              <a:rPr lang="en-US" dirty="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78" name="Picture 2"/>
          <p:cNvPicPr>
            <a:picLocks noChangeAspect="1" noChangeArrowheads="1"/>
          </p:cNvPicPr>
          <p:nvPr/>
        </p:nvPicPr>
        <p:blipFill>
          <a:blip r:embed="rId2" cstate="print"/>
          <a:srcRect/>
          <a:stretch>
            <a:fillRect/>
          </a:stretch>
        </p:blipFill>
        <p:spPr bwMode="auto">
          <a:xfrm>
            <a:off x="1753130" y="2895600"/>
            <a:ext cx="5358033" cy="3515335"/>
          </a:xfrm>
          <a:prstGeom prst="rect">
            <a:avLst/>
          </a:prstGeom>
          <a:noFill/>
          <a:ln w="9525">
            <a:noFill/>
            <a:miter lim="800000"/>
            <a:headEnd/>
            <a:tailEnd/>
          </a:ln>
          <a:effectLst/>
        </p:spPr>
      </p:pic>
      <p:sp>
        <p:nvSpPr>
          <p:cNvPr id="87042" name="Rectangle 2"/>
          <p:cNvSpPr>
            <a:spLocks noGrp="1" noChangeArrowheads="1"/>
          </p:cNvSpPr>
          <p:nvPr>
            <p:ph type="title"/>
          </p:nvPr>
        </p:nvSpPr>
        <p:spPr>
          <a:xfrm>
            <a:off x="457200" y="274638"/>
            <a:ext cx="8229600" cy="792162"/>
          </a:xfrm>
        </p:spPr>
        <p:txBody>
          <a:bodyPr/>
          <a:lstStyle/>
          <a:p>
            <a:r>
              <a:rPr lang="en-US" dirty="0"/>
              <a:t>Basic Regression Concept</a:t>
            </a:r>
          </a:p>
        </p:txBody>
      </p:sp>
      <p:sp>
        <p:nvSpPr>
          <p:cNvPr id="87043"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dirty="0"/>
              <a:t>If variable X has some ability to help predict variable Y, we seek a relationship between the two</a:t>
            </a:r>
          </a:p>
        </p:txBody>
      </p:sp>
      <p:sp>
        <p:nvSpPr>
          <p:cNvPr id="7" name="TextBox 6"/>
          <p:cNvSpPr txBox="1"/>
          <p:nvPr/>
        </p:nvSpPr>
        <p:spPr>
          <a:xfrm>
            <a:off x="4690533" y="2954866"/>
            <a:ext cx="914400" cy="400110"/>
          </a:xfrm>
          <a:prstGeom prst="rect">
            <a:avLst/>
          </a:prstGeom>
          <a:noFill/>
        </p:spPr>
        <p:txBody>
          <a:bodyPr wrap="square" rtlCol="0">
            <a:spAutoFit/>
          </a:bodyPr>
          <a:lstStyle/>
          <a:p>
            <a:r>
              <a:rPr lang="en-US" sz="2000" b="1" dirty="0">
                <a:solidFill>
                  <a:srgbClr val="6CA62C"/>
                </a:solidFill>
                <a:latin typeface="+mj-lt"/>
              </a:rPr>
              <a:t>error</a:t>
            </a:r>
          </a:p>
        </p:txBody>
      </p:sp>
      <p:cxnSp>
        <p:nvCxnSpPr>
          <p:cNvPr id="8" name="Straight Arrow Connector 7"/>
          <p:cNvCxnSpPr/>
          <p:nvPr/>
        </p:nvCxnSpPr>
        <p:spPr>
          <a:xfrm>
            <a:off x="5486400" y="3276600"/>
            <a:ext cx="635000" cy="338667"/>
          </a:xfrm>
          <a:prstGeom prst="straightConnector1">
            <a:avLst/>
          </a:prstGeom>
          <a:ln w="19050">
            <a:solidFill>
              <a:srgbClr val="6CA62C"/>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D1489D0C-DE2A-480C-8CF3-9C72991D1170}"/>
              </a:ext>
            </a:extLst>
          </p:cNvPr>
          <p:cNvSpPr>
            <a:spLocks noGrp="1"/>
          </p:cNvSpPr>
          <p:nvPr>
            <p:ph type="sldNum" sz="quarter" idx="10"/>
          </p:nvPr>
        </p:nvSpPr>
        <p:spPr/>
        <p:txBody>
          <a:bodyPr/>
          <a:lstStyle/>
          <a:p>
            <a:pPr>
              <a:defRPr/>
            </a:pPr>
            <a:fld id="{042FAA1D-E6A5-497E-869D-21A075CF69C3}" type="slidenum">
              <a:rPr lang="en-US" altLang="en-US" smtClean="0"/>
              <a:pPr>
                <a:defRPr/>
              </a:pPr>
              <a:t>10</a:t>
            </a:fld>
            <a:endParaRPr lang="en-US"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78" name="Picture 2"/>
          <p:cNvPicPr>
            <a:picLocks noChangeAspect="1" noChangeArrowheads="1"/>
          </p:cNvPicPr>
          <p:nvPr/>
        </p:nvPicPr>
        <p:blipFill>
          <a:blip r:embed="rId2" cstate="print"/>
          <a:srcRect/>
          <a:stretch>
            <a:fillRect/>
          </a:stretch>
        </p:blipFill>
        <p:spPr bwMode="auto">
          <a:xfrm>
            <a:off x="2057400" y="2958969"/>
            <a:ext cx="5053763" cy="3451966"/>
          </a:xfrm>
          <a:prstGeom prst="rect">
            <a:avLst/>
          </a:prstGeom>
          <a:noFill/>
          <a:ln w="9525">
            <a:noFill/>
            <a:miter lim="800000"/>
            <a:headEnd/>
            <a:tailEnd/>
          </a:ln>
          <a:effectLst/>
        </p:spPr>
      </p:pic>
      <p:sp>
        <p:nvSpPr>
          <p:cNvPr id="87042" name="Rectangle 2"/>
          <p:cNvSpPr>
            <a:spLocks noGrp="1" noChangeArrowheads="1"/>
          </p:cNvSpPr>
          <p:nvPr>
            <p:ph type="title"/>
          </p:nvPr>
        </p:nvSpPr>
        <p:spPr>
          <a:xfrm>
            <a:off x="457200" y="274638"/>
            <a:ext cx="8229600" cy="792162"/>
          </a:xfrm>
        </p:spPr>
        <p:txBody>
          <a:bodyPr/>
          <a:lstStyle/>
          <a:p>
            <a:r>
              <a:rPr lang="en-US" dirty="0"/>
              <a:t>Ordinary Least-Squares Regression</a:t>
            </a:r>
          </a:p>
        </p:txBody>
      </p:sp>
      <p:sp>
        <p:nvSpPr>
          <p:cNvPr id="87043"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dirty="0"/>
              <a:t>In OLS, the “best” relationship between variable X and variable Y is one the minimizes the sum of squared errors</a:t>
            </a:r>
          </a:p>
        </p:txBody>
      </p:sp>
      <p:sp>
        <p:nvSpPr>
          <p:cNvPr id="7" name="TextBox 6"/>
          <p:cNvSpPr txBox="1"/>
          <p:nvPr/>
        </p:nvSpPr>
        <p:spPr>
          <a:xfrm>
            <a:off x="2785533" y="3173105"/>
            <a:ext cx="3005667" cy="1246495"/>
          </a:xfrm>
          <a:prstGeom prst="rect">
            <a:avLst/>
          </a:prstGeom>
          <a:noFill/>
        </p:spPr>
        <p:txBody>
          <a:bodyPr wrap="square" rtlCol="0">
            <a:spAutoFit/>
          </a:bodyPr>
          <a:lstStyle/>
          <a:p>
            <a:r>
              <a:rPr lang="en-US" b="1" dirty="0">
                <a:latin typeface="+mn-lt"/>
              </a:rPr>
              <a:t>Y = </a:t>
            </a:r>
            <a:r>
              <a:rPr lang="en-US" b="1" dirty="0">
                <a:solidFill>
                  <a:srgbClr val="00B0F0"/>
                </a:solidFill>
                <a:latin typeface="+mn-lt"/>
              </a:rPr>
              <a:t>m</a:t>
            </a:r>
            <a:r>
              <a:rPr lang="en-US" b="1" dirty="0">
                <a:latin typeface="+mn-lt"/>
              </a:rPr>
              <a:t> X + </a:t>
            </a:r>
            <a:r>
              <a:rPr lang="en-US" b="1" dirty="0">
                <a:solidFill>
                  <a:srgbClr val="FF0000"/>
                </a:solidFill>
                <a:latin typeface="+mn-lt"/>
              </a:rPr>
              <a:t>b</a:t>
            </a:r>
          </a:p>
          <a:p>
            <a:r>
              <a:rPr lang="en-US" b="1" dirty="0">
                <a:solidFill>
                  <a:srgbClr val="00B0F0"/>
                </a:solidFill>
                <a:latin typeface="+mn-lt"/>
              </a:rPr>
              <a:t>m = slope</a:t>
            </a:r>
          </a:p>
          <a:p>
            <a:r>
              <a:rPr lang="en-US" b="1" dirty="0">
                <a:solidFill>
                  <a:srgbClr val="FF0000"/>
                </a:solidFill>
                <a:latin typeface="+mn-lt"/>
              </a:rPr>
              <a:t>b = intercept</a:t>
            </a:r>
          </a:p>
        </p:txBody>
      </p:sp>
      <p:sp>
        <p:nvSpPr>
          <p:cNvPr id="2" name="Slide Number Placeholder 1">
            <a:extLst>
              <a:ext uri="{FF2B5EF4-FFF2-40B4-BE49-F238E27FC236}">
                <a16:creationId xmlns:a16="http://schemas.microsoft.com/office/drawing/2014/main" id="{247A3913-E8A2-49C0-9706-AAF0C6DB889E}"/>
              </a:ext>
            </a:extLst>
          </p:cNvPr>
          <p:cNvSpPr>
            <a:spLocks noGrp="1"/>
          </p:cNvSpPr>
          <p:nvPr>
            <p:ph type="sldNum" sz="quarter" idx="10"/>
          </p:nvPr>
        </p:nvSpPr>
        <p:spPr/>
        <p:txBody>
          <a:bodyPr/>
          <a:lstStyle/>
          <a:p>
            <a:pPr>
              <a:defRPr/>
            </a:pPr>
            <a:fld id="{042FAA1D-E6A5-497E-869D-21A075CF69C3}" type="slidenum">
              <a:rPr lang="en-US" altLang="en-US" smtClean="0"/>
              <a:pPr>
                <a:defRPr/>
              </a:pPr>
              <a:t>11</a:t>
            </a:fld>
            <a:endParaRPr lang="en-US"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a:t>Quality and Assumptions</a:t>
            </a:r>
          </a:p>
        </p:txBody>
      </p:sp>
      <p:sp>
        <p:nvSpPr>
          <p:cNvPr id="3" name="Content Placeholder 2"/>
          <p:cNvSpPr>
            <a:spLocks noGrp="1"/>
          </p:cNvSpPr>
          <p:nvPr>
            <p:ph idx="1"/>
          </p:nvPr>
        </p:nvSpPr>
        <p:spPr>
          <a:xfrm>
            <a:off x="304800" y="1233932"/>
            <a:ext cx="8382000" cy="4709669"/>
          </a:xfrm>
        </p:spPr>
        <p:txBody>
          <a:bodyPr/>
          <a:lstStyle/>
          <a:p>
            <a:r>
              <a:rPr lang="en-US" dirty="0"/>
              <a:t>Goodness-of-fit metrics:</a:t>
            </a:r>
          </a:p>
          <a:p>
            <a:pPr>
              <a:buFont typeface="Arial" panose="020B0604020202020204" pitchFamily="34" charset="0"/>
              <a:buChar char="•"/>
            </a:pPr>
            <a:r>
              <a:rPr lang="en-US" dirty="0"/>
              <a:t>R</a:t>
            </a:r>
            <a:r>
              <a:rPr lang="en-US" baseline="30000" dirty="0"/>
              <a:t>2</a:t>
            </a:r>
            <a:r>
              <a:rPr lang="en-US" dirty="0"/>
              <a:t> = squared correlation</a:t>
            </a:r>
          </a:p>
          <a:p>
            <a:pPr lvl="1"/>
            <a:r>
              <a:rPr lang="en-US" dirty="0"/>
              <a:t> % of the variability in Y explained by the variability in X</a:t>
            </a:r>
          </a:p>
          <a:p>
            <a:pPr>
              <a:buFont typeface="Arial" panose="020B0604020202020204" pitchFamily="34" charset="0"/>
              <a:buChar char="•"/>
            </a:pPr>
            <a:r>
              <a:rPr lang="en-US" dirty="0"/>
              <a:t>standard error = square root of the sum of squared errors</a:t>
            </a:r>
          </a:p>
          <a:p>
            <a:endParaRPr lang="en-US" dirty="0"/>
          </a:p>
          <a:p>
            <a:r>
              <a:rPr lang="en-US" dirty="0"/>
              <a:t>Assumptions:</a:t>
            </a:r>
          </a:p>
          <a:p>
            <a:pPr>
              <a:buFont typeface="Arial" panose="020B0604020202020204" pitchFamily="34" charset="0"/>
              <a:buChar char="•"/>
            </a:pPr>
            <a:r>
              <a:rPr lang="en-US" dirty="0"/>
              <a:t>errors are homoscedastic = evenly distributed across X</a:t>
            </a:r>
          </a:p>
          <a:p>
            <a:pPr>
              <a:buFont typeface="Arial" panose="020B0604020202020204" pitchFamily="34" charset="0"/>
              <a:buChar char="•"/>
            </a:pPr>
            <a:r>
              <a:rPr lang="en-US" dirty="0"/>
              <a:t>errors are normally distributed</a:t>
            </a:r>
          </a:p>
        </p:txBody>
      </p:sp>
      <p:pic>
        <p:nvPicPr>
          <p:cNvPr id="5" name="Picture 4">
            <a:extLst>
              <a:ext uri="{FF2B5EF4-FFF2-40B4-BE49-F238E27FC236}">
                <a16:creationId xmlns:a16="http://schemas.microsoft.com/office/drawing/2014/main" id="{3A68FCFB-AD60-4D7C-A327-EF839CCC215F}"/>
              </a:ext>
            </a:extLst>
          </p:cNvPr>
          <p:cNvPicPr>
            <a:picLocks noChangeAspect="1"/>
          </p:cNvPicPr>
          <p:nvPr/>
        </p:nvPicPr>
        <p:blipFill>
          <a:blip r:embed="rId3"/>
          <a:stretch>
            <a:fillRect/>
          </a:stretch>
        </p:blipFill>
        <p:spPr>
          <a:xfrm>
            <a:off x="2671391" y="4555460"/>
            <a:ext cx="3414449" cy="2027902"/>
          </a:xfrm>
          <a:prstGeom prst="rect">
            <a:avLst/>
          </a:prstGeom>
        </p:spPr>
      </p:pic>
      <p:sp>
        <p:nvSpPr>
          <p:cNvPr id="4" name="Slide Number Placeholder 3">
            <a:extLst>
              <a:ext uri="{FF2B5EF4-FFF2-40B4-BE49-F238E27FC236}">
                <a16:creationId xmlns:a16="http://schemas.microsoft.com/office/drawing/2014/main" id="{E82ACC8A-166D-4A21-B342-85D34A5C4A82}"/>
              </a:ext>
            </a:extLst>
          </p:cNvPr>
          <p:cNvSpPr>
            <a:spLocks noGrp="1"/>
          </p:cNvSpPr>
          <p:nvPr>
            <p:ph type="sldNum" sz="quarter" idx="10"/>
          </p:nvPr>
        </p:nvSpPr>
        <p:spPr/>
        <p:txBody>
          <a:bodyPr/>
          <a:lstStyle/>
          <a:p>
            <a:pPr>
              <a:defRPr/>
            </a:pPr>
            <a:fld id="{042FAA1D-E6A5-497E-869D-21A075CF69C3}" type="slidenum">
              <a:rPr lang="en-US" altLang="en-US" smtClean="0"/>
              <a:pPr>
                <a:defRPr/>
              </a:pPr>
              <a:t>12</a:t>
            </a:fld>
            <a:endParaRPr lang="en-US"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274638"/>
            <a:ext cx="8229600" cy="792162"/>
          </a:xfrm>
        </p:spPr>
        <p:txBody>
          <a:bodyPr/>
          <a:lstStyle/>
          <a:p>
            <a:r>
              <a:rPr lang="en-US" dirty="0"/>
              <a:t>Correlation</a:t>
            </a:r>
          </a:p>
        </p:txBody>
      </p:sp>
      <p:pic>
        <p:nvPicPr>
          <p:cNvPr id="231426" name="Picture 2"/>
          <p:cNvPicPr>
            <a:picLocks noChangeAspect="1" noChangeArrowheads="1"/>
          </p:cNvPicPr>
          <p:nvPr/>
        </p:nvPicPr>
        <p:blipFill>
          <a:blip r:embed="rId2" cstate="print"/>
          <a:srcRect/>
          <a:stretch>
            <a:fillRect/>
          </a:stretch>
        </p:blipFill>
        <p:spPr bwMode="auto">
          <a:xfrm>
            <a:off x="6167965" y="1434583"/>
            <a:ext cx="2933700" cy="2498725"/>
          </a:xfrm>
          <a:prstGeom prst="rect">
            <a:avLst/>
          </a:prstGeom>
          <a:noFill/>
          <a:ln w="9525">
            <a:noFill/>
            <a:miter lim="800000"/>
            <a:headEnd/>
            <a:tailEnd/>
          </a:ln>
          <a:effectLst/>
        </p:spPr>
      </p:pic>
      <p:pic>
        <p:nvPicPr>
          <p:cNvPr id="231427" name="Picture 3"/>
          <p:cNvPicPr>
            <a:picLocks noChangeAspect="1" noChangeArrowheads="1"/>
          </p:cNvPicPr>
          <p:nvPr/>
        </p:nvPicPr>
        <p:blipFill>
          <a:blip r:embed="rId3" cstate="print"/>
          <a:srcRect/>
          <a:stretch>
            <a:fillRect/>
          </a:stretch>
        </p:blipFill>
        <p:spPr bwMode="auto">
          <a:xfrm>
            <a:off x="59269" y="1434583"/>
            <a:ext cx="2933700" cy="2498725"/>
          </a:xfrm>
          <a:prstGeom prst="rect">
            <a:avLst/>
          </a:prstGeom>
          <a:noFill/>
          <a:ln w="9525">
            <a:noFill/>
            <a:miter lim="800000"/>
            <a:headEnd/>
            <a:tailEnd/>
          </a:ln>
          <a:effectLst/>
        </p:spPr>
      </p:pic>
      <p:pic>
        <p:nvPicPr>
          <p:cNvPr id="231428" name="Picture 4"/>
          <p:cNvPicPr>
            <a:picLocks noChangeAspect="1" noChangeArrowheads="1"/>
          </p:cNvPicPr>
          <p:nvPr/>
        </p:nvPicPr>
        <p:blipFill>
          <a:blip r:embed="rId4" cstate="print"/>
          <a:srcRect/>
          <a:stretch>
            <a:fillRect/>
          </a:stretch>
        </p:blipFill>
        <p:spPr bwMode="auto">
          <a:xfrm>
            <a:off x="3113617" y="1434583"/>
            <a:ext cx="2933700" cy="2498725"/>
          </a:xfrm>
          <a:prstGeom prst="rect">
            <a:avLst/>
          </a:prstGeom>
          <a:noFill/>
          <a:ln w="9525">
            <a:noFill/>
            <a:miter lim="800000"/>
            <a:headEnd/>
            <a:tailEnd/>
          </a:ln>
          <a:effectLst/>
        </p:spPr>
      </p:pic>
      <p:sp>
        <p:nvSpPr>
          <p:cNvPr id="7" name="TextBox 6"/>
          <p:cNvSpPr txBox="1"/>
          <p:nvPr/>
        </p:nvSpPr>
        <p:spPr>
          <a:xfrm>
            <a:off x="338668" y="990616"/>
            <a:ext cx="8568266" cy="369332"/>
          </a:xfrm>
          <a:prstGeom prst="rect">
            <a:avLst/>
          </a:prstGeom>
          <a:noFill/>
        </p:spPr>
        <p:txBody>
          <a:bodyPr wrap="square" rtlCol="0">
            <a:spAutoFit/>
          </a:bodyPr>
          <a:lstStyle/>
          <a:p>
            <a:r>
              <a:rPr lang="en-US" dirty="0">
                <a:latin typeface="+mn-lt"/>
              </a:rPr>
              <a:t>correlation = 0 		    correlation = 0.7 		correlation = 1.0     </a:t>
            </a:r>
          </a:p>
        </p:txBody>
      </p:sp>
      <p:pic>
        <p:nvPicPr>
          <p:cNvPr id="231429" name="Picture 5"/>
          <p:cNvPicPr>
            <a:picLocks noChangeAspect="1" noChangeArrowheads="1"/>
          </p:cNvPicPr>
          <p:nvPr/>
        </p:nvPicPr>
        <p:blipFill>
          <a:blip r:embed="rId5" cstate="print"/>
          <a:srcRect/>
          <a:stretch>
            <a:fillRect/>
          </a:stretch>
        </p:blipFill>
        <p:spPr bwMode="auto">
          <a:xfrm>
            <a:off x="6161621" y="4359275"/>
            <a:ext cx="2933700" cy="2498725"/>
          </a:xfrm>
          <a:prstGeom prst="rect">
            <a:avLst/>
          </a:prstGeom>
          <a:noFill/>
          <a:ln w="9525">
            <a:noFill/>
            <a:miter lim="800000"/>
            <a:headEnd/>
            <a:tailEnd/>
          </a:ln>
          <a:effectLst/>
        </p:spPr>
      </p:pic>
      <p:sp>
        <p:nvSpPr>
          <p:cNvPr id="15" name="TextBox 14"/>
          <p:cNvSpPr txBox="1"/>
          <p:nvPr/>
        </p:nvSpPr>
        <p:spPr>
          <a:xfrm>
            <a:off x="313264" y="3911616"/>
            <a:ext cx="8568266" cy="369332"/>
          </a:xfrm>
          <a:prstGeom prst="rect">
            <a:avLst/>
          </a:prstGeom>
          <a:noFill/>
        </p:spPr>
        <p:txBody>
          <a:bodyPr wrap="square" rtlCol="0">
            <a:spAutoFit/>
          </a:bodyPr>
          <a:lstStyle/>
          <a:p>
            <a:r>
              <a:rPr lang="en-US" dirty="0">
                <a:latin typeface="+mn-lt"/>
              </a:rPr>
              <a:t>			    correlation = -0.6 		correlation = -1.0     </a:t>
            </a:r>
          </a:p>
        </p:txBody>
      </p:sp>
      <p:pic>
        <p:nvPicPr>
          <p:cNvPr id="231431" name="Picture 7"/>
          <p:cNvPicPr>
            <a:picLocks noChangeAspect="1" noChangeArrowheads="1"/>
          </p:cNvPicPr>
          <p:nvPr/>
        </p:nvPicPr>
        <p:blipFill>
          <a:blip r:embed="rId6" cstate="print"/>
          <a:srcRect/>
          <a:stretch>
            <a:fillRect/>
          </a:stretch>
        </p:blipFill>
        <p:spPr bwMode="auto">
          <a:xfrm>
            <a:off x="3113621" y="4359275"/>
            <a:ext cx="2933700" cy="2498725"/>
          </a:xfrm>
          <a:prstGeom prst="rect">
            <a:avLst/>
          </a:prstGeom>
          <a:noFill/>
          <a:ln w="9525">
            <a:noFill/>
            <a:miter lim="800000"/>
            <a:headEnd/>
            <a:tailEnd/>
          </a:ln>
          <a:effectLst/>
        </p:spPr>
      </p:pic>
      <p:sp>
        <p:nvSpPr>
          <p:cNvPr id="2" name="Slide Number Placeholder 1">
            <a:extLst>
              <a:ext uri="{FF2B5EF4-FFF2-40B4-BE49-F238E27FC236}">
                <a16:creationId xmlns:a16="http://schemas.microsoft.com/office/drawing/2014/main" id="{4263FF5D-A72A-4484-BD68-735609CE2471}"/>
              </a:ext>
            </a:extLst>
          </p:cNvPr>
          <p:cNvSpPr>
            <a:spLocks noGrp="1"/>
          </p:cNvSpPr>
          <p:nvPr>
            <p:ph type="sldNum" sz="quarter" idx="10"/>
          </p:nvPr>
        </p:nvSpPr>
        <p:spPr/>
        <p:txBody>
          <a:bodyPr/>
          <a:lstStyle/>
          <a:p>
            <a:pPr>
              <a:defRPr/>
            </a:pPr>
            <a:fld id="{042FAA1D-E6A5-497E-869D-21A075CF69C3}" type="slidenum">
              <a:rPr lang="en-US" altLang="en-US" smtClean="0"/>
              <a:pPr>
                <a:defRPr/>
              </a:pPr>
              <a:t>13</a:t>
            </a:fld>
            <a:endParaRPr lang="en-US"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a:t>Regression Diagnostics</a:t>
            </a:r>
          </a:p>
        </p:txBody>
      </p:sp>
      <p:sp>
        <p:nvSpPr>
          <p:cNvPr id="3" name="Content Placeholder 2"/>
          <p:cNvSpPr>
            <a:spLocks noGrp="1"/>
          </p:cNvSpPr>
          <p:nvPr>
            <p:ph idx="1"/>
          </p:nvPr>
        </p:nvSpPr>
        <p:spPr>
          <a:xfrm>
            <a:off x="304800" y="1233932"/>
            <a:ext cx="8382000" cy="4709669"/>
          </a:xfrm>
        </p:spPr>
        <p:txBody>
          <a:bodyPr/>
          <a:lstStyle/>
          <a:p>
            <a:pPr>
              <a:buFont typeface="Arial" panose="020B0604020202020204" pitchFamily="34" charset="0"/>
              <a:buChar char="•"/>
            </a:pPr>
            <a:r>
              <a:rPr lang="en-US" dirty="0"/>
              <a:t>R</a:t>
            </a:r>
            <a:r>
              <a:rPr lang="en-US" baseline="30000" dirty="0"/>
              <a:t>2</a:t>
            </a:r>
            <a:r>
              <a:rPr lang="en-US" dirty="0"/>
              <a:t> and Standard Error can be misleading</a:t>
            </a:r>
          </a:p>
          <a:p>
            <a:pPr>
              <a:buFont typeface="Arial" panose="020B0604020202020204" pitchFamily="34" charset="0"/>
              <a:buChar char="•"/>
            </a:pPr>
            <a:r>
              <a:rPr lang="en-US" dirty="0"/>
              <a:t>Plot the data</a:t>
            </a:r>
          </a:p>
          <a:p>
            <a:pPr>
              <a:buFont typeface="Arial" panose="020B0604020202020204" pitchFamily="34" charset="0"/>
              <a:buChar char="•"/>
            </a:pPr>
            <a:r>
              <a:rPr lang="en-US" dirty="0"/>
              <a:t>Same R</a:t>
            </a:r>
            <a:r>
              <a:rPr lang="en-US" baseline="30000" dirty="0"/>
              <a:t>2</a:t>
            </a:r>
            <a:r>
              <a:rPr lang="en-US" dirty="0"/>
              <a:t> and SE on all graphs (Anscombe 1973)</a:t>
            </a:r>
          </a:p>
          <a:p>
            <a:endParaRPr lang="en-US" dirty="0"/>
          </a:p>
        </p:txBody>
      </p:sp>
      <p:pic>
        <p:nvPicPr>
          <p:cNvPr id="4" name="Picture 5" descr="regression problems.jpg"/>
          <p:cNvPicPr>
            <a:picLocks noChangeAspect="1"/>
          </p:cNvPicPr>
          <p:nvPr/>
        </p:nvPicPr>
        <p:blipFill>
          <a:blip r:embed="rId3" cstate="print"/>
          <a:srcRect/>
          <a:stretch>
            <a:fillRect/>
          </a:stretch>
        </p:blipFill>
        <p:spPr bwMode="auto">
          <a:xfrm>
            <a:off x="2133600" y="3124200"/>
            <a:ext cx="4651375" cy="3057525"/>
          </a:xfrm>
          <a:prstGeom prst="rect">
            <a:avLst/>
          </a:prstGeom>
          <a:noFill/>
          <a:ln w="9525">
            <a:noFill/>
            <a:miter lim="800000"/>
            <a:headEnd/>
            <a:tailEnd/>
          </a:ln>
        </p:spPr>
      </p:pic>
      <p:sp>
        <p:nvSpPr>
          <p:cNvPr id="5" name="Slide Number Placeholder 4">
            <a:extLst>
              <a:ext uri="{FF2B5EF4-FFF2-40B4-BE49-F238E27FC236}">
                <a16:creationId xmlns:a16="http://schemas.microsoft.com/office/drawing/2014/main" id="{9A6DD6AD-8E31-484F-A892-FBF6F8725D8B}"/>
              </a:ext>
            </a:extLst>
          </p:cNvPr>
          <p:cNvSpPr>
            <a:spLocks noGrp="1"/>
          </p:cNvSpPr>
          <p:nvPr>
            <p:ph type="sldNum" sz="quarter" idx="10"/>
          </p:nvPr>
        </p:nvSpPr>
        <p:spPr/>
        <p:txBody>
          <a:bodyPr/>
          <a:lstStyle/>
          <a:p>
            <a:pPr>
              <a:defRPr/>
            </a:pPr>
            <a:fld id="{042FAA1D-E6A5-497E-869D-21A075CF69C3}" type="slidenum">
              <a:rPr lang="en-US" altLang="en-US" smtClean="0"/>
              <a:pPr>
                <a:defRPr/>
              </a:pPr>
              <a:t>14</a:t>
            </a:fld>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a:t>Why least-squares?</a:t>
            </a:r>
          </a:p>
        </p:txBody>
      </p:sp>
      <p:sp>
        <p:nvSpPr>
          <p:cNvPr id="3" name="Content Placeholder 2"/>
          <p:cNvSpPr>
            <a:spLocks noGrp="1"/>
          </p:cNvSpPr>
          <p:nvPr>
            <p:ph idx="1"/>
          </p:nvPr>
        </p:nvSpPr>
        <p:spPr>
          <a:xfrm>
            <a:off x="304800" y="1233932"/>
            <a:ext cx="8382000" cy="4709669"/>
          </a:xfrm>
        </p:spPr>
        <p:txBody>
          <a:bodyPr/>
          <a:lstStyle/>
          <a:p>
            <a:pPr>
              <a:buFont typeface="Arial" panose="020B0604020202020204" pitchFamily="34" charset="0"/>
              <a:buChar char="•"/>
            </a:pPr>
            <a:r>
              <a:rPr lang="en-US" dirty="0"/>
              <a:t>Other measures of “closeness” could be used (e.g. absolute value of errors)</a:t>
            </a:r>
          </a:p>
          <a:p>
            <a:pPr>
              <a:buFont typeface="Arial" panose="020B0604020202020204" pitchFamily="34" charset="0"/>
              <a:buChar char="•"/>
            </a:pPr>
            <a:r>
              <a:rPr lang="en-US" dirty="0"/>
              <a:t>It is mathematically convenient—there is no analytical solution to the absolute value method</a:t>
            </a:r>
          </a:p>
        </p:txBody>
      </p:sp>
      <p:sp>
        <p:nvSpPr>
          <p:cNvPr id="4" name="Slide Number Placeholder 3">
            <a:extLst>
              <a:ext uri="{FF2B5EF4-FFF2-40B4-BE49-F238E27FC236}">
                <a16:creationId xmlns:a16="http://schemas.microsoft.com/office/drawing/2014/main" id="{BB1A3081-7092-46F9-8C33-7A1766CDFC50}"/>
              </a:ext>
            </a:extLst>
          </p:cNvPr>
          <p:cNvSpPr>
            <a:spLocks noGrp="1"/>
          </p:cNvSpPr>
          <p:nvPr>
            <p:ph type="sldNum" sz="quarter" idx="10"/>
          </p:nvPr>
        </p:nvSpPr>
        <p:spPr/>
        <p:txBody>
          <a:bodyPr/>
          <a:lstStyle/>
          <a:p>
            <a:pPr>
              <a:defRPr/>
            </a:pPr>
            <a:fld id="{042FAA1D-E6A5-497E-869D-21A075CF69C3}" type="slidenum">
              <a:rPr lang="en-US" altLang="en-US" smtClean="0"/>
              <a:pPr>
                <a:defRPr/>
              </a:pPr>
              <a:t>15</a:t>
            </a:fld>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3" name="Picture 3"/>
          <p:cNvPicPr>
            <a:picLocks noChangeAspect="1" noChangeArrowheads="1"/>
          </p:cNvPicPr>
          <p:nvPr/>
        </p:nvPicPr>
        <p:blipFill>
          <a:blip r:embed="rId2" cstate="print"/>
          <a:srcRect/>
          <a:stretch>
            <a:fillRect/>
          </a:stretch>
        </p:blipFill>
        <p:spPr bwMode="auto">
          <a:xfrm>
            <a:off x="1753130" y="3124200"/>
            <a:ext cx="5358033" cy="3286736"/>
          </a:xfrm>
          <a:prstGeom prst="rect">
            <a:avLst/>
          </a:prstGeom>
          <a:noFill/>
          <a:ln w="9525">
            <a:noFill/>
            <a:miter lim="800000"/>
            <a:headEnd/>
            <a:tailEnd/>
          </a:ln>
          <a:effectLst/>
        </p:spPr>
      </p:pic>
      <p:sp>
        <p:nvSpPr>
          <p:cNvPr id="87042" name="Rectangle 2"/>
          <p:cNvSpPr>
            <a:spLocks noGrp="1" noChangeArrowheads="1"/>
          </p:cNvSpPr>
          <p:nvPr>
            <p:ph type="title"/>
          </p:nvPr>
        </p:nvSpPr>
        <p:spPr>
          <a:xfrm>
            <a:off x="457200" y="274638"/>
            <a:ext cx="8229600" cy="792162"/>
          </a:xfrm>
        </p:spPr>
        <p:txBody>
          <a:bodyPr/>
          <a:lstStyle/>
          <a:p>
            <a:r>
              <a:rPr lang="en-US" dirty="0"/>
              <a:t>Basic Regression Concept</a:t>
            </a:r>
          </a:p>
        </p:txBody>
      </p:sp>
      <p:sp>
        <p:nvSpPr>
          <p:cNvPr id="87043"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dirty="0"/>
              <a:t>Estimates of variable Y, when only Variable X is available, will follow the regression line</a:t>
            </a:r>
          </a:p>
        </p:txBody>
      </p:sp>
      <p:sp>
        <p:nvSpPr>
          <p:cNvPr id="7" name="TextBox 6"/>
          <p:cNvSpPr txBox="1"/>
          <p:nvPr/>
        </p:nvSpPr>
        <p:spPr>
          <a:xfrm>
            <a:off x="2641600" y="3325505"/>
            <a:ext cx="3005667" cy="1246495"/>
          </a:xfrm>
          <a:prstGeom prst="rect">
            <a:avLst/>
          </a:prstGeom>
          <a:noFill/>
        </p:spPr>
        <p:txBody>
          <a:bodyPr wrap="square" rtlCol="0">
            <a:spAutoFit/>
          </a:bodyPr>
          <a:lstStyle/>
          <a:p>
            <a:r>
              <a:rPr lang="en-US" b="1" dirty="0">
                <a:latin typeface="+mn-lt"/>
              </a:rPr>
              <a:t>Y = </a:t>
            </a:r>
            <a:r>
              <a:rPr lang="en-US" b="1" dirty="0">
                <a:solidFill>
                  <a:srgbClr val="00B0F0"/>
                </a:solidFill>
                <a:latin typeface="+mn-lt"/>
              </a:rPr>
              <a:t>m</a:t>
            </a:r>
            <a:r>
              <a:rPr lang="en-US" b="1" dirty="0">
                <a:latin typeface="+mn-lt"/>
              </a:rPr>
              <a:t> X + </a:t>
            </a:r>
            <a:r>
              <a:rPr lang="en-US" b="1" dirty="0">
                <a:solidFill>
                  <a:srgbClr val="FF0000"/>
                </a:solidFill>
                <a:latin typeface="+mn-lt"/>
              </a:rPr>
              <a:t>b</a:t>
            </a:r>
          </a:p>
          <a:p>
            <a:r>
              <a:rPr lang="en-US" b="1" dirty="0">
                <a:solidFill>
                  <a:srgbClr val="00B0F0"/>
                </a:solidFill>
                <a:latin typeface="+mn-lt"/>
              </a:rPr>
              <a:t>m = slope</a:t>
            </a:r>
          </a:p>
          <a:p>
            <a:r>
              <a:rPr lang="en-US" b="1" dirty="0">
                <a:solidFill>
                  <a:srgbClr val="FF0000"/>
                </a:solidFill>
                <a:latin typeface="+mn-lt"/>
              </a:rPr>
              <a:t>b = intercept</a:t>
            </a:r>
          </a:p>
        </p:txBody>
      </p:sp>
      <p:sp>
        <p:nvSpPr>
          <p:cNvPr id="2" name="Slide Number Placeholder 1">
            <a:extLst>
              <a:ext uri="{FF2B5EF4-FFF2-40B4-BE49-F238E27FC236}">
                <a16:creationId xmlns:a16="http://schemas.microsoft.com/office/drawing/2014/main" id="{B02E034D-FDA0-4B2B-BBD9-D3A63C819DDF}"/>
              </a:ext>
            </a:extLst>
          </p:cNvPr>
          <p:cNvSpPr>
            <a:spLocks noGrp="1"/>
          </p:cNvSpPr>
          <p:nvPr>
            <p:ph type="sldNum" sz="quarter" idx="10"/>
          </p:nvPr>
        </p:nvSpPr>
        <p:spPr/>
        <p:txBody>
          <a:bodyPr/>
          <a:lstStyle/>
          <a:p>
            <a:pPr>
              <a:defRPr/>
            </a:pPr>
            <a:fld id="{042FAA1D-E6A5-497E-869D-21A075CF69C3}" type="slidenum">
              <a:rPr lang="en-US" altLang="en-US" smtClean="0"/>
              <a:pPr>
                <a:defRPr/>
              </a:pPr>
              <a:t>16</a:t>
            </a:fld>
            <a:endParaRPr lang="en-U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457200" y="274638"/>
            <a:ext cx="8229600" cy="792162"/>
          </a:xfrm>
        </p:spPr>
        <p:txBody>
          <a:bodyPr/>
          <a:lstStyle/>
          <a:p>
            <a:r>
              <a:rPr lang="en-US" dirty="0"/>
              <a:t>OLS Regression</a:t>
            </a:r>
          </a:p>
        </p:txBody>
      </p:sp>
      <p:sp>
        <p:nvSpPr>
          <p:cNvPr id="165891"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dirty="0">
                <a:latin typeface="+mn-lt"/>
              </a:rPr>
              <a:t>OLS is preferred method of predicting a particular value of Y given a value of X</a:t>
            </a:r>
          </a:p>
          <a:p>
            <a:endParaRPr lang="en-US" b="1" dirty="0">
              <a:latin typeface="+mn-lt"/>
            </a:endParaRPr>
          </a:p>
          <a:p>
            <a:r>
              <a:rPr lang="en-US" b="1" dirty="0">
                <a:latin typeface="+mn-lt"/>
              </a:rPr>
              <a:t>But…</a:t>
            </a:r>
          </a:p>
          <a:p>
            <a:endParaRPr lang="en-US" b="1" dirty="0">
              <a:latin typeface="+mn-lt"/>
            </a:endParaRPr>
          </a:p>
          <a:p>
            <a:pPr>
              <a:buFont typeface="Arial" panose="020B0604020202020204" pitchFamily="34" charset="0"/>
              <a:buChar char="•"/>
            </a:pPr>
            <a:r>
              <a:rPr lang="en-US" altLang="en-US" dirty="0">
                <a:latin typeface="+mn-lt"/>
              </a:rPr>
              <a:t>If |r| &lt; 1 (nonperfect fit), then variance of predicted values of Y will tend to be less than variance of true values.  That is,</a:t>
            </a:r>
          </a:p>
          <a:p>
            <a:endParaRPr lang="en-US" altLang="en-US" dirty="0">
              <a:latin typeface="+mn-lt"/>
            </a:endParaRPr>
          </a:p>
          <a:p>
            <a:pPr>
              <a:buFont typeface="Arial" panose="020B0604020202020204" pitchFamily="34" charset="0"/>
              <a:buChar char="•"/>
            </a:pPr>
            <a:r>
              <a:rPr lang="en-US" altLang="en-US" dirty="0">
                <a:latin typeface="+mn-lt"/>
              </a:rPr>
              <a:t>Reduced variance for a series of estimates is a problem for record extension</a:t>
            </a:r>
          </a:p>
          <a:p>
            <a:endParaRPr lang="en-US" dirty="0">
              <a:latin typeface="+mn-lt"/>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EA5AE02-3138-4FA4-83DA-F3729FDC292B}"/>
                  </a:ext>
                </a:extLst>
              </p:cNvPr>
              <p:cNvSpPr txBox="1"/>
              <p:nvPr/>
            </p:nvSpPr>
            <p:spPr>
              <a:xfrm>
                <a:off x="3013787" y="4100448"/>
                <a:ext cx="2057400" cy="58105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3200" b="1" i="1" smtClean="0">
                          <a:solidFill>
                            <a:schemeClr val="bg1"/>
                          </a:solidFill>
                          <a:latin typeface="Cambria Math" panose="02040503050406030204" pitchFamily="18" charset="0"/>
                        </a:rPr>
                        <m:t>𝑬</m:t>
                      </m:r>
                      <m:d>
                        <m:dPr>
                          <m:begChr m:val="["/>
                          <m:endChr m:val="]"/>
                          <m:ctrlPr>
                            <a:rPr lang="en-US" sz="3200" b="1" i="1" smtClean="0">
                              <a:solidFill>
                                <a:schemeClr val="bg1"/>
                              </a:solidFill>
                              <a:latin typeface="Cambria Math" panose="02040503050406030204" pitchFamily="18" charset="0"/>
                            </a:rPr>
                          </m:ctrlPr>
                        </m:dPr>
                        <m:e>
                          <m:sSubSup>
                            <m:sSubSupPr>
                              <m:ctrlPr>
                                <a:rPr lang="en-US" sz="3200" b="1" i="1" smtClean="0">
                                  <a:solidFill>
                                    <a:schemeClr val="bg1"/>
                                  </a:solidFill>
                                  <a:latin typeface="Cambria Math" panose="02040503050406030204" pitchFamily="18" charset="0"/>
                                </a:rPr>
                              </m:ctrlPr>
                            </m:sSubSupPr>
                            <m:e>
                              <m:r>
                                <a:rPr lang="en-US" sz="3200" b="1" i="1" smtClean="0">
                                  <a:solidFill>
                                    <a:schemeClr val="bg1"/>
                                  </a:solidFill>
                                  <a:latin typeface="Cambria Math" panose="02040503050406030204" pitchFamily="18" charset="0"/>
                                </a:rPr>
                                <m:t>𝑺</m:t>
                              </m:r>
                            </m:e>
                            <m:sub>
                              <m:acc>
                                <m:accPr>
                                  <m:chr m:val="̂"/>
                                  <m:ctrlPr>
                                    <a:rPr lang="en-US" sz="3200" b="1" i="1" smtClean="0">
                                      <a:solidFill>
                                        <a:schemeClr val="bg1"/>
                                      </a:solidFill>
                                      <a:latin typeface="Cambria Math" panose="02040503050406030204" pitchFamily="18" charset="0"/>
                                    </a:rPr>
                                  </m:ctrlPr>
                                </m:accPr>
                                <m:e>
                                  <m:r>
                                    <a:rPr lang="en-US" sz="3200" b="1" i="1" smtClean="0">
                                      <a:solidFill>
                                        <a:schemeClr val="bg1"/>
                                      </a:solidFill>
                                      <a:latin typeface="Cambria Math" panose="02040503050406030204" pitchFamily="18" charset="0"/>
                                    </a:rPr>
                                    <m:t>𝒀</m:t>
                                  </m:r>
                                </m:e>
                              </m:acc>
                            </m:sub>
                            <m:sup>
                              <m:r>
                                <a:rPr lang="en-US" sz="3200" b="1" i="1" smtClean="0">
                                  <a:solidFill>
                                    <a:schemeClr val="bg1"/>
                                  </a:solidFill>
                                  <a:latin typeface="Cambria Math" panose="02040503050406030204" pitchFamily="18" charset="0"/>
                                </a:rPr>
                                <m:t>𝟐</m:t>
                              </m:r>
                            </m:sup>
                          </m:sSubSup>
                        </m:e>
                      </m:d>
                      <m:r>
                        <a:rPr lang="en-US" sz="3200" b="1" i="1" smtClean="0">
                          <a:solidFill>
                            <a:schemeClr val="bg1"/>
                          </a:solidFill>
                          <a:latin typeface="Cambria Math" panose="02040503050406030204" pitchFamily="18" charset="0"/>
                          <a:ea typeface="Cambria Math" panose="02040503050406030204" pitchFamily="18" charset="0"/>
                        </a:rPr>
                        <m:t>&lt;</m:t>
                      </m:r>
                      <m:sSubSup>
                        <m:sSubSupPr>
                          <m:ctrlPr>
                            <a:rPr lang="en-US" sz="3200" b="1" i="1" smtClean="0">
                              <a:solidFill>
                                <a:schemeClr val="bg1"/>
                              </a:solidFill>
                              <a:latin typeface="Cambria Math" panose="02040503050406030204" pitchFamily="18" charset="0"/>
                              <a:ea typeface="Cambria Math" panose="02040503050406030204" pitchFamily="18" charset="0"/>
                            </a:rPr>
                          </m:ctrlPr>
                        </m:sSubSupPr>
                        <m:e>
                          <m:r>
                            <a:rPr lang="en-US" sz="3200" b="1" i="1" smtClean="0">
                              <a:solidFill>
                                <a:schemeClr val="bg1"/>
                              </a:solidFill>
                              <a:latin typeface="Cambria Math" panose="02040503050406030204" pitchFamily="18" charset="0"/>
                              <a:ea typeface="Cambria Math" panose="02040503050406030204" pitchFamily="18" charset="0"/>
                            </a:rPr>
                            <m:t>𝝈</m:t>
                          </m:r>
                        </m:e>
                        <m:sub>
                          <m:r>
                            <a:rPr lang="en-US" sz="3200" b="1" i="1" smtClean="0">
                              <a:solidFill>
                                <a:schemeClr val="bg1"/>
                              </a:solidFill>
                              <a:latin typeface="Cambria Math" panose="02040503050406030204" pitchFamily="18" charset="0"/>
                              <a:ea typeface="Cambria Math" panose="02040503050406030204" pitchFamily="18" charset="0"/>
                            </a:rPr>
                            <m:t>𝒀</m:t>
                          </m:r>
                        </m:sub>
                        <m:sup>
                          <m:r>
                            <a:rPr lang="en-US" sz="3200" b="1" i="1" smtClean="0">
                              <a:solidFill>
                                <a:schemeClr val="bg1"/>
                              </a:solidFill>
                              <a:latin typeface="Cambria Math" panose="02040503050406030204" pitchFamily="18" charset="0"/>
                              <a:ea typeface="Cambria Math" panose="02040503050406030204" pitchFamily="18" charset="0"/>
                            </a:rPr>
                            <m:t>𝟐</m:t>
                          </m:r>
                        </m:sup>
                      </m:sSubSup>
                    </m:oMath>
                  </m:oMathPara>
                </a14:m>
                <a:endParaRPr lang="en-US" sz="3200" dirty="0">
                  <a:solidFill>
                    <a:schemeClr val="bg1"/>
                  </a:solidFill>
                </a:endParaRPr>
              </a:p>
            </p:txBody>
          </p:sp>
        </mc:Choice>
        <mc:Fallback xmlns="">
          <p:sp>
            <p:nvSpPr>
              <p:cNvPr id="11" name="TextBox 10">
                <a:extLst>
                  <a:ext uri="{FF2B5EF4-FFF2-40B4-BE49-F238E27FC236}">
                    <a16:creationId xmlns:a16="http://schemas.microsoft.com/office/drawing/2014/main" id="{0EA5AE02-3138-4FA4-83DA-F3729FDC292B}"/>
                  </a:ext>
                </a:extLst>
              </p:cNvPr>
              <p:cNvSpPr txBox="1">
                <a:spLocks noRot="1" noChangeAspect="1" noMove="1" noResize="1" noEditPoints="1" noAdjustHandles="1" noChangeArrowheads="1" noChangeShapeType="1" noTextEdit="1"/>
              </p:cNvSpPr>
              <p:nvPr/>
            </p:nvSpPr>
            <p:spPr>
              <a:xfrm>
                <a:off x="3013787" y="4100448"/>
                <a:ext cx="2057400" cy="581057"/>
              </a:xfrm>
              <a:prstGeom prst="rect">
                <a:avLst/>
              </a:prstGeom>
              <a:blipFill>
                <a:blip r:embed="rId3"/>
                <a:stretch>
                  <a:fillRect/>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E9D414D9-AABA-4A27-AF1E-0F3E9D0C80F9}"/>
              </a:ext>
            </a:extLst>
          </p:cNvPr>
          <p:cNvSpPr>
            <a:spLocks noGrp="1"/>
          </p:cNvSpPr>
          <p:nvPr>
            <p:ph type="sldNum" sz="quarter" idx="10"/>
          </p:nvPr>
        </p:nvSpPr>
        <p:spPr/>
        <p:txBody>
          <a:bodyPr/>
          <a:lstStyle/>
          <a:p>
            <a:pPr>
              <a:defRPr/>
            </a:pPr>
            <a:fld id="{042FAA1D-E6A5-497E-869D-21A075CF69C3}" type="slidenum">
              <a:rPr lang="en-US" altLang="en-US" smtClean="0"/>
              <a:pPr>
                <a:defRPr/>
              </a:pPr>
              <a:t>17</a:t>
            </a:fld>
            <a:endParaRPr lang="en-US"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a:t>Line of Organic Correlation (LOC)</a:t>
            </a:r>
          </a:p>
        </p:txBody>
      </p:sp>
      <p:sp>
        <p:nvSpPr>
          <p:cNvPr id="3" name="Content Placeholder 2"/>
          <p:cNvSpPr>
            <a:spLocks noGrp="1"/>
          </p:cNvSpPr>
          <p:nvPr>
            <p:ph idx="1"/>
          </p:nvPr>
        </p:nvSpPr>
        <p:spPr>
          <a:xfrm>
            <a:off x="304800" y="1233932"/>
            <a:ext cx="8382000" cy="4709669"/>
          </a:xfrm>
        </p:spPr>
        <p:txBody>
          <a:bodyPr/>
          <a:lstStyle/>
          <a:p>
            <a:pPr>
              <a:buFont typeface="Arial" panose="020B0604020202020204" pitchFamily="34" charset="0"/>
              <a:buChar char="•"/>
            </a:pPr>
            <a:r>
              <a:rPr lang="en-US" dirty="0"/>
              <a:t>The LOC is the line that minimizes the sum of squared geometric distances in both the X and Y direction</a:t>
            </a:r>
          </a:p>
          <a:p>
            <a:pPr>
              <a:buFont typeface="Arial" panose="020B0604020202020204" pitchFamily="34" charset="0"/>
              <a:buChar char="•"/>
            </a:pPr>
            <a:r>
              <a:rPr lang="en-US" dirty="0"/>
              <a:t>This method </a:t>
            </a:r>
            <a:r>
              <a:rPr lang="en-US" u="sng" dirty="0"/>
              <a:t>does not reduce variance </a:t>
            </a:r>
            <a:r>
              <a:rPr lang="en-US" dirty="0"/>
              <a:t>of predictions</a:t>
            </a:r>
          </a:p>
          <a:p>
            <a:pPr>
              <a:buFont typeface="Arial" panose="020B0604020202020204" pitchFamily="34" charset="0"/>
              <a:buChar char="•"/>
            </a:pPr>
            <a:r>
              <a:rPr lang="en-US" dirty="0"/>
              <a:t>Used for MOVE.1 record extension technique </a:t>
            </a:r>
          </a:p>
        </p:txBody>
      </p:sp>
      <p:graphicFrame>
        <p:nvGraphicFramePr>
          <p:cNvPr id="4" name="Object 1">
            <a:extLst>
              <a:ext uri="{FF2B5EF4-FFF2-40B4-BE49-F238E27FC236}">
                <a16:creationId xmlns:a16="http://schemas.microsoft.com/office/drawing/2014/main" id="{2B076E4E-2CEF-4154-94D1-F9E3B88EDECF}"/>
              </a:ext>
            </a:extLst>
          </p:cNvPr>
          <p:cNvGraphicFramePr>
            <a:graphicFrameLocks noChangeAspect="1"/>
          </p:cNvGraphicFramePr>
          <p:nvPr>
            <p:extLst>
              <p:ext uri="{D42A27DB-BD31-4B8C-83A1-F6EECF244321}">
                <p14:modId xmlns:p14="http://schemas.microsoft.com/office/powerpoint/2010/main" val="4019298009"/>
              </p:ext>
            </p:extLst>
          </p:nvPr>
        </p:nvGraphicFramePr>
        <p:xfrm>
          <a:off x="2071396" y="2727326"/>
          <a:ext cx="4867956" cy="3938564"/>
        </p:xfrm>
        <a:graphic>
          <a:graphicData uri="http://schemas.openxmlformats.org/presentationml/2006/ole">
            <mc:AlternateContent xmlns:mc="http://schemas.openxmlformats.org/markup-compatibility/2006">
              <mc:Choice xmlns:v="urn:schemas-microsoft-com:vml" Requires="v">
                <p:oleObj spid="_x0000_s4132" name="Chart" r:id="rId4" imgW="3143402" imgH="2543251" progId="Excel.Chart.8">
                  <p:embed/>
                </p:oleObj>
              </mc:Choice>
              <mc:Fallback>
                <p:oleObj name="Chart" r:id="rId4" imgW="3143402" imgH="2543251" progId="Excel.Chart.8">
                  <p:embed/>
                  <p:pic>
                    <p:nvPicPr>
                      <p:cNvPr id="23556"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1396" y="2727326"/>
                        <a:ext cx="4867956" cy="3938564"/>
                      </a:xfrm>
                      <a:prstGeom prst="rect">
                        <a:avLst/>
                      </a:prstGeom>
                      <a:noFill/>
                      <a:ln>
                        <a:noFill/>
                      </a:ln>
                    </p:spPr>
                  </p:pic>
                </p:oleObj>
              </mc:Fallback>
            </mc:AlternateContent>
          </a:graphicData>
        </a:graphic>
      </p:graphicFrame>
      <p:sp>
        <p:nvSpPr>
          <p:cNvPr id="5" name="Text Box 6">
            <a:extLst>
              <a:ext uri="{FF2B5EF4-FFF2-40B4-BE49-F238E27FC236}">
                <a16:creationId xmlns:a16="http://schemas.microsoft.com/office/drawing/2014/main" id="{CDCD5A57-0CCC-42B8-BD7A-B3A9D0FB2C4E}"/>
              </a:ext>
            </a:extLst>
          </p:cNvPr>
          <p:cNvSpPr txBox="1">
            <a:spLocks noChangeArrowheads="1"/>
          </p:cNvSpPr>
          <p:nvPr/>
        </p:nvSpPr>
        <p:spPr bwMode="auto">
          <a:xfrm>
            <a:off x="2276960" y="3478461"/>
            <a:ext cx="28408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tx2"/>
              </a:buClr>
              <a:buSzPct val="50000"/>
              <a:buFont typeface="Monotype Sorts" pitchFamily="2" charset="2"/>
              <a:buChar char="l"/>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en-US" sz="2200" dirty="0"/>
              <a:t>Minimize areas of right</a:t>
            </a:r>
          </a:p>
          <a:p>
            <a:pPr>
              <a:spcBef>
                <a:spcPct val="0"/>
              </a:spcBef>
              <a:buClrTx/>
              <a:buSzTx/>
              <a:buFontTx/>
              <a:buNone/>
            </a:pPr>
            <a:r>
              <a:rPr lang="en-US" altLang="en-US" sz="2200" dirty="0"/>
              <a:t>triangles</a:t>
            </a:r>
          </a:p>
        </p:txBody>
      </p:sp>
      <p:sp>
        <p:nvSpPr>
          <p:cNvPr id="6" name="Slide Number Placeholder 5">
            <a:extLst>
              <a:ext uri="{FF2B5EF4-FFF2-40B4-BE49-F238E27FC236}">
                <a16:creationId xmlns:a16="http://schemas.microsoft.com/office/drawing/2014/main" id="{FAC34EE3-53D8-4927-9F01-9B79E7DDA28C}"/>
              </a:ext>
            </a:extLst>
          </p:cNvPr>
          <p:cNvSpPr>
            <a:spLocks noGrp="1"/>
          </p:cNvSpPr>
          <p:nvPr>
            <p:ph type="sldNum" sz="quarter" idx="10"/>
          </p:nvPr>
        </p:nvSpPr>
        <p:spPr/>
        <p:txBody>
          <a:bodyPr/>
          <a:lstStyle/>
          <a:p>
            <a:pPr>
              <a:defRPr/>
            </a:pPr>
            <a:fld id="{042FAA1D-E6A5-497E-869D-21A075CF69C3}" type="slidenum">
              <a:rPr lang="en-US" altLang="en-US" smtClean="0"/>
              <a:pPr>
                <a:defRPr/>
              </a:pPr>
              <a:t>18</a:t>
            </a:fld>
            <a:endParaRPr lang="en-US" altLang="en-US"/>
          </a:p>
        </p:txBody>
      </p:sp>
    </p:spTree>
    <p:extLst>
      <p:ext uri="{BB962C8B-B14F-4D97-AF65-F5344CB8AC3E}">
        <p14:creationId xmlns:p14="http://schemas.microsoft.com/office/powerpoint/2010/main" val="1655482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a:t>Regression Equations</a:t>
            </a:r>
            <a:endParaRPr lang="en-US" dirty="0"/>
          </a:p>
        </p:txBody>
      </p:sp>
      <p:sp>
        <p:nvSpPr>
          <p:cNvPr id="3" name="Content Placeholder 2"/>
          <p:cNvSpPr>
            <a:spLocks noGrp="1"/>
          </p:cNvSpPr>
          <p:nvPr>
            <p:ph idx="1"/>
          </p:nvPr>
        </p:nvSpPr>
        <p:spPr>
          <a:xfrm>
            <a:off x="304800" y="1233932"/>
            <a:ext cx="8382000" cy="4709669"/>
          </a:xfrm>
        </p:spPr>
        <p:txBody>
          <a:bodyPr/>
          <a:lstStyle/>
          <a:p>
            <a:pPr>
              <a:buFont typeface="Arial" panose="020B0604020202020204" pitchFamily="34" charset="0"/>
              <a:buChar char="•"/>
            </a:pPr>
            <a:endParaRPr lang="en-US"/>
          </a:p>
          <a:p>
            <a:pPr>
              <a:buFont typeface="Arial" panose="020B0604020202020204" pitchFamily="34" charset="0"/>
              <a:buChar char="•"/>
            </a:pPr>
            <a:r>
              <a:rPr lang="en-US"/>
              <a:t>OLS:</a:t>
            </a:r>
          </a:p>
          <a:p>
            <a:pPr>
              <a:buFont typeface="Arial" panose="020B0604020202020204" pitchFamily="34" charset="0"/>
              <a:buChar char="•"/>
            </a:pPr>
            <a:endParaRPr lang="en-US"/>
          </a:p>
          <a:p>
            <a:pPr>
              <a:buFont typeface="Arial" panose="020B0604020202020204" pitchFamily="34" charset="0"/>
              <a:buChar char="•"/>
            </a:pPr>
            <a:endParaRPr lang="en-US"/>
          </a:p>
          <a:p>
            <a:pPr>
              <a:buFont typeface="Arial" panose="020B0604020202020204" pitchFamily="34" charset="0"/>
              <a:buChar char="•"/>
            </a:pPr>
            <a:endParaRPr lang="en-US"/>
          </a:p>
          <a:p>
            <a:pPr>
              <a:buFont typeface="Arial" panose="020B0604020202020204" pitchFamily="34" charset="0"/>
              <a:buChar char="•"/>
            </a:pPr>
            <a:endParaRPr lang="en-US"/>
          </a:p>
          <a:p>
            <a:pPr>
              <a:buFont typeface="Arial" panose="020B0604020202020204" pitchFamily="34" charset="0"/>
              <a:buChar char="•"/>
            </a:pPr>
            <a:r>
              <a:rPr lang="en-US"/>
              <a:t>LOC:</a:t>
            </a:r>
            <a:endParaRPr lang="en-US"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B38E6B4-9C3B-4666-A8A8-5D7C1A7BE87A}"/>
                  </a:ext>
                </a:extLst>
              </p:cNvPr>
              <p:cNvSpPr txBox="1"/>
              <p:nvPr/>
            </p:nvSpPr>
            <p:spPr>
              <a:xfrm>
                <a:off x="1415369" y="1395916"/>
                <a:ext cx="4695145" cy="10057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solidFill>
                                <a:srgbClr val="0070C0"/>
                              </a:solidFill>
                              <a:latin typeface="Cambria Math" panose="02040503050406030204" pitchFamily="18" charset="0"/>
                            </a:rPr>
                          </m:ctrlPr>
                        </m:sSubPr>
                        <m:e>
                          <m:acc>
                            <m:accPr>
                              <m:chr m:val="̂"/>
                              <m:ctrlPr>
                                <a:rPr lang="en-US" sz="3200" i="1" smtClean="0">
                                  <a:solidFill>
                                    <a:srgbClr val="0070C0"/>
                                  </a:solidFill>
                                  <a:latin typeface="Cambria Math" panose="02040503050406030204" pitchFamily="18" charset="0"/>
                                </a:rPr>
                              </m:ctrlPr>
                            </m:accPr>
                            <m:e>
                              <m:r>
                                <a:rPr lang="en-US" sz="3200" b="1" i="1" smtClean="0">
                                  <a:solidFill>
                                    <a:srgbClr val="0070C0"/>
                                  </a:solidFill>
                                  <a:latin typeface="Cambria Math" panose="02040503050406030204" pitchFamily="18" charset="0"/>
                                </a:rPr>
                                <m:t>𝒀</m:t>
                              </m:r>
                            </m:e>
                          </m:acc>
                        </m:e>
                        <m:sub>
                          <m:r>
                            <a:rPr lang="en-US" sz="3200" b="1" i="1" smtClean="0">
                              <a:solidFill>
                                <a:srgbClr val="0070C0"/>
                              </a:solidFill>
                              <a:latin typeface="Cambria Math" panose="02040503050406030204" pitchFamily="18" charset="0"/>
                            </a:rPr>
                            <m:t>𝒊</m:t>
                          </m:r>
                        </m:sub>
                      </m:sSub>
                      <m:r>
                        <a:rPr lang="en-US" sz="3200" b="1" i="1" smtClean="0">
                          <a:solidFill>
                            <a:schemeClr val="bg1"/>
                          </a:solidFill>
                          <a:latin typeface="Cambria Math" panose="02040503050406030204" pitchFamily="18" charset="0"/>
                        </a:rPr>
                        <m:t>=</m:t>
                      </m:r>
                      <m:acc>
                        <m:accPr>
                          <m:chr m:val="̅"/>
                          <m:ctrlPr>
                            <a:rPr lang="en-US" sz="3200" b="1" i="1" smtClean="0">
                              <a:solidFill>
                                <a:srgbClr val="0070C0"/>
                              </a:solidFill>
                              <a:latin typeface="Cambria Math" panose="02040503050406030204" pitchFamily="18" charset="0"/>
                            </a:rPr>
                          </m:ctrlPr>
                        </m:accPr>
                        <m:e>
                          <m:r>
                            <a:rPr lang="en-US" sz="3200" b="1" i="1" smtClean="0">
                              <a:solidFill>
                                <a:srgbClr val="0070C0"/>
                              </a:solidFill>
                              <a:latin typeface="Cambria Math" panose="02040503050406030204" pitchFamily="18" charset="0"/>
                            </a:rPr>
                            <m:t>𝒀</m:t>
                          </m:r>
                        </m:e>
                      </m:acc>
                      <m:r>
                        <a:rPr lang="en-US" sz="3200" b="1" i="1" smtClean="0">
                          <a:solidFill>
                            <a:schemeClr val="bg1"/>
                          </a:solidFill>
                          <a:latin typeface="Cambria Math" panose="02040503050406030204" pitchFamily="18" charset="0"/>
                        </a:rPr>
                        <m:t>+</m:t>
                      </m:r>
                      <m:r>
                        <a:rPr lang="en-US" sz="3200" b="1" i="1" smtClean="0">
                          <a:solidFill>
                            <a:srgbClr val="C00000"/>
                          </a:solidFill>
                          <a:latin typeface="Cambria Math" panose="02040503050406030204" pitchFamily="18" charset="0"/>
                        </a:rPr>
                        <m:t>𝒓</m:t>
                      </m:r>
                      <m:f>
                        <m:fPr>
                          <m:ctrlPr>
                            <a:rPr lang="en-US" sz="3200" b="1" i="1" smtClean="0">
                              <a:solidFill>
                                <a:schemeClr val="bg1"/>
                              </a:solidFill>
                              <a:latin typeface="Cambria Math" panose="02040503050406030204" pitchFamily="18" charset="0"/>
                            </a:rPr>
                          </m:ctrlPr>
                        </m:fPr>
                        <m:num>
                          <m:sSub>
                            <m:sSubPr>
                              <m:ctrlPr>
                                <a:rPr lang="en-US" sz="3200" b="1" i="1" smtClean="0">
                                  <a:solidFill>
                                    <a:srgbClr val="0070C0"/>
                                  </a:solidFill>
                                  <a:latin typeface="Cambria Math" panose="02040503050406030204" pitchFamily="18" charset="0"/>
                                </a:rPr>
                              </m:ctrlPr>
                            </m:sSubPr>
                            <m:e>
                              <m:r>
                                <a:rPr lang="en-US" sz="3200" b="1" i="1" smtClean="0">
                                  <a:solidFill>
                                    <a:srgbClr val="0070C0"/>
                                  </a:solidFill>
                                  <a:latin typeface="Cambria Math" panose="02040503050406030204" pitchFamily="18" charset="0"/>
                                </a:rPr>
                                <m:t>𝑺</m:t>
                              </m:r>
                            </m:e>
                            <m:sub>
                              <m:r>
                                <a:rPr lang="en-US" sz="3200" b="1" i="1" smtClean="0">
                                  <a:solidFill>
                                    <a:srgbClr val="0070C0"/>
                                  </a:solidFill>
                                  <a:latin typeface="Cambria Math" panose="02040503050406030204" pitchFamily="18" charset="0"/>
                                </a:rPr>
                                <m:t>𝒀</m:t>
                              </m:r>
                            </m:sub>
                          </m:sSub>
                        </m:num>
                        <m:den>
                          <m:sSub>
                            <m:sSubPr>
                              <m:ctrlPr>
                                <a:rPr lang="en-US" sz="3200" b="1" i="1" smtClean="0">
                                  <a:solidFill>
                                    <a:srgbClr val="00B050"/>
                                  </a:solidFill>
                                  <a:latin typeface="Cambria Math" panose="02040503050406030204" pitchFamily="18" charset="0"/>
                                </a:rPr>
                              </m:ctrlPr>
                            </m:sSubPr>
                            <m:e>
                              <m:r>
                                <a:rPr lang="en-US" sz="3200" b="1" i="1" smtClean="0">
                                  <a:solidFill>
                                    <a:srgbClr val="00B050"/>
                                  </a:solidFill>
                                  <a:latin typeface="Cambria Math" panose="02040503050406030204" pitchFamily="18" charset="0"/>
                                </a:rPr>
                                <m:t>𝑺</m:t>
                              </m:r>
                            </m:e>
                            <m:sub>
                              <m:r>
                                <a:rPr lang="en-US" sz="3200" b="1" i="1" smtClean="0">
                                  <a:solidFill>
                                    <a:srgbClr val="00B050"/>
                                  </a:solidFill>
                                  <a:latin typeface="Cambria Math" panose="02040503050406030204" pitchFamily="18" charset="0"/>
                                </a:rPr>
                                <m:t>𝑿</m:t>
                              </m:r>
                            </m:sub>
                          </m:sSub>
                        </m:den>
                      </m:f>
                      <m:d>
                        <m:dPr>
                          <m:ctrlPr>
                            <a:rPr lang="en-US" sz="3200" b="1" i="1" smtClean="0">
                              <a:solidFill>
                                <a:schemeClr val="bg1"/>
                              </a:solidFill>
                              <a:latin typeface="Cambria Math" panose="02040503050406030204" pitchFamily="18" charset="0"/>
                            </a:rPr>
                          </m:ctrlPr>
                        </m:dPr>
                        <m:e>
                          <m:sSub>
                            <m:sSubPr>
                              <m:ctrlPr>
                                <a:rPr lang="en-US" sz="3200" i="1" smtClean="0">
                                  <a:solidFill>
                                    <a:srgbClr val="00B050"/>
                                  </a:solidFill>
                                  <a:latin typeface="Cambria Math" panose="02040503050406030204" pitchFamily="18" charset="0"/>
                                </a:rPr>
                              </m:ctrlPr>
                            </m:sSubPr>
                            <m:e>
                              <m:r>
                                <a:rPr lang="en-US" sz="3200" i="1">
                                  <a:solidFill>
                                    <a:srgbClr val="00B050"/>
                                  </a:solidFill>
                                  <a:latin typeface="Cambria Math" panose="02040503050406030204" pitchFamily="18" charset="0"/>
                                </a:rPr>
                                <m:t>𝑿</m:t>
                              </m:r>
                            </m:e>
                            <m:sub>
                              <m:r>
                                <a:rPr lang="en-US" sz="3200" i="1">
                                  <a:solidFill>
                                    <a:srgbClr val="00B050"/>
                                  </a:solidFill>
                                  <a:latin typeface="Cambria Math" panose="02040503050406030204" pitchFamily="18" charset="0"/>
                                </a:rPr>
                                <m:t>𝒊</m:t>
                              </m:r>
                            </m:sub>
                          </m:sSub>
                          <m:r>
                            <a:rPr lang="en-US" sz="3200" i="1">
                              <a:solidFill>
                                <a:schemeClr val="bg1"/>
                              </a:solidFill>
                              <a:latin typeface="Cambria Math" panose="02040503050406030204" pitchFamily="18" charset="0"/>
                            </a:rPr>
                            <m:t>−</m:t>
                          </m:r>
                          <m:acc>
                            <m:accPr>
                              <m:chr m:val="̅"/>
                              <m:ctrlPr>
                                <a:rPr lang="en-US" sz="3200" i="1" smtClean="0">
                                  <a:solidFill>
                                    <a:srgbClr val="00B050"/>
                                  </a:solidFill>
                                  <a:latin typeface="Cambria Math" panose="02040503050406030204" pitchFamily="18" charset="0"/>
                                </a:rPr>
                              </m:ctrlPr>
                            </m:accPr>
                            <m:e>
                              <m:r>
                                <a:rPr lang="en-US" sz="3200" i="1">
                                  <a:solidFill>
                                    <a:srgbClr val="00B050"/>
                                  </a:solidFill>
                                  <a:latin typeface="Cambria Math" panose="02040503050406030204" pitchFamily="18" charset="0"/>
                                </a:rPr>
                                <m:t>𝑿</m:t>
                              </m:r>
                            </m:e>
                          </m:acc>
                        </m:e>
                      </m:d>
                    </m:oMath>
                  </m:oMathPara>
                </a14:m>
                <a:endParaRPr lang="en-US" sz="3200" dirty="0"/>
              </a:p>
            </p:txBody>
          </p:sp>
        </mc:Choice>
        <mc:Fallback xmlns="">
          <p:sp>
            <p:nvSpPr>
              <p:cNvPr id="6" name="TextBox 5">
                <a:extLst>
                  <a:ext uri="{FF2B5EF4-FFF2-40B4-BE49-F238E27FC236}">
                    <a16:creationId xmlns:a16="http://schemas.microsoft.com/office/drawing/2014/main" id="{4B38E6B4-9C3B-4666-A8A8-5D7C1A7BE87A}"/>
                  </a:ext>
                </a:extLst>
              </p:cNvPr>
              <p:cNvSpPr txBox="1">
                <a:spLocks noRot="1" noChangeAspect="1" noMove="1" noResize="1" noEditPoints="1" noAdjustHandles="1" noChangeArrowheads="1" noChangeShapeType="1" noTextEdit="1"/>
              </p:cNvSpPr>
              <p:nvPr/>
            </p:nvSpPr>
            <p:spPr>
              <a:xfrm>
                <a:off x="1415369" y="1395916"/>
                <a:ext cx="4695145" cy="100572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F6D2B54-5920-4164-94F8-8530416E0A2C}"/>
                  </a:ext>
                </a:extLst>
              </p:cNvPr>
              <p:cNvSpPr txBox="1"/>
              <p:nvPr/>
            </p:nvSpPr>
            <p:spPr>
              <a:xfrm>
                <a:off x="1673768" y="3324960"/>
                <a:ext cx="4707892" cy="11314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600" b="1" i="1" smtClean="0">
                              <a:solidFill>
                                <a:srgbClr val="0070C0"/>
                              </a:solidFill>
                              <a:latin typeface="Cambria Math" panose="02040503050406030204" pitchFamily="18" charset="0"/>
                            </a:rPr>
                          </m:ctrlPr>
                        </m:sSubPr>
                        <m:e>
                          <m:acc>
                            <m:accPr>
                              <m:chr m:val="̂"/>
                              <m:ctrlPr>
                                <a:rPr lang="en-US" sz="3600" b="1" i="1" smtClean="0">
                                  <a:solidFill>
                                    <a:srgbClr val="0070C0"/>
                                  </a:solidFill>
                                  <a:latin typeface="Cambria Math" panose="02040503050406030204" pitchFamily="18" charset="0"/>
                                </a:rPr>
                              </m:ctrlPr>
                            </m:accPr>
                            <m:e>
                              <m:r>
                                <a:rPr lang="en-US" sz="3600" b="1" i="1" smtClean="0">
                                  <a:solidFill>
                                    <a:srgbClr val="0070C0"/>
                                  </a:solidFill>
                                  <a:latin typeface="Cambria Math" panose="02040503050406030204" pitchFamily="18" charset="0"/>
                                </a:rPr>
                                <m:t>𝒀</m:t>
                              </m:r>
                            </m:e>
                          </m:acc>
                        </m:e>
                        <m:sub>
                          <m:r>
                            <a:rPr lang="en-US" sz="3600" b="1" i="1" smtClean="0">
                              <a:solidFill>
                                <a:srgbClr val="0070C0"/>
                              </a:solidFill>
                              <a:latin typeface="Cambria Math" panose="02040503050406030204" pitchFamily="18" charset="0"/>
                            </a:rPr>
                            <m:t>𝒊</m:t>
                          </m:r>
                        </m:sub>
                      </m:sSub>
                      <m:r>
                        <a:rPr lang="en-US" sz="3600" b="1" i="1" smtClean="0">
                          <a:solidFill>
                            <a:schemeClr val="bg1"/>
                          </a:solidFill>
                          <a:latin typeface="Cambria Math" panose="02040503050406030204" pitchFamily="18" charset="0"/>
                        </a:rPr>
                        <m:t>=</m:t>
                      </m:r>
                      <m:acc>
                        <m:accPr>
                          <m:chr m:val="̅"/>
                          <m:ctrlPr>
                            <a:rPr lang="en-US" sz="3600" b="1" i="1" smtClean="0">
                              <a:solidFill>
                                <a:srgbClr val="0070C0"/>
                              </a:solidFill>
                              <a:latin typeface="Cambria Math" panose="02040503050406030204" pitchFamily="18" charset="0"/>
                            </a:rPr>
                          </m:ctrlPr>
                        </m:accPr>
                        <m:e>
                          <m:r>
                            <a:rPr lang="en-US" sz="3600" b="1" i="1" smtClean="0">
                              <a:solidFill>
                                <a:srgbClr val="0070C0"/>
                              </a:solidFill>
                              <a:latin typeface="Cambria Math" panose="02040503050406030204" pitchFamily="18" charset="0"/>
                            </a:rPr>
                            <m:t>𝒀</m:t>
                          </m:r>
                        </m:e>
                      </m:acc>
                      <m:r>
                        <a:rPr lang="en-US" sz="3600" b="1" i="1" smtClean="0">
                          <a:solidFill>
                            <a:schemeClr val="bg1"/>
                          </a:solidFill>
                          <a:latin typeface="Cambria Math" panose="02040503050406030204" pitchFamily="18" charset="0"/>
                        </a:rPr>
                        <m:t>+    </m:t>
                      </m:r>
                      <m:f>
                        <m:fPr>
                          <m:ctrlPr>
                            <a:rPr lang="en-US" sz="3600" b="1" i="1" smtClean="0">
                              <a:solidFill>
                                <a:schemeClr val="bg1"/>
                              </a:solidFill>
                              <a:latin typeface="Cambria Math" panose="02040503050406030204" pitchFamily="18" charset="0"/>
                            </a:rPr>
                          </m:ctrlPr>
                        </m:fPr>
                        <m:num>
                          <m:sSub>
                            <m:sSubPr>
                              <m:ctrlPr>
                                <a:rPr lang="en-US" sz="3600" b="1" i="1" smtClean="0">
                                  <a:solidFill>
                                    <a:srgbClr val="0070C0"/>
                                  </a:solidFill>
                                  <a:latin typeface="Cambria Math" panose="02040503050406030204" pitchFamily="18" charset="0"/>
                                </a:rPr>
                              </m:ctrlPr>
                            </m:sSubPr>
                            <m:e>
                              <m:r>
                                <a:rPr lang="en-US" sz="3600" b="1" i="1" smtClean="0">
                                  <a:solidFill>
                                    <a:srgbClr val="0070C0"/>
                                  </a:solidFill>
                                  <a:latin typeface="Cambria Math" panose="02040503050406030204" pitchFamily="18" charset="0"/>
                                </a:rPr>
                                <m:t>𝑺</m:t>
                              </m:r>
                            </m:e>
                            <m:sub>
                              <m:r>
                                <a:rPr lang="en-US" sz="3600" b="1" i="1" smtClean="0">
                                  <a:solidFill>
                                    <a:srgbClr val="0070C0"/>
                                  </a:solidFill>
                                  <a:latin typeface="Cambria Math" panose="02040503050406030204" pitchFamily="18" charset="0"/>
                                </a:rPr>
                                <m:t>𝒀</m:t>
                              </m:r>
                            </m:sub>
                          </m:sSub>
                        </m:num>
                        <m:den>
                          <m:sSub>
                            <m:sSubPr>
                              <m:ctrlPr>
                                <a:rPr lang="en-US" sz="3600" b="1" i="1" smtClean="0">
                                  <a:solidFill>
                                    <a:srgbClr val="00B050"/>
                                  </a:solidFill>
                                  <a:latin typeface="Cambria Math" panose="02040503050406030204" pitchFamily="18" charset="0"/>
                                </a:rPr>
                              </m:ctrlPr>
                            </m:sSubPr>
                            <m:e>
                              <m:r>
                                <a:rPr lang="en-US" sz="3600" b="1" i="1" smtClean="0">
                                  <a:solidFill>
                                    <a:srgbClr val="00B050"/>
                                  </a:solidFill>
                                  <a:latin typeface="Cambria Math" panose="02040503050406030204" pitchFamily="18" charset="0"/>
                                </a:rPr>
                                <m:t>𝑺</m:t>
                              </m:r>
                            </m:e>
                            <m:sub>
                              <m:r>
                                <a:rPr lang="en-US" sz="3600" b="1" i="1" smtClean="0">
                                  <a:solidFill>
                                    <a:srgbClr val="00B050"/>
                                  </a:solidFill>
                                  <a:latin typeface="Cambria Math" panose="02040503050406030204" pitchFamily="18" charset="0"/>
                                </a:rPr>
                                <m:t>𝑿</m:t>
                              </m:r>
                            </m:sub>
                          </m:sSub>
                        </m:den>
                      </m:f>
                      <m:d>
                        <m:dPr>
                          <m:ctrlPr>
                            <a:rPr lang="en-US" sz="3600" b="1" i="1" smtClean="0">
                              <a:solidFill>
                                <a:schemeClr val="bg1"/>
                              </a:solidFill>
                              <a:latin typeface="Cambria Math" panose="02040503050406030204" pitchFamily="18" charset="0"/>
                            </a:rPr>
                          </m:ctrlPr>
                        </m:dPr>
                        <m:e>
                          <m:sSub>
                            <m:sSubPr>
                              <m:ctrlPr>
                                <a:rPr lang="en-US" sz="3600" b="1" i="1" smtClean="0">
                                  <a:solidFill>
                                    <a:srgbClr val="00B050"/>
                                  </a:solidFill>
                                  <a:latin typeface="Cambria Math" panose="02040503050406030204" pitchFamily="18" charset="0"/>
                                </a:rPr>
                              </m:ctrlPr>
                            </m:sSubPr>
                            <m:e>
                              <m:r>
                                <a:rPr lang="en-US" sz="3600" b="1" i="1" smtClean="0">
                                  <a:solidFill>
                                    <a:srgbClr val="00B050"/>
                                  </a:solidFill>
                                  <a:latin typeface="Cambria Math" panose="02040503050406030204" pitchFamily="18" charset="0"/>
                                </a:rPr>
                                <m:t>𝑿</m:t>
                              </m:r>
                            </m:e>
                            <m:sub>
                              <m:r>
                                <a:rPr lang="en-US" sz="3600" b="1" i="1" smtClean="0">
                                  <a:solidFill>
                                    <a:srgbClr val="00B050"/>
                                  </a:solidFill>
                                  <a:latin typeface="Cambria Math" panose="02040503050406030204" pitchFamily="18" charset="0"/>
                                </a:rPr>
                                <m:t>𝒊</m:t>
                              </m:r>
                            </m:sub>
                          </m:sSub>
                          <m:r>
                            <a:rPr lang="en-US" sz="3600" b="1" i="1" smtClean="0">
                              <a:solidFill>
                                <a:schemeClr val="bg1"/>
                              </a:solidFill>
                              <a:latin typeface="Cambria Math" panose="02040503050406030204" pitchFamily="18" charset="0"/>
                            </a:rPr>
                            <m:t>−</m:t>
                          </m:r>
                          <m:acc>
                            <m:accPr>
                              <m:chr m:val="̅"/>
                              <m:ctrlPr>
                                <a:rPr lang="en-US" sz="3600" b="1" i="1" smtClean="0">
                                  <a:solidFill>
                                    <a:srgbClr val="00B050"/>
                                  </a:solidFill>
                                  <a:latin typeface="Cambria Math" panose="02040503050406030204" pitchFamily="18" charset="0"/>
                                </a:rPr>
                              </m:ctrlPr>
                            </m:accPr>
                            <m:e>
                              <m:r>
                                <a:rPr lang="en-US" sz="3600" b="1" i="1" smtClean="0">
                                  <a:solidFill>
                                    <a:srgbClr val="00B050"/>
                                  </a:solidFill>
                                  <a:latin typeface="Cambria Math" panose="02040503050406030204" pitchFamily="18" charset="0"/>
                                </a:rPr>
                                <m:t>𝑿</m:t>
                              </m:r>
                            </m:e>
                          </m:acc>
                        </m:e>
                      </m:d>
                    </m:oMath>
                  </m:oMathPara>
                </a14:m>
                <a:endParaRPr lang="en-US" sz="3600" dirty="0"/>
              </a:p>
            </p:txBody>
          </p:sp>
        </mc:Choice>
        <mc:Fallback xmlns="">
          <p:sp>
            <p:nvSpPr>
              <p:cNvPr id="7" name="TextBox 6">
                <a:extLst>
                  <a:ext uri="{FF2B5EF4-FFF2-40B4-BE49-F238E27FC236}">
                    <a16:creationId xmlns:a16="http://schemas.microsoft.com/office/drawing/2014/main" id="{7F6D2B54-5920-4164-94F8-8530416E0A2C}"/>
                  </a:ext>
                </a:extLst>
              </p:cNvPr>
              <p:cNvSpPr txBox="1">
                <a:spLocks noRot="1" noChangeAspect="1" noMove="1" noResize="1" noEditPoints="1" noAdjustHandles="1" noChangeArrowheads="1" noChangeShapeType="1" noTextEdit="1"/>
              </p:cNvSpPr>
              <p:nvPr/>
            </p:nvSpPr>
            <p:spPr>
              <a:xfrm>
                <a:off x="1673768" y="3324960"/>
                <a:ext cx="4707892" cy="1131400"/>
              </a:xfrm>
              <a:prstGeom prst="rect">
                <a:avLst/>
              </a:prstGeom>
              <a:blipFill>
                <a:blip r:embed="rId4"/>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79444695-65FF-4C57-9B9E-4344760BD835}"/>
              </a:ext>
            </a:extLst>
          </p:cNvPr>
          <p:cNvSpPr txBox="1"/>
          <p:nvPr/>
        </p:nvSpPr>
        <p:spPr>
          <a:xfrm>
            <a:off x="3443514" y="4917717"/>
            <a:ext cx="2667000" cy="400110"/>
          </a:xfrm>
          <a:prstGeom prst="rect">
            <a:avLst/>
          </a:prstGeom>
          <a:noFill/>
        </p:spPr>
        <p:txBody>
          <a:bodyPr wrap="square">
            <a:spAutoFit/>
          </a:bodyPr>
          <a:lstStyle/>
          <a:p>
            <a:pPr>
              <a:defRPr/>
            </a:pPr>
            <a:r>
              <a:rPr lang="en-US" sz="2000" dirty="0">
                <a:solidFill>
                  <a:srgbClr val="C00000"/>
                </a:solidFill>
              </a:rPr>
              <a:t>No “r” term here</a:t>
            </a:r>
          </a:p>
        </p:txBody>
      </p:sp>
      <p:cxnSp>
        <p:nvCxnSpPr>
          <p:cNvPr id="9" name="Straight Arrow Connector 8">
            <a:extLst>
              <a:ext uri="{FF2B5EF4-FFF2-40B4-BE49-F238E27FC236}">
                <a16:creationId xmlns:a16="http://schemas.microsoft.com/office/drawing/2014/main" id="{56C8FA51-96A6-432B-8459-900F60E6A233}"/>
              </a:ext>
            </a:extLst>
          </p:cNvPr>
          <p:cNvCxnSpPr>
            <a:cxnSpLocks/>
          </p:cNvCxnSpPr>
          <p:nvPr/>
        </p:nvCxnSpPr>
        <p:spPr>
          <a:xfrm flipV="1">
            <a:off x="3713584" y="4058817"/>
            <a:ext cx="0" cy="858900"/>
          </a:xfrm>
          <a:prstGeom prst="straightConnector1">
            <a:avLst/>
          </a:prstGeom>
          <a:ln w="28575">
            <a:solidFill>
              <a:srgbClr val="C00000"/>
            </a:solidFill>
            <a:tailEnd type="arrow"/>
          </a:ln>
        </p:spPr>
        <p:style>
          <a:lnRef idx="1">
            <a:schemeClr val="accent6"/>
          </a:lnRef>
          <a:fillRef idx="0">
            <a:schemeClr val="accent6"/>
          </a:fillRef>
          <a:effectRef idx="0">
            <a:schemeClr val="accent6"/>
          </a:effectRef>
          <a:fontRef idx="minor">
            <a:schemeClr val="tx1"/>
          </a:fontRef>
        </p:style>
      </p:cxnSp>
      <p:sp>
        <p:nvSpPr>
          <p:cNvPr id="4" name="Slide Number Placeholder 3">
            <a:extLst>
              <a:ext uri="{FF2B5EF4-FFF2-40B4-BE49-F238E27FC236}">
                <a16:creationId xmlns:a16="http://schemas.microsoft.com/office/drawing/2014/main" id="{6EA4140F-DE07-4264-BEFD-0F569B985D84}"/>
              </a:ext>
            </a:extLst>
          </p:cNvPr>
          <p:cNvSpPr>
            <a:spLocks noGrp="1"/>
          </p:cNvSpPr>
          <p:nvPr>
            <p:ph type="sldNum" sz="quarter" idx="10"/>
          </p:nvPr>
        </p:nvSpPr>
        <p:spPr/>
        <p:txBody>
          <a:bodyPr/>
          <a:lstStyle/>
          <a:p>
            <a:pPr>
              <a:defRPr/>
            </a:pPr>
            <a:fld id="{042FAA1D-E6A5-497E-869D-21A075CF69C3}" type="slidenum">
              <a:rPr lang="en-US" altLang="en-US" smtClean="0"/>
              <a:pPr>
                <a:defRPr/>
              </a:pPr>
              <a:t>19</a:t>
            </a:fld>
            <a:endParaRPr lang="en-US" altLang="en-US"/>
          </a:p>
        </p:txBody>
      </p:sp>
    </p:spTree>
    <p:extLst>
      <p:ext uri="{BB962C8B-B14F-4D97-AF65-F5344CB8AC3E}">
        <p14:creationId xmlns:p14="http://schemas.microsoft.com/office/powerpoint/2010/main" val="1214946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Outline</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dirty="0"/>
              <a:t>Problem statement</a:t>
            </a:r>
          </a:p>
          <a:p>
            <a:pPr marL="342900" indent="-342900">
              <a:buFont typeface="Arial" panose="020B0604020202020204" pitchFamily="34" charset="0"/>
              <a:buChar char="•"/>
            </a:pPr>
            <a:r>
              <a:rPr lang="en-US" dirty="0"/>
              <a:t>Regression basics</a:t>
            </a:r>
          </a:p>
          <a:p>
            <a:pPr marL="342900" indent="-342900">
              <a:buFont typeface="Arial" panose="020B0604020202020204" pitchFamily="34" charset="0"/>
              <a:buChar char="•"/>
            </a:pPr>
            <a:r>
              <a:rPr lang="en-US" dirty="0"/>
              <a:t>Annual Peak extension</a:t>
            </a:r>
          </a:p>
          <a:p>
            <a:pPr marL="342900" indent="-342900">
              <a:buFont typeface="Arial" panose="020B0604020202020204" pitchFamily="34" charset="0"/>
              <a:buChar char="•"/>
            </a:pPr>
            <a:r>
              <a:rPr lang="en-US" dirty="0"/>
              <a:t>Continuous extension (e.g. daily)</a:t>
            </a:r>
          </a:p>
          <a:p>
            <a:pPr marL="342900" indent="-342900">
              <a:buFont typeface="Arial" panose="020B0604020202020204" pitchFamily="34" charset="0"/>
              <a:buChar char="•"/>
            </a:pPr>
            <a:r>
              <a:rPr lang="en-US" dirty="0"/>
              <a:t>Common pitfalls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a:t>
            </a:fld>
            <a:endParaRPr lang="en-US" dirty="0"/>
          </a:p>
        </p:txBody>
      </p:sp>
    </p:spTree>
    <p:extLst>
      <p:ext uri="{BB962C8B-B14F-4D97-AF65-F5344CB8AC3E}">
        <p14:creationId xmlns:p14="http://schemas.microsoft.com/office/powerpoint/2010/main" val="3012345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DC4A6-8D06-46D5-8185-2FF846A52D1D}"/>
              </a:ext>
            </a:extLst>
          </p:cNvPr>
          <p:cNvSpPr>
            <a:spLocks noGrp="1"/>
          </p:cNvSpPr>
          <p:nvPr>
            <p:ph type="title"/>
          </p:nvPr>
        </p:nvSpPr>
        <p:spPr/>
        <p:txBody>
          <a:bodyPr/>
          <a:lstStyle/>
          <a:p>
            <a:r>
              <a:rPr lang="en-US" dirty="0"/>
              <a:t>Statistics (based on logs) for </a:t>
            </a:r>
            <a:r>
              <a:rPr lang="en-US" dirty="0">
                <a:solidFill>
                  <a:srgbClr val="C00000"/>
                </a:solidFill>
              </a:rPr>
              <a:t>Concurrent</a:t>
            </a:r>
            <a:r>
              <a:rPr lang="en-US" dirty="0"/>
              <a:t> Record (</a:t>
            </a:r>
            <a:r>
              <a:rPr lang="en-US" i="1" dirty="0"/>
              <a:t>N</a:t>
            </a:r>
            <a:r>
              <a:rPr lang="en-US" i="1" baseline="-25000" dirty="0"/>
              <a:t>1</a:t>
            </a:r>
            <a:r>
              <a:rPr lang="en-US" dirty="0"/>
              <a:t>)</a:t>
            </a:r>
          </a:p>
        </p:txBody>
      </p:sp>
      <p:sp>
        <p:nvSpPr>
          <p:cNvPr id="3" name="Slide Number Placeholder 2">
            <a:extLst>
              <a:ext uri="{FF2B5EF4-FFF2-40B4-BE49-F238E27FC236}">
                <a16:creationId xmlns:a16="http://schemas.microsoft.com/office/drawing/2014/main" id="{D220EEC2-D7A2-4217-B088-0DA4F0CE71D4}"/>
              </a:ext>
            </a:extLst>
          </p:cNvPr>
          <p:cNvSpPr>
            <a:spLocks noGrp="1"/>
          </p:cNvSpPr>
          <p:nvPr>
            <p:ph type="sldNum" sz="quarter" idx="10"/>
          </p:nvPr>
        </p:nvSpPr>
        <p:spPr/>
        <p:txBody>
          <a:bodyPr/>
          <a:lstStyle/>
          <a:p>
            <a:fld id="{AEC41EBA-9034-47ED-B818-3C032280C770}" type="slidenum">
              <a:rPr lang="en-US" altLang="en-US" smtClean="0"/>
              <a:pPr/>
              <a:t>20</a:t>
            </a:fld>
            <a:endParaRPr lang="en-US" alt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09D5B08-7DF3-414C-869F-0BFFD072E29A}"/>
                  </a:ext>
                </a:extLst>
              </p:cNvPr>
              <p:cNvSpPr txBox="1"/>
              <p:nvPr/>
            </p:nvSpPr>
            <p:spPr>
              <a:xfrm>
                <a:off x="762000" y="2667000"/>
                <a:ext cx="2221890" cy="7761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00B050"/>
                              </a:solidFill>
                              <a:latin typeface="Cambria Math" panose="02040503050406030204" pitchFamily="18" charset="0"/>
                            </a:rPr>
                          </m:ctrlPr>
                        </m:accPr>
                        <m:e>
                          <m:r>
                            <a:rPr lang="en-US" b="1" i="1" smtClean="0">
                              <a:solidFill>
                                <a:srgbClr val="00B050"/>
                              </a:solidFill>
                              <a:latin typeface="Cambria Math" panose="02040503050406030204" pitchFamily="18" charset="0"/>
                            </a:rPr>
                            <m:t>𝑿</m:t>
                          </m:r>
                        </m:e>
                      </m:acc>
                      <m:r>
                        <a:rPr lang="en-US" b="1" i="1" smtClean="0">
                          <a:solidFill>
                            <a:schemeClr val="bg1"/>
                          </a:solidFill>
                          <a:latin typeface="Cambria Math" panose="02040503050406030204" pitchFamily="18" charset="0"/>
                          <a:ea typeface="Cambria Math" panose="02040503050406030204" pitchFamily="18" charset="0"/>
                        </a:rPr>
                        <m:t>≡</m:t>
                      </m:r>
                      <m:f>
                        <m:fPr>
                          <m:ctrlPr>
                            <a:rPr lang="en-US" b="1" i="1" smtClean="0">
                              <a:solidFill>
                                <a:schemeClr val="bg1"/>
                              </a:solidFill>
                              <a:latin typeface="Cambria Math" panose="02040503050406030204" pitchFamily="18" charset="0"/>
                            </a:rPr>
                          </m:ctrlPr>
                        </m:fPr>
                        <m:num>
                          <m:r>
                            <a:rPr lang="en-US" b="1" i="1" smtClean="0">
                              <a:solidFill>
                                <a:schemeClr val="bg1"/>
                              </a:solidFill>
                              <a:latin typeface="Cambria Math" panose="02040503050406030204" pitchFamily="18" charset="0"/>
                            </a:rPr>
                            <m:t>𝟏</m:t>
                          </m:r>
                        </m:num>
                        <m:den>
                          <m:sSub>
                            <m:sSubPr>
                              <m:ctrlPr>
                                <a:rPr lang="en-US" b="1" i="1" smtClean="0">
                                  <a:solidFill>
                                    <a:schemeClr val="bg1"/>
                                  </a:solidFill>
                                  <a:latin typeface="Cambria Math" panose="02040503050406030204" pitchFamily="18" charset="0"/>
                                </a:rPr>
                              </m:ctrlPr>
                            </m:sSubPr>
                            <m:e>
                              <m:r>
                                <a:rPr lang="en-US" b="1" i="1" smtClean="0">
                                  <a:solidFill>
                                    <a:schemeClr val="bg1"/>
                                  </a:solidFill>
                                  <a:latin typeface="Cambria Math" panose="02040503050406030204" pitchFamily="18" charset="0"/>
                                </a:rPr>
                                <m:t>𝑵</m:t>
                              </m:r>
                            </m:e>
                            <m:sub>
                              <m:r>
                                <a:rPr lang="en-US" b="1" i="1" smtClean="0">
                                  <a:solidFill>
                                    <a:schemeClr val="bg1"/>
                                  </a:solidFill>
                                  <a:latin typeface="Cambria Math" panose="02040503050406030204" pitchFamily="18" charset="0"/>
                                </a:rPr>
                                <m:t>𝟏</m:t>
                              </m:r>
                            </m:sub>
                          </m:sSub>
                        </m:den>
                      </m:f>
                      <m:nary>
                        <m:naryPr>
                          <m:chr m:val="∑"/>
                          <m:limLoc m:val="subSup"/>
                          <m:ctrlPr>
                            <a:rPr lang="en-US" b="1" i="1" smtClean="0">
                              <a:solidFill>
                                <a:schemeClr val="bg1"/>
                              </a:solidFill>
                              <a:latin typeface="Cambria Math" panose="02040503050406030204" pitchFamily="18" charset="0"/>
                            </a:rPr>
                          </m:ctrlPr>
                        </m:naryPr>
                        <m:sub>
                          <m:r>
                            <m:rPr>
                              <m:brk m:alnAt="25"/>
                            </m:rPr>
                            <a:rPr lang="en-US" b="1" i="1" smtClean="0">
                              <a:solidFill>
                                <a:schemeClr val="bg1"/>
                              </a:solidFill>
                              <a:latin typeface="Cambria Math" panose="02040503050406030204" pitchFamily="18" charset="0"/>
                            </a:rPr>
                            <m:t>𝒊</m:t>
                          </m:r>
                          <m:r>
                            <a:rPr lang="en-US" b="1" i="1" smtClean="0">
                              <a:solidFill>
                                <a:schemeClr val="bg1"/>
                              </a:solidFill>
                              <a:latin typeface="Cambria Math" panose="02040503050406030204" pitchFamily="18" charset="0"/>
                            </a:rPr>
                            <m:t>=</m:t>
                          </m:r>
                          <m:r>
                            <a:rPr lang="en-US" b="1" i="1" smtClean="0">
                              <a:solidFill>
                                <a:schemeClr val="bg1"/>
                              </a:solidFill>
                              <a:latin typeface="Cambria Math" panose="02040503050406030204" pitchFamily="18" charset="0"/>
                            </a:rPr>
                            <m:t>𝟏</m:t>
                          </m:r>
                        </m:sub>
                        <m:sup>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𝑵</m:t>
                              </m:r>
                            </m:e>
                            <m:sub>
                              <m:r>
                                <a:rPr lang="en-US" i="1">
                                  <a:solidFill>
                                    <a:schemeClr val="bg1"/>
                                  </a:solidFill>
                                  <a:latin typeface="Cambria Math" panose="02040503050406030204" pitchFamily="18" charset="0"/>
                                </a:rPr>
                                <m:t>𝟏</m:t>
                              </m:r>
                            </m:sub>
                          </m:sSub>
                        </m:sup>
                        <m:e>
                          <m:sSub>
                            <m:sSubPr>
                              <m:ctrlPr>
                                <a:rPr lang="en-US" b="1" i="1" smtClean="0">
                                  <a:solidFill>
                                    <a:schemeClr val="bg1"/>
                                  </a:solidFill>
                                  <a:latin typeface="Cambria Math" panose="02040503050406030204" pitchFamily="18" charset="0"/>
                                </a:rPr>
                              </m:ctrlPr>
                            </m:sSubPr>
                            <m:e>
                              <m:r>
                                <a:rPr lang="en-US" b="1" i="1" smtClean="0">
                                  <a:solidFill>
                                    <a:schemeClr val="bg1"/>
                                  </a:solidFill>
                                  <a:latin typeface="Cambria Math" panose="02040503050406030204" pitchFamily="18" charset="0"/>
                                </a:rPr>
                                <m:t>𝑿</m:t>
                              </m:r>
                            </m:e>
                            <m:sub>
                              <m:r>
                                <a:rPr lang="en-US" b="1" i="1" smtClean="0">
                                  <a:solidFill>
                                    <a:schemeClr val="bg1"/>
                                  </a:solidFill>
                                  <a:latin typeface="Cambria Math" panose="02040503050406030204" pitchFamily="18" charset="0"/>
                                </a:rPr>
                                <m:t>𝒊</m:t>
                              </m:r>
                            </m:sub>
                          </m:sSub>
                        </m:e>
                      </m:nary>
                    </m:oMath>
                  </m:oMathPara>
                </a14:m>
                <a:endParaRPr lang="en-US" dirty="0">
                  <a:solidFill>
                    <a:schemeClr val="bg1"/>
                  </a:solidFill>
                </a:endParaRPr>
              </a:p>
            </p:txBody>
          </p:sp>
        </mc:Choice>
        <mc:Fallback xmlns="">
          <p:sp>
            <p:nvSpPr>
              <p:cNvPr id="4" name="TextBox 3">
                <a:extLst>
                  <a:ext uri="{FF2B5EF4-FFF2-40B4-BE49-F238E27FC236}">
                    <a16:creationId xmlns:a16="http://schemas.microsoft.com/office/drawing/2014/main" id="{F09D5B08-7DF3-414C-869F-0BFFD072E29A}"/>
                  </a:ext>
                </a:extLst>
              </p:cNvPr>
              <p:cNvSpPr txBox="1">
                <a:spLocks noRot="1" noChangeAspect="1" noMove="1" noResize="1" noEditPoints="1" noAdjustHandles="1" noChangeArrowheads="1" noChangeShapeType="1" noTextEdit="1"/>
              </p:cNvSpPr>
              <p:nvPr/>
            </p:nvSpPr>
            <p:spPr>
              <a:xfrm>
                <a:off x="762000" y="2667000"/>
                <a:ext cx="2221890" cy="77611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AD15CD5-135C-4461-A168-980DB89EEA21}"/>
                  </a:ext>
                </a:extLst>
              </p:cNvPr>
              <p:cNvSpPr txBox="1"/>
              <p:nvPr/>
            </p:nvSpPr>
            <p:spPr>
              <a:xfrm>
                <a:off x="4953000" y="2652890"/>
                <a:ext cx="2204258" cy="7761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0070C0"/>
                              </a:solidFill>
                              <a:latin typeface="Cambria Math" panose="02040503050406030204" pitchFamily="18" charset="0"/>
                            </a:rPr>
                          </m:ctrlPr>
                        </m:accPr>
                        <m:e>
                          <m:r>
                            <a:rPr lang="en-US" b="1" i="1" smtClean="0">
                              <a:solidFill>
                                <a:srgbClr val="0070C0"/>
                              </a:solidFill>
                              <a:latin typeface="Cambria Math" panose="02040503050406030204" pitchFamily="18" charset="0"/>
                            </a:rPr>
                            <m:t>𝒀</m:t>
                          </m:r>
                        </m:e>
                      </m:acc>
                      <m:r>
                        <a:rPr lang="en-US" b="1" i="1" smtClean="0">
                          <a:solidFill>
                            <a:schemeClr val="bg1"/>
                          </a:solidFill>
                          <a:latin typeface="Cambria Math" panose="02040503050406030204" pitchFamily="18" charset="0"/>
                          <a:ea typeface="Cambria Math" panose="02040503050406030204" pitchFamily="18" charset="0"/>
                        </a:rPr>
                        <m:t>≡</m:t>
                      </m:r>
                      <m:f>
                        <m:fPr>
                          <m:ctrlPr>
                            <a:rPr lang="en-US" b="1" i="1" smtClean="0">
                              <a:solidFill>
                                <a:schemeClr val="bg1"/>
                              </a:solidFill>
                              <a:latin typeface="Cambria Math" panose="02040503050406030204" pitchFamily="18" charset="0"/>
                            </a:rPr>
                          </m:ctrlPr>
                        </m:fPr>
                        <m:num>
                          <m:r>
                            <a:rPr lang="en-US" b="1" i="1" smtClean="0">
                              <a:solidFill>
                                <a:schemeClr val="bg1"/>
                              </a:solidFill>
                              <a:latin typeface="Cambria Math" panose="02040503050406030204" pitchFamily="18" charset="0"/>
                            </a:rPr>
                            <m:t>𝟏</m:t>
                          </m:r>
                        </m:num>
                        <m:den>
                          <m:sSub>
                            <m:sSubPr>
                              <m:ctrlPr>
                                <a:rPr lang="en-US" b="1" i="1" smtClean="0">
                                  <a:solidFill>
                                    <a:schemeClr val="bg1"/>
                                  </a:solidFill>
                                  <a:latin typeface="Cambria Math" panose="02040503050406030204" pitchFamily="18" charset="0"/>
                                </a:rPr>
                              </m:ctrlPr>
                            </m:sSubPr>
                            <m:e>
                              <m:r>
                                <a:rPr lang="en-US" b="1" i="1" smtClean="0">
                                  <a:solidFill>
                                    <a:schemeClr val="bg1"/>
                                  </a:solidFill>
                                  <a:latin typeface="Cambria Math" panose="02040503050406030204" pitchFamily="18" charset="0"/>
                                </a:rPr>
                                <m:t>𝑵</m:t>
                              </m:r>
                            </m:e>
                            <m:sub>
                              <m:r>
                                <a:rPr lang="en-US" b="1" i="1" smtClean="0">
                                  <a:solidFill>
                                    <a:schemeClr val="bg1"/>
                                  </a:solidFill>
                                  <a:latin typeface="Cambria Math" panose="02040503050406030204" pitchFamily="18" charset="0"/>
                                </a:rPr>
                                <m:t>𝟏</m:t>
                              </m:r>
                            </m:sub>
                          </m:sSub>
                        </m:den>
                      </m:f>
                      <m:nary>
                        <m:naryPr>
                          <m:chr m:val="∑"/>
                          <m:limLoc m:val="subSup"/>
                          <m:ctrlPr>
                            <a:rPr lang="en-US" b="1" i="1" smtClean="0">
                              <a:solidFill>
                                <a:schemeClr val="bg1"/>
                              </a:solidFill>
                              <a:latin typeface="Cambria Math" panose="02040503050406030204" pitchFamily="18" charset="0"/>
                            </a:rPr>
                          </m:ctrlPr>
                        </m:naryPr>
                        <m:sub>
                          <m:r>
                            <m:rPr>
                              <m:brk m:alnAt="25"/>
                            </m:rPr>
                            <a:rPr lang="en-US" b="1" i="1" smtClean="0">
                              <a:solidFill>
                                <a:schemeClr val="bg1"/>
                              </a:solidFill>
                              <a:latin typeface="Cambria Math" panose="02040503050406030204" pitchFamily="18" charset="0"/>
                            </a:rPr>
                            <m:t>𝒊</m:t>
                          </m:r>
                          <m:r>
                            <a:rPr lang="en-US" b="1" i="1" smtClean="0">
                              <a:solidFill>
                                <a:schemeClr val="bg1"/>
                              </a:solidFill>
                              <a:latin typeface="Cambria Math" panose="02040503050406030204" pitchFamily="18" charset="0"/>
                            </a:rPr>
                            <m:t>=</m:t>
                          </m:r>
                          <m:r>
                            <a:rPr lang="en-US" b="1" i="1" smtClean="0">
                              <a:solidFill>
                                <a:schemeClr val="bg1"/>
                              </a:solidFill>
                              <a:latin typeface="Cambria Math" panose="02040503050406030204" pitchFamily="18" charset="0"/>
                            </a:rPr>
                            <m:t>𝟏</m:t>
                          </m:r>
                        </m:sub>
                        <m:sup>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𝑵</m:t>
                              </m:r>
                            </m:e>
                            <m:sub>
                              <m:r>
                                <a:rPr lang="en-US" i="1">
                                  <a:solidFill>
                                    <a:schemeClr val="bg1"/>
                                  </a:solidFill>
                                  <a:latin typeface="Cambria Math" panose="02040503050406030204" pitchFamily="18" charset="0"/>
                                </a:rPr>
                                <m:t>𝟏</m:t>
                              </m:r>
                            </m:sub>
                          </m:sSub>
                        </m:sup>
                        <m:e>
                          <m:sSub>
                            <m:sSubPr>
                              <m:ctrlPr>
                                <a:rPr lang="en-US" b="1" i="1" smtClean="0">
                                  <a:solidFill>
                                    <a:schemeClr val="bg1"/>
                                  </a:solidFill>
                                  <a:latin typeface="Cambria Math" panose="02040503050406030204" pitchFamily="18" charset="0"/>
                                </a:rPr>
                              </m:ctrlPr>
                            </m:sSubPr>
                            <m:e>
                              <m:r>
                                <a:rPr lang="en-US" b="1" i="1" smtClean="0">
                                  <a:solidFill>
                                    <a:schemeClr val="bg1"/>
                                  </a:solidFill>
                                  <a:latin typeface="Cambria Math" panose="02040503050406030204" pitchFamily="18" charset="0"/>
                                </a:rPr>
                                <m:t>𝒀</m:t>
                              </m:r>
                            </m:e>
                            <m:sub>
                              <m:r>
                                <a:rPr lang="en-US" b="1" i="1" smtClean="0">
                                  <a:solidFill>
                                    <a:schemeClr val="bg1"/>
                                  </a:solidFill>
                                  <a:latin typeface="Cambria Math" panose="02040503050406030204" pitchFamily="18" charset="0"/>
                                </a:rPr>
                                <m:t>𝒊</m:t>
                              </m:r>
                            </m:sub>
                          </m:sSub>
                        </m:e>
                      </m:nary>
                    </m:oMath>
                  </m:oMathPara>
                </a14:m>
                <a:endParaRPr lang="en-US" dirty="0">
                  <a:solidFill>
                    <a:schemeClr val="bg1"/>
                  </a:solidFill>
                </a:endParaRPr>
              </a:p>
            </p:txBody>
          </p:sp>
        </mc:Choice>
        <mc:Fallback xmlns="">
          <p:sp>
            <p:nvSpPr>
              <p:cNvPr id="5" name="TextBox 4">
                <a:extLst>
                  <a:ext uri="{FF2B5EF4-FFF2-40B4-BE49-F238E27FC236}">
                    <a16:creationId xmlns:a16="http://schemas.microsoft.com/office/drawing/2014/main" id="{2AD15CD5-135C-4461-A168-980DB89EEA21}"/>
                  </a:ext>
                </a:extLst>
              </p:cNvPr>
              <p:cNvSpPr txBox="1">
                <a:spLocks noRot="1" noChangeAspect="1" noMove="1" noResize="1" noEditPoints="1" noAdjustHandles="1" noChangeArrowheads="1" noChangeShapeType="1" noTextEdit="1"/>
              </p:cNvSpPr>
              <p:nvPr/>
            </p:nvSpPr>
            <p:spPr>
              <a:xfrm>
                <a:off x="4953000" y="2652890"/>
                <a:ext cx="2204258" cy="77611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39E9C02-7555-414F-A937-1917F2F37D90}"/>
                  </a:ext>
                </a:extLst>
              </p:cNvPr>
              <p:cNvSpPr txBox="1"/>
              <p:nvPr/>
            </p:nvSpPr>
            <p:spPr>
              <a:xfrm>
                <a:off x="694567" y="3795890"/>
                <a:ext cx="3876639" cy="7761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b="1" i="1" smtClean="0">
                              <a:solidFill>
                                <a:srgbClr val="00B050"/>
                              </a:solidFill>
                              <a:latin typeface="Cambria Math" panose="02040503050406030204" pitchFamily="18" charset="0"/>
                              <a:ea typeface="Cambria Math" panose="02040503050406030204" pitchFamily="18" charset="0"/>
                            </a:rPr>
                          </m:ctrlPr>
                        </m:sSubSupPr>
                        <m:e>
                          <m:r>
                            <a:rPr lang="en-US" b="1" i="1" smtClean="0">
                              <a:solidFill>
                                <a:srgbClr val="00B050"/>
                              </a:solidFill>
                              <a:latin typeface="Cambria Math" panose="02040503050406030204" pitchFamily="18" charset="0"/>
                              <a:ea typeface="Cambria Math" panose="02040503050406030204" pitchFamily="18" charset="0"/>
                            </a:rPr>
                            <m:t>𝑺</m:t>
                          </m:r>
                        </m:e>
                        <m:sub>
                          <m:r>
                            <a:rPr lang="en-US" b="1" i="1" smtClean="0">
                              <a:solidFill>
                                <a:srgbClr val="00B050"/>
                              </a:solidFill>
                              <a:latin typeface="Cambria Math" panose="02040503050406030204" pitchFamily="18" charset="0"/>
                              <a:ea typeface="Cambria Math" panose="02040503050406030204" pitchFamily="18" charset="0"/>
                            </a:rPr>
                            <m:t>𝑿</m:t>
                          </m:r>
                        </m:sub>
                        <m:sup>
                          <m:r>
                            <a:rPr lang="en-US" b="1" i="1" smtClean="0">
                              <a:solidFill>
                                <a:srgbClr val="00B050"/>
                              </a:solidFill>
                              <a:latin typeface="Cambria Math" panose="02040503050406030204" pitchFamily="18" charset="0"/>
                              <a:ea typeface="Cambria Math" panose="02040503050406030204" pitchFamily="18" charset="0"/>
                            </a:rPr>
                            <m:t>𝟐</m:t>
                          </m:r>
                        </m:sup>
                      </m:sSubSup>
                      <m:r>
                        <a:rPr lang="en-US" b="1" i="1" smtClean="0">
                          <a:solidFill>
                            <a:schemeClr val="bg1"/>
                          </a:solidFill>
                          <a:latin typeface="Cambria Math" panose="02040503050406030204" pitchFamily="18" charset="0"/>
                          <a:ea typeface="Cambria Math" panose="02040503050406030204" pitchFamily="18" charset="0"/>
                        </a:rPr>
                        <m:t>≡</m:t>
                      </m:r>
                      <m:f>
                        <m:fPr>
                          <m:ctrlPr>
                            <a:rPr lang="en-US" b="1" i="1" smtClean="0">
                              <a:solidFill>
                                <a:schemeClr val="bg1"/>
                              </a:solidFill>
                              <a:latin typeface="Cambria Math" panose="02040503050406030204" pitchFamily="18" charset="0"/>
                            </a:rPr>
                          </m:ctrlPr>
                        </m:fPr>
                        <m:num>
                          <m:r>
                            <a:rPr lang="en-US" b="1" i="1" smtClean="0">
                              <a:solidFill>
                                <a:schemeClr val="bg1"/>
                              </a:solidFill>
                              <a:latin typeface="Cambria Math" panose="02040503050406030204" pitchFamily="18" charset="0"/>
                            </a:rPr>
                            <m:t>𝟏</m:t>
                          </m:r>
                        </m:num>
                        <m:den>
                          <m:sSub>
                            <m:sSubPr>
                              <m:ctrlPr>
                                <a:rPr lang="en-US" b="1" i="1" smtClean="0">
                                  <a:solidFill>
                                    <a:schemeClr val="bg1"/>
                                  </a:solidFill>
                                  <a:latin typeface="Cambria Math" panose="02040503050406030204" pitchFamily="18" charset="0"/>
                                </a:rPr>
                              </m:ctrlPr>
                            </m:sSubPr>
                            <m:e>
                              <m:r>
                                <a:rPr lang="en-US" b="1" i="1" smtClean="0">
                                  <a:solidFill>
                                    <a:schemeClr val="bg1"/>
                                  </a:solidFill>
                                  <a:latin typeface="Cambria Math" panose="02040503050406030204" pitchFamily="18" charset="0"/>
                                </a:rPr>
                                <m:t>𝑵</m:t>
                              </m:r>
                            </m:e>
                            <m:sub>
                              <m:r>
                                <a:rPr lang="en-US" b="1" i="1" smtClean="0">
                                  <a:solidFill>
                                    <a:schemeClr val="bg1"/>
                                  </a:solidFill>
                                  <a:latin typeface="Cambria Math" panose="02040503050406030204" pitchFamily="18" charset="0"/>
                                </a:rPr>
                                <m:t>𝟏</m:t>
                              </m:r>
                            </m:sub>
                          </m:sSub>
                          <m:r>
                            <a:rPr lang="en-US" b="1" i="1" smtClean="0">
                              <a:solidFill>
                                <a:schemeClr val="bg1"/>
                              </a:solidFill>
                              <a:latin typeface="Cambria Math" panose="02040503050406030204" pitchFamily="18" charset="0"/>
                            </a:rPr>
                            <m:t>−</m:t>
                          </m:r>
                          <m:r>
                            <a:rPr lang="en-US" b="1" i="1" smtClean="0">
                              <a:solidFill>
                                <a:schemeClr val="bg1"/>
                              </a:solidFill>
                              <a:latin typeface="Cambria Math" panose="02040503050406030204" pitchFamily="18" charset="0"/>
                            </a:rPr>
                            <m:t>𝟏</m:t>
                          </m:r>
                        </m:den>
                      </m:f>
                      <m:nary>
                        <m:naryPr>
                          <m:chr m:val="∑"/>
                          <m:limLoc m:val="subSup"/>
                          <m:ctrlPr>
                            <a:rPr lang="en-US" b="1" i="1" smtClean="0">
                              <a:solidFill>
                                <a:schemeClr val="bg1"/>
                              </a:solidFill>
                              <a:latin typeface="Cambria Math" panose="02040503050406030204" pitchFamily="18" charset="0"/>
                            </a:rPr>
                          </m:ctrlPr>
                        </m:naryPr>
                        <m:sub>
                          <m:r>
                            <m:rPr>
                              <m:brk m:alnAt="25"/>
                            </m:rPr>
                            <a:rPr lang="en-US" b="1" i="1" smtClean="0">
                              <a:solidFill>
                                <a:schemeClr val="bg1"/>
                              </a:solidFill>
                              <a:latin typeface="Cambria Math" panose="02040503050406030204" pitchFamily="18" charset="0"/>
                            </a:rPr>
                            <m:t>𝒊</m:t>
                          </m:r>
                          <m:r>
                            <a:rPr lang="en-US" b="1" i="1" smtClean="0">
                              <a:solidFill>
                                <a:schemeClr val="bg1"/>
                              </a:solidFill>
                              <a:latin typeface="Cambria Math" panose="02040503050406030204" pitchFamily="18" charset="0"/>
                            </a:rPr>
                            <m:t>=</m:t>
                          </m:r>
                          <m:r>
                            <a:rPr lang="en-US" b="1" i="1" smtClean="0">
                              <a:solidFill>
                                <a:schemeClr val="bg1"/>
                              </a:solidFill>
                              <a:latin typeface="Cambria Math" panose="02040503050406030204" pitchFamily="18" charset="0"/>
                            </a:rPr>
                            <m:t>𝟏</m:t>
                          </m:r>
                        </m:sub>
                        <m:sup>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𝑵</m:t>
                              </m:r>
                            </m:e>
                            <m:sub>
                              <m:r>
                                <a:rPr lang="en-US" i="1">
                                  <a:solidFill>
                                    <a:schemeClr val="bg1"/>
                                  </a:solidFill>
                                  <a:latin typeface="Cambria Math" panose="02040503050406030204" pitchFamily="18" charset="0"/>
                                </a:rPr>
                                <m:t>𝟏</m:t>
                              </m:r>
                            </m:sub>
                          </m:sSub>
                        </m:sup>
                        <m:e>
                          <m:sSup>
                            <m:sSupPr>
                              <m:ctrlPr>
                                <a:rPr lang="en-US" b="1" i="1" smtClean="0">
                                  <a:solidFill>
                                    <a:schemeClr val="bg1"/>
                                  </a:solidFill>
                                  <a:latin typeface="Cambria Math" panose="02040503050406030204" pitchFamily="18" charset="0"/>
                                </a:rPr>
                              </m:ctrlPr>
                            </m:sSup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𝑿</m:t>
                                  </m:r>
                                </m:e>
                                <m:sub>
                                  <m:r>
                                    <a:rPr lang="en-US" i="1">
                                      <a:solidFill>
                                        <a:schemeClr val="bg1"/>
                                      </a:solidFill>
                                      <a:latin typeface="Cambria Math" panose="02040503050406030204" pitchFamily="18" charset="0"/>
                                    </a:rPr>
                                    <m:t>𝒊</m:t>
                                  </m:r>
                                </m:sub>
                              </m:sSub>
                              <m:r>
                                <a:rPr lang="en-US" i="1">
                                  <a:solidFill>
                                    <a:schemeClr val="bg1"/>
                                  </a:solidFill>
                                  <a:latin typeface="Cambria Math" panose="02040503050406030204" pitchFamily="18" charset="0"/>
                                </a:rPr>
                                <m:t>−</m:t>
                              </m:r>
                              <m:acc>
                                <m:accPr>
                                  <m:chr m:val="̅"/>
                                  <m:ctrlPr>
                                    <a:rPr lang="en-US" i="1">
                                      <a:solidFill>
                                        <a:schemeClr val="bg1"/>
                                      </a:solidFill>
                                      <a:latin typeface="Cambria Math" panose="02040503050406030204" pitchFamily="18" charset="0"/>
                                      <a:ea typeface="Cambria Math" panose="02040503050406030204" pitchFamily="18" charset="0"/>
                                    </a:rPr>
                                  </m:ctrlPr>
                                </m:accPr>
                                <m:e>
                                  <m:r>
                                    <a:rPr lang="en-US" i="1">
                                      <a:solidFill>
                                        <a:schemeClr val="bg1"/>
                                      </a:solidFill>
                                      <a:latin typeface="Cambria Math" panose="02040503050406030204" pitchFamily="18" charset="0"/>
                                      <a:ea typeface="Cambria Math" panose="02040503050406030204" pitchFamily="18" charset="0"/>
                                    </a:rPr>
                                    <m:t>𝑿</m:t>
                                  </m:r>
                                </m:e>
                              </m:acc>
                              <m:r>
                                <a:rPr lang="en-US" i="1">
                                  <a:solidFill>
                                    <a:schemeClr val="bg1"/>
                                  </a:solidFill>
                                  <a:latin typeface="Cambria Math" panose="02040503050406030204" pitchFamily="18" charset="0"/>
                                  <a:ea typeface="Cambria Math" panose="02040503050406030204" pitchFamily="18" charset="0"/>
                                </a:rPr>
                                <m:t>)</m:t>
                              </m:r>
                            </m:e>
                            <m:sup>
                              <m:r>
                                <a:rPr lang="en-US" b="1" i="1" smtClean="0">
                                  <a:solidFill>
                                    <a:schemeClr val="bg1"/>
                                  </a:solidFill>
                                  <a:latin typeface="Cambria Math" panose="02040503050406030204" pitchFamily="18" charset="0"/>
                                </a:rPr>
                                <m:t>𝟐</m:t>
                              </m:r>
                            </m:sup>
                          </m:sSup>
                        </m:e>
                      </m:nary>
                    </m:oMath>
                  </m:oMathPara>
                </a14:m>
                <a:endParaRPr lang="en-US" dirty="0">
                  <a:solidFill>
                    <a:schemeClr val="bg1"/>
                  </a:solidFill>
                </a:endParaRPr>
              </a:p>
            </p:txBody>
          </p:sp>
        </mc:Choice>
        <mc:Fallback xmlns="">
          <p:sp>
            <p:nvSpPr>
              <p:cNvPr id="6" name="TextBox 5">
                <a:extLst>
                  <a:ext uri="{FF2B5EF4-FFF2-40B4-BE49-F238E27FC236}">
                    <a16:creationId xmlns:a16="http://schemas.microsoft.com/office/drawing/2014/main" id="{639E9C02-7555-414F-A937-1917F2F37D90}"/>
                  </a:ext>
                </a:extLst>
              </p:cNvPr>
              <p:cNvSpPr txBox="1">
                <a:spLocks noRot="1" noChangeAspect="1" noMove="1" noResize="1" noEditPoints="1" noAdjustHandles="1" noChangeArrowheads="1" noChangeShapeType="1" noTextEdit="1"/>
              </p:cNvSpPr>
              <p:nvPr/>
            </p:nvSpPr>
            <p:spPr>
              <a:xfrm>
                <a:off x="694567" y="3795890"/>
                <a:ext cx="3876639" cy="77611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96E65057-7805-4FF2-BBD3-D296A8FE00A1}"/>
                  </a:ext>
                </a:extLst>
              </p:cNvPr>
              <p:cNvSpPr txBox="1"/>
              <p:nvPr/>
            </p:nvSpPr>
            <p:spPr>
              <a:xfrm>
                <a:off x="4876800" y="3795890"/>
                <a:ext cx="3786869" cy="7761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b="1" i="1" smtClean="0">
                              <a:solidFill>
                                <a:srgbClr val="0070C0"/>
                              </a:solidFill>
                              <a:latin typeface="Cambria Math" panose="02040503050406030204" pitchFamily="18" charset="0"/>
                              <a:ea typeface="Cambria Math" panose="02040503050406030204" pitchFamily="18" charset="0"/>
                            </a:rPr>
                          </m:ctrlPr>
                        </m:sSubSupPr>
                        <m:e>
                          <m:r>
                            <a:rPr lang="en-US" b="1" i="1" smtClean="0">
                              <a:solidFill>
                                <a:srgbClr val="0070C0"/>
                              </a:solidFill>
                              <a:latin typeface="Cambria Math" panose="02040503050406030204" pitchFamily="18" charset="0"/>
                              <a:ea typeface="Cambria Math" panose="02040503050406030204" pitchFamily="18" charset="0"/>
                            </a:rPr>
                            <m:t>𝑺</m:t>
                          </m:r>
                        </m:e>
                        <m:sub>
                          <m:r>
                            <a:rPr lang="en-US" b="1" i="1" smtClean="0">
                              <a:solidFill>
                                <a:srgbClr val="0070C0"/>
                              </a:solidFill>
                              <a:latin typeface="Cambria Math" panose="02040503050406030204" pitchFamily="18" charset="0"/>
                              <a:ea typeface="Cambria Math" panose="02040503050406030204" pitchFamily="18" charset="0"/>
                            </a:rPr>
                            <m:t>𝒀</m:t>
                          </m:r>
                        </m:sub>
                        <m:sup>
                          <m:r>
                            <a:rPr lang="en-US" b="1" i="1" smtClean="0">
                              <a:solidFill>
                                <a:srgbClr val="0070C0"/>
                              </a:solidFill>
                              <a:latin typeface="Cambria Math" panose="02040503050406030204" pitchFamily="18" charset="0"/>
                              <a:ea typeface="Cambria Math" panose="02040503050406030204" pitchFamily="18" charset="0"/>
                            </a:rPr>
                            <m:t>𝟐</m:t>
                          </m:r>
                        </m:sup>
                      </m:sSubSup>
                      <m:r>
                        <a:rPr lang="en-US" b="1" i="1" smtClean="0">
                          <a:solidFill>
                            <a:schemeClr val="bg1"/>
                          </a:solidFill>
                          <a:latin typeface="Cambria Math" panose="02040503050406030204" pitchFamily="18" charset="0"/>
                          <a:ea typeface="Cambria Math" panose="02040503050406030204" pitchFamily="18" charset="0"/>
                        </a:rPr>
                        <m:t>≡</m:t>
                      </m:r>
                      <m:f>
                        <m:fPr>
                          <m:ctrlPr>
                            <a:rPr lang="en-US" b="1" i="1" smtClean="0">
                              <a:solidFill>
                                <a:schemeClr val="bg1"/>
                              </a:solidFill>
                              <a:latin typeface="Cambria Math" panose="02040503050406030204" pitchFamily="18" charset="0"/>
                            </a:rPr>
                          </m:ctrlPr>
                        </m:fPr>
                        <m:num>
                          <m:r>
                            <a:rPr lang="en-US" b="1" i="1" smtClean="0">
                              <a:solidFill>
                                <a:schemeClr val="bg1"/>
                              </a:solidFill>
                              <a:latin typeface="Cambria Math" panose="02040503050406030204" pitchFamily="18" charset="0"/>
                            </a:rPr>
                            <m:t>𝟏</m:t>
                          </m:r>
                        </m:num>
                        <m:den>
                          <m:sSub>
                            <m:sSubPr>
                              <m:ctrlPr>
                                <a:rPr lang="en-US" b="1" i="1" smtClean="0">
                                  <a:solidFill>
                                    <a:schemeClr val="bg1"/>
                                  </a:solidFill>
                                  <a:latin typeface="Cambria Math" panose="02040503050406030204" pitchFamily="18" charset="0"/>
                                </a:rPr>
                              </m:ctrlPr>
                            </m:sSubPr>
                            <m:e>
                              <m:r>
                                <a:rPr lang="en-US" b="1" i="1" smtClean="0">
                                  <a:solidFill>
                                    <a:schemeClr val="bg1"/>
                                  </a:solidFill>
                                  <a:latin typeface="Cambria Math" panose="02040503050406030204" pitchFamily="18" charset="0"/>
                                </a:rPr>
                                <m:t>𝑵</m:t>
                              </m:r>
                            </m:e>
                            <m:sub>
                              <m:r>
                                <a:rPr lang="en-US" b="1" i="1" smtClean="0">
                                  <a:solidFill>
                                    <a:schemeClr val="bg1"/>
                                  </a:solidFill>
                                  <a:latin typeface="Cambria Math" panose="02040503050406030204" pitchFamily="18" charset="0"/>
                                </a:rPr>
                                <m:t>𝟏</m:t>
                              </m:r>
                            </m:sub>
                          </m:sSub>
                          <m:r>
                            <a:rPr lang="en-US" b="1" i="1" smtClean="0">
                              <a:solidFill>
                                <a:schemeClr val="bg1"/>
                              </a:solidFill>
                              <a:latin typeface="Cambria Math" panose="02040503050406030204" pitchFamily="18" charset="0"/>
                            </a:rPr>
                            <m:t>−</m:t>
                          </m:r>
                          <m:r>
                            <a:rPr lang="en-US" b="1" i="1" smtClean="0">
                              <a:solidFill>
                                <a:schemeClr val="bg1"/>
                              </a:solidFill>
                              <a:latin typeface="Cambria Math" panose="02040503050406030204" pitchFamily="18" charset="0"/>
                            </a:rPr>
                            <m:t>𝟏</m:t>
                          </m:r>
                        </m:den>
                      </m:f>
                      <m:nary>
                        <m:naryPr>
                          <m:chr m:val="∑"/>
                          <m:limLoc m:val="subSup"/>
                          <m:ctrlPr>
                            <a:rPr lang="en-US" b="1" i="1" smtClean="0">
                              <a:solidFill>
                                <a:schemeClr val="bg1"/>
                              </a:solidFill>
                              <a:latin typeface="Cambria Math" panose="02040503050406030204" pitchFamily="18" charset="0"/>
                            </a:rPr>
                          </m:ctrlPr>
                        </m:naryPr>
                        <m:sub>
                          <m:r>
                            <m:rPr>
                              <m:brk m:alnAt="25"/>
                            </m:rPr>
                            <a:rPr lang="en-US" b="1" i="1" smtClean="0">
                              <a:solidFill>
                                <a:schemeClr val="bg1"/>
                              </a:solidFill>
                              <a:latin typeface="Cambria Math" panose="02040503050406030204" pitchFamily="18" charset="0"/>
                            </a:rPr>
                            <m:t>𝒊</m:t>
                          </m:r>
                          <m:r>
                            <a:rPr lang="en-US" b="1" i="1" smtClean="0">
                              <a:solidFill>
                                <a:schemeClr val="bg1"/>
                              </a:solidFill>
                              <a:latin typeface="Cambria Math" panose="02040503050406030204" pitchFamily="18" charset="0"/>
                            </a:rPr>
                            <m:t>=</m:t>
                          </m:r>
                          <m:r>
                            <a:rPr lang="en-US" b="1" i="1" smtClean="0">
                              <a:solidFill>
                                <a:schemeClr val="bg1"/>
                              </a:solidFill>
                              <a:latin typeface="Cambria Math" panose="02040503050406030204" pitchFamily="18" charset="0"/>
                            </a:rPr>
                            <m:t>𝟏</m:t>
                          </m:r>
                        </m:sub>
                        <m:sup>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𝑵</m:t>
                              </m:r>
                            </m:e>
                            <m:sub>
                              <m:r>
                                <a:rPr lang="en-US" i="1">
                                  <a:solidFill>
                                    <a:schemeClr val="bg1"/>
                                  </a:solidFill>
                                  <a:latin typeface="Cambria Math" panose="02040503050406030204" pitchFamily="18" charset="0"/>
                                </a:rPr>
                                <m:t>𝟏</m:t>
                              </m:r>
                            </m:sub>
                          </m:sSub>
                        </m:sup>
                        <m:e>
                          <m:sSup>
                            <m:sSupPr>
                              <m:ctrlPr>
                                <a:rPr lang="en-US" b="1" i="1" smtClean="0">
                                  <a:solidFill>
                                    <a:schemeClr val="bg1"/>
                                  </a:solidFill>
                                  <a:latin typeface="Cambria Math" panose="02040503050406030204" pitchFamily="18" charset="0"/>
                                </a:rPr>
                              </m:ctrlPr>
                            </m:sSup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m:t>
                                  </m:r>
                                  <m:r>
                                    <a:rPr lang="en-US" b="1" i="1" smtClean="0">
                                      <a:solidFill>
                                        <a:schemeClr val="bg1"/>
                                      </a:solidFill>
                                      <a:latin typeface="Cambria Math" panose="02040503050406030204" pitchFamily="18" charset="0"/>
                                    </a:rPr>
                                    <m:t>𝒀</m:t>
                                  </m:r>
                                </m:e>
                                <m:sub>
                                  <m:r>
                                    <a:rPr lang="en-US" i="1">
                                      <a:solidFill>
                                        <a:schemeClr val="bg1"/>
                                      </a:solidFill>
                                      <a:latin typeface="Cambria Math" panose="02040503050406030204" pitchFamily="18" charset="0"/>
                                    </a:rPr>
                                    <m:t>𝒊</m:t>
                                  </m:r>
                                </m:sub>
                              </m:sSub>
                              <m:r>
                                <a:rPr lang="en-US" i="1">
                                  <a:solidFill>
                                    <a:schemeClr val="bg1"/>
                                  </a:solidFill>
                                  <a:latin typeface="Cambria Math" panose="02040503050406030204" pitchFamily="18" charset="0"/>
                                </a:rPr>
                                <m:t>−</m:t>
                              </m:r>
                              <m:acc>
                                <m:accPr>
                                  <m:chr m:val="̅"/>
                                  <m:ctrlPr>
                                    <a:rPr lang="en-US" i="1" smtClean="0">
                                      <a:solidFill>
                                        <a:schemeClr val="bg1"/>
                                      </a:solidFill>
                                      <a:latin typeface="Cambria Math" panose="02040503050406030204" pitchFamily="18" charset="0"/>
                                      <a:ea typeface="Cambria Math" panose="02040503050406030204" pitchFamily="18" charset="0"/>
                                    </a:rPr>
                                  </m:ctrlPr>
                                </m:accPr>
                                <m:e>
                                  <m:r>
                                    <a:rPr lang="en-US" b="1" i="1" smtClean="0">
                                      <a:solidFill>
                                        <a:schemeClr val="bg1"/>
                                      </a:solidFill>
                                      <a:latin typeface="Cambria Math" panose="02040503050406030204" pitchFamily="18" charset="0"/>
                                      <a:ea typeface="Cambria Math" panose="02040503050406030204" pitchFamily="18" charset="0"/>
                                    </a:rPr>
                                    <m:t>𝒀</m:t>
                                  </m:r>
                                </m:e>
                              </m:acc>
                              <m:r>
                                <a:rPr lang="en-US" i="1">
                                  <a:solidFill>
                                    <a:schemeClr val="bg1"/>
                                  </a:solidFill>
                                  <a:latin typeface="Cambria Math" panose="02040503050406030204" pitchFamily="18" charset="0"/>
                                  <a:ea typeface="Cambria Math" panose="02040503050406030204" pitchFamily="18" charset="0"/>
                                </a:rPr>
                                <m:t>)</m:t>
                              </m:r>
                            </m:e>
                            <m:sup>
                              <m:r>
                                <a:rPr lang="en-US" b="1" i="1" smtClean="0">
                                  <a:solidFill>
                                    <a:schemeClr val="bg1"/>
                                  </a:solidFill>
                                  <a:latin typeface="Cambria Math" panose="02040503050406030204" pitchFamily="18" charset="0"/>
                                </a:rPr>
                                <m:t>𝟐</m:t>
                              </m:r>
                            </m:sup>
                          </m:sSup>
                        </m:e>
                      </m:nary>
                    </m:oMath>
                  </m:oMathPara>
                </a14:m>
                <a:endParaRPr lang="en-US" dirty="0">
                  <a:solidFill>
                    <a:schemeClr val="bg1"/>
                  </a:solidFill>
                </a:endParaRPr>
              </a:p>
            </p:txBody>
          </p:sp>
        </mc:Choice>
        <mc:Fallback xmlns="">
          <p:sp>
            <p:nvSpPr>
              <p:cNvPr id="7" name="TextBox 6">
                <a:extLst>
                  <a:ext uri="{FF2B5EF4-FFF2-40B4-BE49-F238E27FC236}">
                    <a16:creationId xmlns:a16="http://schemas.microsoft.com/office/drawing/2014/main" id="{96E65057-7805-4FF2-BBD3-D296A8FE00A1}"/>
                  </a:ext>
                </a:extLst>
              </p:cNvPr>
              <p:cNvSpPr txBox="1">
                <a:spLocks noRot="1" noChangeAspect="1" noMove="1" noResize="1" noEditPoints="1" noAdjustHandles="1" noChangeArrowheads="1" noChangeShapeType="1" noTextEdit="1"/>
              </p:cNvSpPr>
              <p:nvPr/>
            </p:nvSpPr>
            <p:spPr>
              <a:xfrm>
                <a:off x="4876800" y="3795890"/>
                <a:ext cx="3786869" cy="776110"/>
              </a:xfrm>
              <a:prstGeom prst="rect">
                <a:avLst/>
              </a:prstGeom>
              <a:blipFill>
                <a:blip r:embed="rId6"/>
                <a:stretch>
                  <a:fillRect/>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0004A454-F4F5-462A-9DE1-53F834B3DB49}"/>
              </a:ext>
            </a:extLst>
          </p:cNvPr>
          <p:cNvSpPr/>
          <p:nvPr/>
        </p:nvSpPr>
        <p:spPr>
          <a:xfrm>
            <a:off x="303116" y="2514601"/>
            <a:ext cx="4267200" cy="2362200"/>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a:extLst>
              <a:ext uri="{FF2B5EF4-FFF2-40B4-BE49-F238E27FC236}">
                <a16:creationId xmlns:a16="http://schemas.microsoft.com/office/drawing/2014/main" id="{3D0DDE54-31BB-41D1-BDF4-2D261C02124E}"/>
              </a:ext>
            </a:extLst>
          </p:cNvPr>
          <p:cNvSpPr/>
          <p:nvPr/>
        </p:nvSpPr>
        <p:spPr>
          <a:xfrm>
            <a:off x="4568633" y="2514600"/>
            <a:ext cx="4267200" cy="2362201"/>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TextBox 9">
            <a:extLst>
              <a:ext uri="{FF2B5EF4-FFF2-40B4-BE49-F238E27FC236}">
                <a16:creationId xmlns:a16="http://schemas.microsoft.com/office/drawing/2014/main" id="{AD50A510-C9F1-44C4-9C89-2540F580CADB}"/>
              </a:ext>
            </a:extLst>
          </p:cNvPr>
          <p:cNvSpPr txBox="1"/>
          <p:nvPr/>
        </p:nvSpPr>
        <p:spPr>
          <a:xfrm>
            <a:off x="683681" y="1976736"/>
            <a:ext cx="3082925" cy="461665"/>
          </a:xfrm>
          <a:prstGeom prst="rect">
            <a:avLst/>
          </a:prstGeom>
          <a:noFill/>
        </p:spPr>
        <p:txBody>
          <a:bodyPr wrap="square" rtlCol="0">
            <a:spAutoFit/>
          </a:bodyPr>
          <a:lstStyle/>
          <a:p>
            <a:r>
              <a:rPr lang="en-US" dirty="0">
                <a:solidFill>
                  <a:srgbClr val="00B050"/>
                </a:solidFill>
              </a:rPr>
              <a:t>longer record station</a:t>
            </a:r>
          </a:p>
        </p:txBody>
      </p:sp>
      <p:sp>
        <p:nvSpPr>
          <p:cNvPr id="11" name="TextBox 10">
            <a:extLst>
              <a:ext uri="{FF2B5EF4-FFF2-40B4-BE49-F238E27FC236}">
                <a16:creationId xmlns:a16="http://schemas.microsoft.com/office/drawing/2014/main" id="{025C904E-6676-41E6-9221-30F161346EC9}"/>
              </a:ext>
            </a:extLst>
          </p:cNvPr>
          <p:cNvSpPr txBox="1"/>
          <p:nvPr/>
        </p:nvSpPr>
        <p:spPr>
          <a:xfrm>
            <a:off x="4876800" y="1976735"/>
            <a:ext cx="3082925" cy="461665"/>
          </a:xfrm>
          <a:prstGeom prst="rect">
            <a:avLst/>
          </a:prstGeom>
          <a:noFill/>
        </p:spPr>
        <p:txBody>
          <a:bodyPr wrap="square" rtlCol="0">
            <a:spAutoFit/>
          </a:bodyPr>
          <a:lstStyle/>
          <a:p>
            <a:r>
              <a:rPr lang="en-US" dirty="0">
                <a:solidFill>
                  <a:srgbClr val="0070C0"/>
                </a:solidFill>
              </a:rPr>
              <a:t>shorter record station</a:t>
            </a:r>
          </a:p>
        </p:txBody>
      </p:sp>
      <p:pic>
        <p:nvPicPr>
          <p:cNvPr id="13" name="Picture 12">
            <a:extLst>
              <a:ext uri="{FF2B5EF4-FFF2-40B4-BE49-F238E27FC236}">
                <a16:creationId xmlns:a16="http://schemas.microsoft.com/office/drawing/2014/main" id="{4A919044-008A-4E94-8CE6-BC13ED91E58C}"/>
              </a:ext>
            </a:extLst>
          </p:cNvPr>
          <p:cNvPicPr>
            <a:picLocks noChangeAspect="1"/>
          </p:cNvPicPr>
          <p:nvPr/>
        </p:nvPicPr>
        <p:blipFill>
          <a:blip r:embed="rId7"/>
          <a:stretch>
            <a:fillRect/>
          </a:stretch>
        </p:blipFill>
        <p:spPr>
          <a:xfrm>
            <a:off x="2244698" y="5015091"/>
            <a:ext cx="4647869" cy="1398474"/>
          </a:xfrm>
          <a:prstGeom prst="rect">
            <a:avLst/>
          </a:prstGeom>
        </p:spPr>
      </p:pic>
    </p:spTree>
    <p:extLst>
      <p:ext uri="{BB962C8B-B14F-4D97-AF65-F5344CB8AC3E}">
        <p14:creationId xmlns:p14="http://schemas.microsoft.com/office/powerpoint/2010/main" val="1137513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457200" y="274638"/>
            <a:ext cx="8229600" cy="792162"/>
          </a:xfrm>
        </p:spPr>
        <p:txBody>
          <a:bodyPr/>
          <a:lstStyle/>
          <a:p>
            <a:r>
              <a:rPr lang="en-US" dirty="0"/>
              <a:t>OLS vs LOC</a:t>
            </a:r>
          </a:p>
        </p:txBody>
      </p:sp>
      <p:sp>
        <p:nvSpPr>
          <p:cNvPr id="165891"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dirty="0"/>
              <a:t>For streamflow record extension applications, LOC produces higher estimates for large flows and lower estimates for small flows</a:t>
            </a:r>
            <a:endParaRPr lang="en-US" altLang="en-US" dirty="0"/>
          </a:p>
          <a:p>
            <a:endParaRPr lang="en-US" dirty="0"/>
          </a:p>
        </p:txBody>
      </p:sp>
      <p:pic>
        <p:nvPicPr>
          <p:cNvPr id="3" name="Picture 2">
            <a:extLst>
              <a:ext uri="{FF2B5EF4-FFF2-40B4-BE49-F238E27FC236}">
                <a16:creationId xmlns:a16="http://schemas.microsoft.com/office/drawing/2014/main" id="{17877DF7-2235-4735-9D1D-BC690A816A15}"/>
              </a:ext>
            </a:extLst>
          </p:cNvPr>
          <p:cNvPicPr>
            <a:picLocks noChangeAspect="1"/>
          </p:cNvPicPr>
          <p:nvPr/>
        </p:nvPicPr>
        <p:blipFill>
          <a:blip r:embed="rId3"/>
          <a:stretch>
            <a:fillRect/>
          </a:stretch>
        </p:blipFill>
        <p:spPr>
          <a:xfrm>
            <a:off x="1487624" y="2497055"/>
            <a:ext cx="5603641" cy="4162449"/>
          </a:xfrm>
          <a:prstGeom prst="rect">
            <a:avLst/>
          </a:prstGeom>
        </p:spPr>
      </p:pic>
      <p:sp>
        <p:nvSpPr>
          <p:cNvPr id="7" name="TextBox 6">
            <a:extLst>
              <a:ext uri="{FF2B5EF4-FFF2-40B4-BE49-F238E27FC236}">
                <a16:creationId xmlns:a16="http://schemas.microsoft.com/office/drawing/2014/main" id="{40B449D8-9241-4292-B56A-EC23DBEE231F}"/>
              </a:ext>
            </a:extLst>
          </p:cNvPr>
          <p:cNvSpPr txBox="1"/>
          <p:nvPr/>
        </p:nvSpPr>
        <p:spPr>
          <a:xfrm>
            <a:off x="3395566" y="3157839"/>
            <a:ext cx="2506071" cy="400110"/>
          </a:xfrm>
          <a:prstGeom prst="rect">
            <a:avLst/>
          </a:prstGeom>
          <a:noFill/>
        </p:spPr>
        <p:txBody>
          <a:bodyPr wrap="square">
            <a:spAutoFit/>
          </a:bodyPr>
          <a:lstStyle/>
          <a:p>
            <a:pPr>
              <a:defRPr/>
            </a:pPr>
            <a:r>
              <a:rPr lang="en-US" sz="2000" dirty="0">
                <a:solidFill>
                  <a:srgbClr val="C00000"/>
                </a:solidFill>
              </a:rPr>
              <a:t>r = 0.93</a:t>
            </a:r>
          </a:p>
        </p:txBody>
      </p:sp>
      <p:sp>
        <p:nvSpPr>
          <p:cNvPr id="2" name="Slide Number Placeholder 1">
            <a:extLst>
              <a:ext uri="{FF2B5EF4-FFF2-40B4-BE49-F238E27FC236}">
                <a16:creationId xmlns:a16="http://schemas.microsoft.com/office/drawing/2014/main" id="{7EB2A299-0E0F-483C-88F3-4F99B7925509}"/>
              </a:ext>
            </a:extLst>
          </p:cNvPr>
          <p:cNvSpPr>
            <a:spLocks noGrp="1"/>
          </p:cNvSpPr>
          <p:nvPr>
            <p:ph type="sldNum" sz="quarter" idx="10"/>
          </p:nvPr>
        </p:nvSpPr>
        <p:spPr/>
        <p:txBody>
          <a:bodyPr/>
          <a:lstStyle/>
          <a:p>
            <a:pPr>
              <a:defRPr/>
            </a:pPr>
            <a:fld id="{042FAA1D-E6A5-497E-869D-21A075CF69C3}" type="slidenum">
              <a:rPr lang="en-US" altLang="en-US" smtClean="0"/>
              <a:pPr>
                <a:defRPr/>
              </a:pPr>
              <a:t>21</a:t>
            </a:fld>
            <a:endParaRPr lang="en-US" altLang="en-US"/>
          </a:p>
        </p:txBody>
      </p:sp>
    </p:spTree>
    <p:extLst>
      <p:ext uri="{BB962C8B-B14F-4D97-AF65-F5344CB8AC3E}">
        <p14:creationId xmlns:p14="http://schemas.microsoft.com/office/powerpoint/2010/main" val="3501150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Outline</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dirty="0"/>
              <a:t>Problem statement</a:t>
            </a:r>
          </a:p>
          <a:p>
            <a:pPr marL="342900" indent="-342900">
              <a:buFont typeface="Arial" panose="020B0604020202020204" pitchFamily="34" charset="0"/>
              <a:buChar char="•"/>
            </a:pPr>
            <a:r>
              <a:rPr lang="en-US" dirty="0"/>
              <a:t>Regression basics</a:t>
            </a:r>
          </a:p>
          <a:p>
            <a:pPr marL="342900" indent="-342900">
              <a:buFont typeface="Arial" panose="020B0604020202020204" pitchFamily="34" charset="0"/>
              <a:buChar char="•"/>
            </a:pPr>
            <a:r>
              <a:rPr lang="en-US" dirty="0"/>
              <a:t>Annual Peak extension</a:t>
            </a:r>
          </a:p>
          <a:p>
            <a:pPr marL="342900" indent="-342900">
              <a:buFont typeface="Arial" panose="020B0604020202020204" pitchFamily="34" charset="0"/>
              <a:buChar char="•"/>
            </a:pPr>
            <a:r>
              <a:rPr lang="en-US" dirty="0"/>
              <a:t>Continuous extension (e.g. daily)</a:t>
            </a:r>
          </a:p>
          <a:p>
            <a:pPr marL="342900" indent="-342900">
              <a:buFont typeface="Arial" panose="020B0604020202020204" pitchFamily="34" charset="0"/>
              <a:buChar char="•"/>
            </a:pPr>
            <a:r>
              <a:rPr lang="en-US" dirty="0"/>
              <a:t>Common pitfalls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22</a:t>
            </a:fld>
            <a:endParaRPr lang="en-US"/>
          </a:p>
        </p:txBody>
      </p:sp>
      <p:sp>
        <p:nvSpPr>
          <p:cNvPr id="7" name="Rectangle: Rounded Corners 6">
            <a:extLst>
              <a:ext uri="{FF2B5EF4-FFF2-40B4-BE49-F238E27FC236}">
                <a16:creationId xmlns:a16="http://schemas.microsoft.com/office/drawing/2014/main" id="{AF4CBC04-44B7-403A-A726-8B3AC150BCBB}"/>
              </a:ext>
            </a:extLst>
          </p:cNvPr>
          <p:cNvSpPr/>
          <p:nvPr/>
        </p:nvSpPr>
        <p:spPr>
          <a:xfrm>
            <a:off x="662473" y="2062065"/>
            <a:ext cx="3312368" cy="438539"/>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49624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Annual Peak Flow Extension</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dirty="0"/>
              <a:t>Goal is typically a Bulletin 17C analysis</a:t>
            </a:r>
          </a:p>
          <a:p>
            <a:pPr marL="342900" indent="-342900">
              <a:buFont typeface="Arial" panose="020B0604020202020204" pitchFamily="34" charset="0"/>
              <a:buChar char="•"/>
            </a:pPr>
            <a:r>
              <a:rPr lang="en-US" dirty="0"/>
              <a:t>All record extension techniques use logarithm of flow</a:t>
            </a:r>
          </a:p>
          <a:p>
            <a:pPr marL="342900" indent="-342900">
              <a:buFont typeface="Arial" panose="020B0604020202020204" pitchFamily="34" charset="0"/>
              <a:buChar char="•"/>
            </a:pPr>
            <a:endParaRPr lang="en-US" dirty="0"/>
          </a:p>
          <a:p>
            <a:r>
              <a:rPr lang="en-US" sz="2400" b="1" dirty="0"/>
              <a:t>Step 1</a:t>
            </a:r>
            <a:r>
              <a:rPr lang="en-US" sz="2400" dirty="0"/>
              <a:t>:  Develop a linear relationship between </a:t>
            </a:r>
            <a:r>
              <a:rPr lang="en-US" sz="2400" dirty="0">
                <a:solidFill>
                  <a:srgbClr val="00B050"/>
                </a:solidFill>
              </a:rPr>
              <a:t>X</a:t>
            </a:r>
            <a:r>
              <a:rPr lang="en-US" sz="2400" dirty="0"/>
              <a:t> and </a:t>
            </a:r>
            <a:r>
              <a:rPr lang="en-US" sz="2400" dirty="0">
                <a:solidFill>
                  <a:srgbClr val="0070C0"/>
                </a:solidFill>
              </a:rPr>
              <a:t>Y</a:t>
            </a:r>
            <a:r>
              <a:rPr lang="en-US" sz="2400" dirty="0"/>
              <a:t> (the </a:t>
            </a:r>
            <a:r>
              <a:rPr lang="en-US" sz="2400" dirty="0">
                <a:solidFill>
                  <a:srgbClr val="00B050"/>
                </a:solidFill>
              </a:rPr>
              <a:t>long</a:t>
            </a:r>
            <a:r>
              <a:rPr lang="en-US" sz="2400" dirty="0"/>
              <a:t> and </a:t>
            </a:r>
            <a:r>
              <a:rPr lang="en-US" sz="2400" dirty="0">
                <a:solidFill>
                  <a:srgbClr val="0070C0"/>
                </a:solidFill>
              </a:rPr>
              <a:t>short</a:t>
            </a:r>
            <a:r>
              <a:rPr lang="en-US" sz="2400" dirty="0"/>
              <a:t> record stations) using the </a:t>
            </a:r>
            <a:r>
              <a:rPr lang="en-US" sz="2400" dirty="0">
                <a:solidFill>
                  <a:srgbClr val="C00000"/>
                </a:solidFill>
              </a:rPr>
              <a:t>concurrent record</a:t>
            </a:r>
          </a:p>
          <a:p>
            <a:pPr>
              <a:spcBef>
                <a:spcPts val="1800"/>
              </a:spcBef>
            </a:pPr>
            <a:r>
              <a:rPr lang="en-US" sz="2400" b="1" dirty="0"/>
              <a:t>Step 2</a:t>
            </a:r>
            <a:r>
              <a:rPr lang="en-US" sz="2400" dirty="0"/>
              <a:t>:  Use the relationship to estimate values for the </a:t>
            </a:r>
            <a:r>
              <a:rPr lang="en-US" sz="2400" dirty="0">
                <a:solidFill>
                  <a:srgbClr val="0070C0"/>
                </a:solidFill>
              </a:rPr>
              <a:t>short record station </a:t>
            </a:r>
            <a:r>
              <a:rPr lang="en-US" sz="2400" dirty="0"/>
              <a:t>for times we only have values for the </a:t>
            </a:r>
            <a:r>
              <a:rPr lang="en-US" sz="2400" dirty="0">
                <a:solidFill>
                  <a:srgbClr val="00B050"/>
                </a:solidFill>
              </a:rPr>
              <a:t>long record station</a:t>
            </a:r>
            <a:r>
              <a:rPr lang="en-US" sz="2400" dirty="0">
                <a:solidFill>
                  <a:schemeClr val="bg1"/>
                </a:solidFill>
              </a:rPr>
              <a:t> </a:t>
            </a:r>
            <a:r>
              <a:rPr lang="en-US" dirty="0"/>
              <a:t>(non-concurrent)</a:t>
            </a:r>
          </a:p>
          <a:p>
            <a:endParaRPr lang="en-US" dirty="0"/>
          </a:p>
          <a:p>
            <a:r>
              <a:rPr lang="en-US" b="1" dirty="0"/>
              <a:t>Step 3</a:t>
            </a:r>
            <a:r>
              <a:rPr lang="en-US" dirty="0"/>
              <a:t>: Perform a frequency analysis on the extended dataset using the Expected Moments Algorithm</a:t>
            </a:r>
          </a:p>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23</a:t>
            </a:fld>
            <a:endParaRPr lang="en-US"/>
          </a:p>
        </p:txBody>
      </p:sp>
    </p:spTree>
    <p:extLst>
      <p:ext uri="{BB962C8B-B14F-4D97-AF65-F5344CB8AC3E}">
        <p14:creationId xmlns:p14="http://schemas.microsoft.com/office/powerpoint/2010/main" val="19371424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792162"/>
          </a:xfrm>
        </p:spPr>
        <p:txBody>
          <a:bodyPr/>
          <a:lstStyle/>
          <a:p>
            <a:r>
              <a:rPr lang="en-US" dirty="0"/>
              <a:t>How Should We Select a Long-Term Site for Record Extension?</a:t>
            </a:r>
          </a:p>
        </p:txBody>
      </p:sp>
      <p:sp>
        <p:nvSpPr>
          <p:cNvPr id="52228"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dirty="0"/>
              <a:t>Various studies have recommended that the </a:t>
            </a:r>
            <a:r>
              <a:rPr lang="en-US" dirty="0">
                <a:solidFill>
                  <a:srgbClr val="0070C0"/>
                </a:solidFill>
              </a:rPr>
              <a:t>correlation</a:t>
            </a:r>
            <a:r>
              <a:rPr lang="en-US" dirty="0"/>
              <a:t> coefficient (r) between short-term and long-term sites for the concurrent record be </a:t>
            </a:r>
            <a:r>
              <a:rPr lang="en-US" dirty="0">
                <a:solidFill>
                  <a:srgbClr val="0070C0"/>
                </a:solidFill>
              </a:rPr>
              <a:t>0.8 or greater</a:t>
            </a:r>
            <a:r>
              <a:rPr lang="en-US" dirty="0"/>
              <a:t>. </a:t>
            </a:r>
          </a:p>
          <a:p>
            <a:pPr>
              <a:buFont typeface="Arial" panose="020B0604020202020204" pitchFamily="34" charset="0"/>
              <a:buChar char="•"/>
            </a:pPr>
            <a:r>
              <a:rPr lang="en-US" dirty="0"/>
              <a:t>Long-term sites with flow values in the non-concurrent record period that are substantially outside the range of values in the concurrent period may provide more information than other potential long-term sites. </a:t>
            </a:r>
          </a:p>
          <a:p>
            <a:pPr>
              <a:buFont typeface="Arial" panose="020B0604020202020204" pitchFamily="34" charset="0"/>
              <a:buChar char="•"/>
            </a:pPr>
            <a:r>
              <a:rPr lang="en-US" i="1" u="sng" dirty="0"/>
              <a:t>More than one long-term site </a:t>
            </a:r>
            <a:r>
              <a:rPr lang="en-US" dirty="0"/>
              <a:t>can be used and results weighted (perhaps using r or record length) with results from another long-term site. </a:t>
            </a:r>
          </a:p>
          <a:p>
            <a:pPr>
              <a:buFont typeface="Arial" panose="020B0604020202020204" pitchFamily="34" charset="0"/>
              <a:buChar char="•"/>
            </a:pPr>
            <a:r>
              <a:rPr lang="en-US" dirty="0"/>
              <a:t>Long-term sites should be near the short-term site with similar basin characteristics</a:t>
            </a:r>
          </a:p>
        </p:txBody>
      </p:sp>
      <p:sp>
        <p:nvSpPr>
          <p:cNvPr id="2" name="Slide Number Placeholder 1">
            <a:extLst>
              <a:ext uri="{FF2B5EF4-FFF2-40B4-BE49-F238E27FC236}">
                <a16:creationId xmlns:a16="http://schemas.microsoft.com/office/drawing/2014/main" id="{1462F986-0FFC-4C86-A241-C448482748EC}"/>
              </a:ext>
            </a:extLst>
          </p:cNvPr>
          <p:cNvSpPr>
            <a:spLocks noGrp="1"/>
          </p:cNvSpPr>
          <p:nvPr>
            <p:ph type="sldNum" sz="quarter" idx="10"/>
          </p:nvPr>
        </p:nvSpPr>
        <p:spPr/>
        <p:txBody>
          <a:bodyPr/>
          <a:lstStyle/>
          <a:p>
            <a:pPr>
              <a:defRPr/>
            </a:pPr>
            <a:fld id="{042FAA1D-E6A5-497E-869D-21A075CF69C3}" type="slidenum">
              <a:rPr lang="en-US" altLang="en-US" smtClean="0"/>
              <a:pPr>
                <a:defRPr/>
              </a:pPr>
              <a:t>24</a:t>
            </a:fld>
            <a:endParaRPr lang="en-US" altLang="en-US"/>
          </a:p>
        </p:txBody>
      </p:sp>
    </p:spTree>
    <p:extLst>
      <p:ext uri="{BB962C8B-B14F-4D97-AF65-F5344CB8AC3E}">
        <p14:creationId xmlns:p14="http://schemas.microsoft.com/office/powerpoint/2010/main" val="16319077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Past Methods</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p:txBody>
          <a:bodyPr/>
          <a:lstStyle/>
          <a:p>
            <a:r>
              <a:rPr lang="en-US" dirty="0"/>
              <a:t>Methods not typically used in current practice for annual peak extension:</a:t>
            </a:r>
          </a:p>
          <a:p>
            <a:pPr marL="342900" indent="-342900">
              <a:buFont typeface="Arial" panose="020B0604020202020204" pitchFamily="34" charset="0"/>
              <a:buChar char="•"/>
            </a:pPr>
            <a:r>
              <a:rPr lang="en-US" dirty="0"/>
              <a:t>OLS Regression Plus Noise (RPN)</a:t>
            </a:r>
          </a:p>
          <a:p>
            <a:pPr marL="342900" indent="-342900">
              <a:buFont typeface="Arial" panose="020B0604020202020204" pitchFamily="34" charset="0"/>
              <a:buChar char="•"/>
            </a:pPr>
            <a:r>
              <a:rPr lang="en-US" u="sng" dirty="0"/>
              <a:t>M</a:t>
            </a:r>
            <a:r>
              <a:rPr lang="en-US" dirty="0"/>
              <a:t>aintenance </a:t>
            </a:r>
            <a:r>
              <a:rPr lang="en-US" u="sng" dirty="0"/>
              <a:t>o</a:t>
            </a:r>
            <a:r>
              <a:rPr lang="en-US" dirty="0"/>
              <a:t>f </a:t>
            </a:r>
            <a:r>
              <a:rPr lang="en-US" u="sng" dirty="0"/>
              <a:t>V</a:t>
            </a:r>
            <a:r>
              <a:rPr lang="en-US" dirty="0"/>
              <a:t>ariance </a:t>
            </a:r>
            <a:r>
              <a:rPr lang="en-US" u="sng" dirty="0"/>
              <a:t>E</a:t>
            </a:r>
            <a:r>
              <a:rPr lang="en-US" dirty="0"/>
              <a:t>xtension (MOVE)</a:t>
            </a:r>
          </a:p>
          <a:p>
            <a:pPr marL="857250" lvl="1" indent="-342900">
              <a:buFont typeface="Arial" panose="020B0604020202020204" pitchFamily="34" charset="0"/>
              <a:buChar char="•"/>
            </a:pPr>
            <a:r>
              <a:rPr lang="en-US" dirty="0"/>
              <a:t>MOVE.1</a:t>
            </a:r>
          </a:p>
          <a:p>
            <a:pPr marL="857250" lvl="1" indent="-342900">
              <a:buFont typeface="Arial" panose="020B0604020202020204" pitchFamily="34" charset="0"/>
              <a:buChar char="•"/>
            </a:pPr>
            <a:r>
              <a:rPr lang="en-US" dirty="0"/>
              <a:t>MOVE.2</a:t>
            </a:r>
          </a:p>
          <a:p>
            <a:pPr marL="857250" lvl="1" indent="-342900">
              <a:buFont typeface="Arial" panose="020B0604020202020204" pitchFamily="34" charset="0"/>
              <a:buChar char="•"/>
            </a:pPr>
            <a:r>
              <a:rPr lang="en-US" dirty="0"/>
              <a:t>MOVE.3 (as originally formulated in Vogel and </a:t>
            </a:r>
            <a:r>
              <a:rPr lang="en-US" dirty="0" err="1"/>
              <a:t>Stedinger</a:t>
            </a:r>
            <a:r>
              <a:rPr lang="en-US" dirty="0"/>
              <a:t> 1985)</a:t>
            </a:r>
          </a:p>
          <a:p>
            <a:pPr marL="857250" lvl="1" indent="-342900">
              <a:buFont typeface="Arial" panose="020B0604020202020204" pitchFamily="34" charset="0"/>
              <a:buChar char="•"/>
            </a:pPr>
            <a:r>
              <a:rPr lang="en-US" dirty="0"/>
              <a:t>MOVE.4</a:t>
            </a:r>
          </a:p>
          <a:p>
            <a:pPr marL="857250" lvl="1" indent="-342900">
              <a:buFont typeface="Arial" panose="020B0604020202020204" pitchFamily="34" charset="0"/>
              <a:buChar char="•"/>
            </a:pPr>
            <a:r>
              <a:rPr lang="en-US" dirty="0"/>
              <a:t>GMOVE</a:t>
            </a:r>
          </a:p>
          <a:p>
            <a:pPr marL="342900" indent="-342900">
              <a:buFont typeface="Arial" panose="020B0604020202020204" pitchFamily="34" charset="0"/>
              <a:buChar char="•"/>
            </a:pPr>
            <a:r>
              <a:rPr lang="en-US" dirty="0"/>
              <a:t>Two-station comparison used in Bulletin 17B (MOVE.2)</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25</a:t>
            </a:fld>
            <a:endParaRPr lang="en-US"/>
          </a:p>
        </p:txBody>
      </p:sp>
    </p:spTree>
    <p:extLst>
      <p:ext uri="{BB962C8B-B14F-4D97-AF65-F5344CB8AC3E}">
        <p14:creationId xmlns:p14="http://schemas.microsoft.com/office/powerpoint/2010/main" val="29755915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title"/>
          </p:nvPr>
        </p:nvSpPr>
        <p:spPr>
          <a:xfrm>
            <a:off x="304800" y="274638"/>
            <a:ext cx="8382000" cy="806450"/>
          </a:xfrm>
        </p:spPr>
        <p:txBody>
          <a:bodyPr/>
          <a:lstStyle/>
          <a:p>
            <a:r>
              <a:rPr lang="en-US" dirty="0" err="1"/>
              <a:t>Matalas</a:t>
            </a:r>
            <a:r>
              <a:rPr lang="en-US" dirty="0"/>
              <a:t>-Jacobs Estimators</a:t>
            </a:r>
          </a:p>
        </p:txBody>
      </p:sp>
      <p:sp>
        <p:nvSpPr>
          <p:cNvPr id="26630" name="TextBox 7"/>
          <p:cNvSpPr txBox="1">
            <a:spLocks noChangeArrowheads="1"/>
          </p:cNvSpPr>
          <p:nvPr/>
        </p:nvSpPr>
        <p:spPr bwMode="auto">
          <a:xfrm>
            <a:off x="4842196" y="3886413"/>
            <a:ext cx="208101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2"/>
              </a:buClr>
              <a:buSzPct val="50000"/>
              <a:buFont typeface="Monotype Sorts" pitchFamily="2" charset="2"/>
              <a:buChar char="l"/>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en-US" sz="2400" dirty="0" err="1"/>
              <a:t>Matalas</a:t>
            </a:r>
            <a:r>
              <a:rPr lang="en-US" altLang="en-US" sz="2400" dirty="0"/>
              <a:t>-Jacobs</a:t>
            </a:r>
          </a:p>
          <a:p>
            <a:pPr>
              <a:spcBef>
                <a:spcPct val="0"/>
              </a:spcBef>
              <a:buClrTx/>
              <a:buSzTx/>
              <a:buFontTx/>
              <a:buNone/>
            </a:pPr>
            <a:r>
              <a:rPr lang="en-US" altLang="en-US" sz="2400" dirty="0"/>
              <a:t> Estimators</a:t>
            </a:r>
          </a:p>
        </p:txBody>
      </p:sp>
      <p:sp>
        <p:nvSpPr>
          <p:cNvPr id="3" name="TextBox 2">
            <a:extLst>
              <a:ext uri="{FF2B5EF4-FFF2-40B4-BE49-F238E27FC236}">
                <a16:creationId xmlns:a16="http://schemas.microsoft.com/office/drawing/2014/main" id="{6ED01156-6D75-4C7C-8901-D1560178295F}"/>
              </a:ext>
            </a:extLst>
          </p:cNvPr>
          <p:cNvSpPr txBox="1"/>
          <p:nvPr/>
        </p:nvSpPr>
        <p:spPr>
          <a:xfrm>
            <a:off x="4908905" y="2922511"/>
            <a:ext cx="2770188" cy="830997"/>
          </a:xfrm>
          <a:prstGeom prst="rect">
            <a:avLst/>
          </a:prstGeom>
          <a:noFill/>
        </p:spPr>
        <p:txBody>
          <a:bodyPr wrap="square" rtlCol="0">
            <a:spAutoFit/>
          </a:bodyPr>
          <a:lstStyle/>
          <a:p>
            <a:r>
              <a:rPr lang="en-US" dirty="0">
                <a:solidFill>
                  <a:srgbClr val="00B050"/>
                </a:solidFill>
              </a:rPr>
              <a:t>X = Longer station</a:t>
            </a:r>
          </a:p>
          <a:p>
            <a:r>
              <a:rPr lang="en-US" dirty="0">
                <a:solidFill>
                  <a:srgbClr val="0070C0"/>
                </a:solidFill>
              </a:rPr>
              <a:t>Y = Shorter station</a:t>
            </a:r>
          </a:p>
        </p:txBody>
      </p:sp>
      <p:sp>
        <p:nvSpPr>
          <p:cNvPr id="12" name="TextBox 11">
            <a:extLst>
              <a:ext uri="{FF2B5EF4-FFF2-40B4-BE49-F238E27FC236}">
                <a16:creationId xmlns:a16="http://schemas.microsoft.com/office/drawing/2014/main" id="{90DFA25F-58EF-4DCF-A196-D9A519235674}"/>
              </a:ext>
            </a:extLst>
          </p:cNvPr>
          <p:cNvSpPr txBox="1"/>
          <p:nvPr/>
        </p:nvSpPr>
        <p:spPr>
          <a:xfrm>
            <a:off x="671186" y="5879885"/>
            <a:ext cx="6252029" cy="430887"/>
          </a:xfrm>
          <a:prstGeom prst="rect">
            <a:avLst/>
          </a:prstGeom>
          <a:noFill/>
        </p:spPr>
        <p:txBody>
          <a:bodyPr wrap="square" rtlCol="0">
            <a:spAutoFit/>
          </a:bodyPr>
          <a:lstStyle/>
          <a:p>
            <a:r>
              <a:rPr lang="en-US" sz="2200" dirty="0"/>
              <a:t>N</a:t>
            </a:r>
            <a:r>
              <a:rPr lang="en-US" sz="2200" baseline="-25000" dirty="0"/>
              <a:t>1</a:t>
            </a:r>
            <a:r>
              <a:rPr lang="en-US" sz="2200" dirty="0"/>
              <a:t> = concurrent record, N</a:t>
            </a:r>
            <a:r>
              <a:rPr lang="en-US" sz="2200" baseline="-25000" dirty="0"/>
              <a:t>2 </a:t>
            </a:r>
            <a:r>
              <a:rPr lang="en-US" sz="2200" dirty="0"/>
              <a:t>= additional record</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5E5BC8F4-CAB8-4E9B-ACA9-8BE9F7F5EA5A}"/>
                  </a:ext>
                </a:extLst>
              </p:cNvPr>
              <p:cNvSpPr txBox="1"/>
              <p:nvPr/>
            </p:nvSpPr>
            <p:spPr>
              <a:xfrm>
                <a:off x="671186" y="3429000"/>
                <a:ext cx="3916329" cy="6094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chemeClr val="tx1"/>
                              </a:solidFill>
                              <a:latin typeface="Cambria Math" panose="02040503050406030204" pitchFamily="18" charset="0"/>
                            </a:rPr>
                          </m:ctrlPr>
                        </m:accPr>
                        <m:e>
                          <m:sSub>
                            <m:sSubPr>
                              <m:ctrlPr>
                                <a:rPr lang="en-US" i="1">
                                  <a:solidFill>
                                    <a:schemeClr val="tx1"/>
                                  </a:solidFill>
                                  <a:latin typeface="Cambria Math" panose="02040503050406030204" pitchFamily="18" charset="0"/>
                                </a:rPr>
                              </m:ctrlPr>
                            </m:sSub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𝒀</m:t>
                                  </m:r>
                                </m:e>
                              </m:acc>
                            </m:e>
                            <m:sub>
                              <m:r>
                                <a:rPr lang="en-US" i="1">
                                  <a:solidFill>
                                    <a:schemeClr val="tx1"/>
                                  </a:solidFill>
                                  <a:latin typeface="Cambria Math" panose="02040503050406030204" pitchFamily="18" charset="0"/>
                                </a:rPr>
                                <m:t>𝒂𝒍𝒍</m:t>
                              </m:r>
                            </m:sub>
                          </m:sSub>
                        </m:e>
                      </m:acc>
                      <m:r>
                        <a:rPr lang="en-US" b="1" i="1" smtClean="0">
                          <a:solidFill>
                            <a:schemeClr val="tx1"/>
                          </a:solidFill>
                          <a:latin typeface="Cambria Math" panose="02040503050406030204" pitchFamily="18" charset="0"/>
                        </a:rPr>
                        <m:t>=</m:t>
                      </m:r>
                      <m:sSub>
                        <m:sSubPr>
                          <m:ctrlPr>
                            <a:rPr lang="en-US" b="1" i="1" smtClean="0">
                              <a:solidFill>
                                <a:schemeClr val="tx1"/>
                              </a:solidFill>
                              <a:latin typeface="Cambria Math" panose="02040503050406030204" pitchFamily="18" charset="0"/>
                            </a:rPr>
                          </m:ctrlPr>
                        </m:sSubPr>
                        <m:e>
                          <m:acc>
                            <m:accPr>
                              <m:chr m:val="̅"/>
                              <m:ctrlPr>
                                <a:rPr lang="en-US" b="1" i="1" smtClean="0">
                                  <a:solidFill>
                                    <a:schemeClr val="tx1"/>
                                  </a:solidFill>
                                  <a:latin typeface="Cambria Math" panose="02040503050406030204" pitchFamily="18" charset="0"/>
                                </a:rPr>
                              </m:ctrlPr>
                            </m:accPr>
                            <m:e>
                              <m:r>
                                <a:rPr lang="en-US" b="1" i="1" smtClean="0">
                                  <a:solidFill>
                                    <a:schemeClr val="tx1"/>
                                  </a:solidFill>
                                  <a:latin typeface="Cambria Math" panose="02040503050406030204" pitchFamily="18" charset="0"/>
                                </a:rPr>
                                <m:t>𝒀</m:t>
                              </m:r>
                            </m:e>
                          </m:acc>
                        </m:e>
                        <m:sub>
                          <m:r>
                            <a:rPr lang="en-US" b="1" i="1" smtClean="0">
                              <a:solidFill>
                                <a:schemeClr val="tx1"/>
                              </a:solidFill>
                              <a:latin typeface="Cambria Math" panose="02040503050406030204" pitchFamily="18" charset="0"/>
                            </a:rPr>
                            <m:t>𝟏</m:t>
                          </m:r>
                        </m:sub>
                      </m:sSub>
                      <m:r>
                        <a:rPr lang="en-US" b="1" i="1" smtClean="0">
                          <a:solidFill>
                            <a:schemeClr val="tx1"/>
                          </a:solidFill>
                          <a:latin typeface="Cambria Math" panose="02040503050406030204" pitchFamily="18" charset="0"/>
                        </a:rPr>
                        <m:t>+</m:t>
                      </m:r>
                      <m:f>
                        <m:fPr>
                          <m:ctrlPr>
                            <a:rPr lang="en-US" b="1" i="1" smtClean="0">
                              <a:solidFill>
                                <a:schemeClr val="tx1"/>
                              </a:solidFill>
                              <a:latin typeface="Cambria Math" panose="02040503050406030204" pitchFamily="18" charset="0"/>
                            </a:rPr>
                          </m:ctrlPr>
                        </m:fPr>
                        <m:num>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𝑵</m:t>
                              </m:r>
                            </m:e>
                            <m:sub>
                              <m:r>
                                <a:rPr lang="en-US" b="1" i="1" smtClean="0">
                                  <a:solidFill>
                                    <a:schemeClr val="tx1"/>
                                  </a:solidFill>
                                  <a:latin typeface="Cambria Math" panose="02040503050406030204" pitchFamily="18" charset="0"/>
                                </a:rPr>
                                <m:t>𝟐</m:t>
                              </m:r>
                            </m:sub>
                          </m:sSub>
                        </m:num>
                        <m:den>
                          <m:d>
                            <m:dPr>
                              <m:ctrlPr>
                                <a:rPr lang="en-US" b="1" i="1" smtClean="0">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𝑵</m:t>
                                  </m:r>
                                </m:e>
                                <m:sub>
                                  <m:r>
                                    <a:rPr lang="en-US" i="1">
                                      <a:solidFill>
                                        <a:schemeClr val="tx1"/>
                                      </a:solidFill>
                                      <a:latin typeface="Cambria Math" panose="02040503050406030204" pitchFamily="18" charset="0"/>
                                    </a:rPr>
                                    <m:t>𝟏</m:t>
                                  </m:r>
                                </m:sub>
                              </m:sSub>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𝑵</m:t>
                                  </m:r>
                                </m:e>
                                <m:sub>
                                  <m:r>
                                    <a:rPr lang="en-US" i="1">
                                      <a:solidFill>
                                        <a:schemeClr val="tx1"/>
                                      </a:solidFill>
                                      <a:latin typeface="Cambria Math" panose="02040503050406030204" pitchFamily="18" charset="0"/>
                                    </a:rPr>
                                    <m:t>𝟐</m:t>
                                  </m:r>
                                </m:sub>
                              </m:sSub>
                            </m:e>
                          </m:d>
                        </m:den>
                      </m:f>
                      <m:r>
                        <a:rPr lang="en-US" b="1" i="1" smtClean="0">
                          <a:solidFill>
                            <a:schemeClr val="tx1"/>
                          </a:solidFill>
                          <a:latin typeface="Cambria Math" panose="02040503050406030204" pitchFamily="18" charset="0"/>
                        </a:rPr>
                        <m:t>𝒓</m:t>
                      </m:r>
                      <m:f>
                        <m:fPr>
                          <m:ctrlPr>
                            <a:rPr lang="en-US" b="1" i="1" smtClean="0">
                              <a:solidFill>
                                <a:schemeClr val="tx1"/>
                              </a:solidFill>
                              <a:latin typeface="Cambria Math" panose="02040503050406030204" pitchFamily="18" charset="0"/>
                            </a:rPr>
                          </m:ctrlPr>
                        </m:fPr>
                        <m:num>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𝑺</m:t>
                              </m:r>
                            </m:e>
                            <m:sub>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𝒀</m:t>
                                  </m:r>
                                </m:e>
                                <m:sub>
                                  <m:r>
                                    <a:rPr lang="en-US" b="1" i="1" smtClean="0">
                                      <a:solidFill>
                                        <a:schemeClr val="tx1"/>
                                      </a:solidFill>
                                      <a:latin typeface="Cambria Math" panose="02040503050406030204" pitchFamily="18" charset="0"/>
                                    </a:rPr>
                                    <m:t>𝟏</m:t>
                                  </m:r>
                                </m:sub>
                              </m:sSub>
                            </m:sub>
                          </m:sSub>
                        </m:num>
                        <m:den>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𝑺</m:t>
                              </m:r>
                            </m:e>
                            <m:sub>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𝑿</m:t>
                                  </m:r>
                                </m:e>
                                <m:sub>
                                  <m:r>
                                    <a:rPr lang="en-US" b="1" i="1" smtClean="0">
                                      <a:solidFill>
                                        <a:schemeClr val="tx1"/>
                                      </a:solidFill>
                                      <a:latin typeface="Cambria Math" panose="02040503050406030204" pitchFamily="18" charset="0"/>
                                    </a:rPr>
                                    <m:t>𝟐</m:t>
                                  </m:r>
                                </m:sub>
                              </m:sSub>
                            </m:sub>
                          </m:sSub>
                        </m:den>
                      </m:f>
                      <m:d>
                        <m:dPr>
                          <m:ctrlPr>
                            <a:rPr lang="en-US" b="1" i="1" smtClean="0">
                              <a:solidFill>
                                <a:schemeClr val="tx1"/>
                              </a:solidFill>
                              <a:latin typeface="Cambria Math" panose="02040503050406030204" pitchFamily="18" charset="0"/>
                            </a:rPr>
                          </m:ctrlPr>
                        </m:dPr>
                        <m:e>
                          <m:sSub>
                            <m:sSubPr>
                              <m:ctrlPr>
                                <a:rPr lang="en-US" b="1" i="1" smtClean="0">
                                  <a:solidFill>
                                    <a:schemeClr val="tx1"/>
                                  </a:solidFill>
                                  <a:latin typeface="Cambria Math" panose="02040503050406030204" pitchFamily="18" charset="0"/>
                                </a:rPr>
                              </m:ctrlPr>
                            </m:sSubPr>
                            <m:e>
                              <m:acc>
                                <m:accPr>
                                  <m:chr m:val="̅"/>
                                  <m:ctrlPr>
                                    <a:rPr lang="en-US" b="1" i="1" smtClean="0">
                                      <a:solidFill>
                                        <a:schemeClr val="tx1"/>
                                      </a:solidFill>
                                      <a:latin typeface="Cambria Math" panose="02040503050406030204" pitchFamily="18" charset="0"/>
                                    </a:rPr>
                                  </m:ctrlPr>
                                </m:accPr>
                                <m:e>
                                  <m:r>
                                    <a:rPr lang="en-US" b="1" i="1" smtClean="0">
                                      <a:solidFill>
                                        <a:schemeClr val="tx1"/>
                                      </a:solidFill>
                                      <a:latin typeface="Cambria Math" panose="02040503050406030204" pitchFamily="18" charset="0"/>
                                    </a:rPr>
                                    <m:t>𝑿</m:t>
                                  </m:r>
                                </m:e>
                              </m:acc>
                            </m:e>
                            <m:sub>
                              <m:r>
                                <a:rPr lang="en-US" b="1" i="1" smtClean="0">
                                  <a:solidFill>
                                    <a:schemeClr val="tx1"/>
                                  </a:solidFill>
                                  <a:latin typeface="Cambria Math" panose="02040503050406030204" pitchFamily="18" charset="0"/>
                                </a:rPr>
                                <m:t>𝟐</m:t>
                              </m:r>
                            </m:sub>
                          </m:sSub>
                          <m:r>
                            <a:rPr lang="en-US" b="1" i="1" smtClean="0">
                              <a:solidFill>
                                <a:schemeClr val="tx1"/>
                              </a:solidFill>
                              <a:latin typeface="Cambria Math" panose="02040503050406030204" pitchFamily="18" charset="0"/>
                            </a:rPr>
                            <m:t>−</m:t>
                          </m:r>
                          <m:sSub>
                            <m:sSubPr>
                              <m:ctrlPr>
                                <a:rPr lang="en-US" b="1" i="1" smtClean="0">
                                  <a:solidFill>
                                    <a:schemeClr val="tx1"/>
                                  </a:solidFill>
                                  <a:latin typeface="Cambria Math" panose="02040503050406030204" pitchFamily="18" charset="0"/>
                                </a:rPr>
                              </m:ctrlPr>
                            </m:sSubPr>
                            <m:e>
                              <m:acc>
                                <m:accPr>
                                  <m:chr m:val="̅"/>
                                  <m:ctrlPr>
                                    <a:rPr lang="en-US" b="1" i="1" smtClean="0">
                                      <a:solidFill>
                                        <a:schemeClr val="tx1"/>
                                      </a:solidFill>
                                      <a:latin typeface="Cambria Math" panose="02040503050406030204" pitchFamily="18" charset="0"/>
                                    </a:rPr>
                                  </m:ctrlPr>
                                </m:accPr>
                                <m:e>
                                  <m:r>
                                    <a:rPr lang="en-US" b="1" i="1" smtClean="0">
                                      <a:solidFill>
                                        <a:schemeClr val="tx1"/>
                                      </a:solidFill>
                                      <a:latin typeface="Cambria Math" panose="02040503050406030204" pitchFamily="18" charset="0"/>
                                    </a:rPr>
                                    <m:t>𝑿</m:t>
                                  </m:r>
                                </m:e>
                              </m:acc>
                            </m:e>
                            <m:sub>
                              <m:r>
                                <a:rPr lang="en-US" b="1" i="1" smtClean="0">
                                  <a:solidFill>
                                    <a:schemeClr val="tx1"/>
                                  </a:solidFill>
                                  <a:latin typeface="Cambria Math" panose="02040503050406030204" pitchFamily="18" charset="0"/>
                                </a:rPr>
                                <m:t>𝟏</m:t>
                              </m:r>
                            </m:sub>
                          </m:sSub>
                        </m:e>
                      </m:d>
                    </m:oMath>
                  </m:oMathPara>
                </a14:m>
                <a:endParaRPr lang="en-US" dirty="0">
                  <a:solidFill>
                    <a:schemeClr val="tx1"/>
                  </a:solidFill>
                </a:endParaRPr>
              </a:p>
            </p:txBody>
          </p:sp>
        </mc:Choice>
        <mc:Fallback>
          <p:sp>
            <p:nvSpPr>
              <p:cNvPr id="4" name="TextBox 3">
                <a:extLst>
                  <a:ext uri="{FF2B5EF4-FFF2-40B4-BE49-F238E27FC236}">
                    <a16:creationId xmlns:a16="http://schemas.microsoft.com/office/drawing/2014/main" id="{5E5BC8F4-CAB8-4E9B-ACA9-8BE9F7F5EA5A}"/>
                  </a:ext>
                </a:extLst>
              </p:cNvPr>
              <p:cNvSpPr txBox="1">
                <a:spLocks noRot="1" noChangeAspect="1" noMove="1" noResize="1" noEditPoints="1" noAdjustHandles="1" noChangeArrowheads="1" noChangeShapeType="1" noTextEdit="1"/>
              </p:cNvSpPr>
              <p:nvPr/>
            </p:nvSpPr>
            <p:spPr>
              <a:xfrm>
                <a:off x="671186" y="3429000"/>
                <a:ext cx="3916329" cy="609462"/>
              </a:xfrm>
              <a:prstGeom prst="rect">
                <a:avLst/>
              </a:prstGeom>
              <a:blipFill>
                <a:blip r:embed="rId3"/>
                <a:stretch>
                  <a:fillRect b="-10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FF294765-CD30-4802-B565-D875525D5463}"/>
                  </a:ext>
                </a:extLst>
              </p:cNvPr>
              <p:cNvSpPr txBox="1"/>
              <p:nvPr/>
            </p:nvSpPr>
            <p:spPr>
              <a:xfrm>
                <a:off x="643228" y="4559020"/>
                <a:ext cx="3682738"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chemeClr val="tx1"/>
                              </a:solidFill>
                              <a:latin typeface="Cambria Math" panose="02040503050406030204" pitchFamily="18" charset="0"/>
                            </a:rPr>
                          </m:ctrlPr>
                        </m:accPr>
                        <m:e>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𝑺</m:t>
                              </m:r>
                            </m:e>
                            <m:sub>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𝒀</m:t>
                                  </m:r>
                                </m:e>
                                <m:sub>
                                  <m:r>
                                    <a:rPr lang="en-US" b="1" i="1" smtClean="0">
                                      <a:solidFill>
                                        <a:schemeClr val="tx1"/>
                                      </a:solidFill>
                                      <a:latin typeface="Cambria Math" panose="02040503050406030204" pitchFamily="18" charset="0"/>
                                    </a:rPr>
                                    <m:t>𝒂𝒍𝒍</m:t>
                                  </m:r>
                                </m:sub>
                              </m:sSub>
                            </m:sub>
                          </m:sSub>
                        </m:e>
                      </m:acc>
                      <m:r>
                        <a:rPr lang="en-US" b="1" i="1" smtClean="0">
                          <a:solidFill>
                            <a:schemeClr val="tx1"/>
                          </a:solidFill>
                          <a:latin typeface="Cambria Math" panose="02040503050406030204" pitchFamily="18" charset="0"/>
                        </a:rPr>
                        <m:t>=</m:t>
                      </m:r>
                      <m:rad>
                        <m:radPr>
                          <m:degHide m:val="on"/>
                          <m:ctrlPr>
                            <a:rPr lang="en-US" b="1" i="1" smtClean="0">
                              <a:solidFill>
                                <a:schemeClr val="tx1"/>
                              </a:solidFill>
                              <a:latin typeface="Cambria Math" panose="02040503050406030204" pitchFamily="18" charset="0"/>
                            </a:rPr>
                          </m:ctrlPr>
                        </m:radPr>
                        <m:deg/>
                        <m:e>
                          <m:f>
                            <m:fPr>
                              <m:ctrlPr>
                                <a:rPr lang="en-US" i="1">
                                  <a:solidFill>
                                    <a:schemeClr val="tx1"/>
                                  </a:solidFill>
                                  <a:latin typeface="Cambria Math" panose="02040503050406030204" pitchFamily="18" charset="0"/>
                                </a:rPr>
                              </m:ctrlPr>
                            </m:fPr>
                            <m:num>
                              <m:r>
                                <a:rPr lang="en-US" b="1" i="1" smtClean="0">
                                  <a:solidFill>
                                    <a:schemeClr val="tx1"/>
                                  </a:solidFill>
                                  <a:latin typeface="Cambria Math" panose="02040503050406030204" pitchFamily="18" charset="0"/>
                                </a:rPr>
                                <m:t>𝟏</m:t>
                              </m:r>
                            </m:num>
                            <m:den>
                              <m:d>
                                <m:dPr>
                                  <m:ctrlPr>
                                    <a:rPr lang="en-US" i="1">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𝑵</m:t>
                                      </m:r>
                                    </m:e>
                                    <m:sub>
                                      <m:r>
                                        <a:rPr lang="en-US" i="1">
                                          <a:solidFill>
                                            <a:schemeClr val="tx1"/>
                                          </a:solidFill>
                                          <a:latin typeface="Cambria Math" panose="02040503050406030204" pitchFamily="18" charset="0"/>
                                        </a:rPr>
                                        <m:t>𝟏</m:t>
                                      </m:r>
                                    </m:sub>
                                  </m:sSub>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𝑵</m:t>
                                      </m:r>
                                    </m:e>
                                    <m:sub>
                                      <m:r>
                                        <a:rPr lang="en-US" i="1">
                                          <a:solidFill>
                                            <a:schemeClr val="tx1"/>
                                          </a:solidFill>
                                          <a:latin typeface="Cambria Math" panose="02040503050406030204" pitchFamily="18" charset="0"/>
                                        </a:rPr>
                                        <m:t>𝟐</m:t>
                                      </m:r>
                                    </m:sub>
                                  </m:sSub>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𝟏</m:t>
                                  </m:r>
                                </m:e>
                              </m:d>
                            </m:den>
                          </m:f>
                          <m:d>
                            <m:dPr>
                              <m:ctrlPr>
                                <a:rPr lang="en-US" i="1">
                                  <a:solidFill>
                                    <a:schemeClr val="tx1"/>
                                  </a:solidFill>
                                  <a:latin typeface="Cambria Math" panose="02040503050406030204" pitchFamily="18" charset="0"/>
                                </a:rPr>
                              </m:ctrlPr>
                            </m:dPr>
                            <m:e>
                              <m:r>
                                <a:rPr lang="en-US" b="1" i="1" smtClean="0">
                                  <a:solidFill>
                                    <a:schemeClr val="tx1"/>
                                  </a:solidFill>
                                  <a:latin typeface="Cambria Math" panose="02040503050406030204" pitchFamily="18" charset="0"/>
                                </a:rPr>
                                <m:t>𝑨</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𝑩</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𝑪</m:t>
                              </m:r>
                            </m:e>
                          </m:d>
                        </m:e>
                      </m:rad>
                    </m:oMath>
                  </m:oMathPara>
                </a14:m>
                <a:endParaRPr lang="en-US" dirty="0">
                  <a:solidFill>
                    <a:schemeClr val="tx1"/>
                  </a:solidFill>
                </a:endParaRPr>
              </a:p>
            </p:txBody>
          </p:sp>
        </mc:Choice>
        <mc:Fallback>
          <p:sp>
            <p:nvSpPr>
              <p:cNvPr id="14" name="TextBox 13">
                <a:extLst>
                  <a:ext uri="{FF2B5EF4-FFF2-40B4-BE49-F238E27FC236}">
                    <a16:creationId xmlns:a16="http://schemas.microsoft.com/office/drawing/2014/main" id="{FF294765-CD30-4802-B565-D875525D5463}"/>
                  </a:ext>
                </a:extLst>
              </p:cNvPr>
              <p:cNvSpPr txBox="1">
                <a:spLocks noRot="1" noChangeAspect="1" noMove="1" noResize="1" noEditPoints="1" noAdjustHandles="1" noChangeArrowheads="1" noChangeShapeType="1" noTextEdit="1"/>
              </p:cNvSpPr>
              <p:nvPr/>
            </p:nvSpPr>
            <p:spPr>
              <a:xfrm>
                <a:off x="643228" y="4559020"/>
                <a:ext cx="3682738" cy="818366"/>
              </a:xfrm>
              <a:prstGeom prst="rect">
                <a:avLst/>
              </a:prstGeom>
              <a:blipFill>
                <a:blip r:embed="rId4"/>
                <a:stretch>
                  <a:fillRect/>
                </a:stretch>
              </a:blipFill>
            </p:spPr>
            <p:txBody>
              <a:bodyPr/>
              <a:lstStyle/>
              <a:p>
                <a:r>
                  <a:rPr lang="en-US">
                    <a:noFill/>
                  </a:rPr>
                  <a:t> </a:t>
                </a:r>
              </a:p>
            </p:txBody>
          </p:sp>
        </mc:Fallback>
      </mc:AlternateContent>
      <p:sp>
        <p:nvSpPr>
          <p:cNvPr id="15" name="Content Placeholder 5">
            <a:extLst>
              <a:ext uri="{FF2B5EF4-FFF2-40B4-BE49-F238E27FC236}">
                <a16:creationId xmlns:a16="http://schemas.microsoft.com/office/drawing/2014/main" id="{CDB32F5F-47B2-4AFD-B9E3-3E9171230E8B}"/>
              </a:ext>
            </a:extLst>
          </p:cNvPr>
          <p:cNvSpPr txBox="1">
            <a:spLocks/>
          </p:cNvSpPr>
          <p:nvPr/>
        </p:nvSpPr>
        <p:spPr>
          <a:xfrm>
            <a:off x="304800" y="1225550"/>
            <a:ext cx="8382000" cy="830997"/>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Char char="•"/>
            </a:pPr>
            <a:r>
              <a:rPr lang="en-US" dirty="0"/>
              <a:t>Updated mean and standard deviation of the shorter station, based on the full record of the longer station.</a:t>
            </a:r>
          </a:p>
          <a:p>
            <a:pPr>
              <a:buFont typeface="Arial" panose="020B0604020202020204" pitchFamily="34" charset="0"/>
              <a:buChar char="•"/>
            </a:pPr>
            <a:r>
              <a:rPr lang="en-US" dirty="0"/>
              <a:t>Used in both MOVE.2 (two-station comparison in Bulletin 17B) and MOVE.3</a:t>
            </a:r>
          </a:p>
          <a:p>
            <a:pPr>
              <a:buFont typeface="Arial" panose="020B0604020202020204" pitchFamily="34" charset="0"/>
              <a:buChar char="•"/>
            </a:pPr>
            <a:endParaRPr lang="en-US" dirty="0"/>
          </a:p>
        </p:txBody>
      </p:sp>
      <p:sp>
        <p:nvSpPr>
          <p:cNvPr id="7" name="Slide Number Placeholder 6">
            <a:extLst>
              <a:ext uri="{FF2B5EF4-FFF2-40B4-BE49-F238E27FC236}">
                <a16:creationId xmlns:a16="http://schemas.microsoft.com/office/drawing/2014/main" id="{9BCF3B3F-FF2C-44CE-94D7-35D01B9F77CA}"/>
              </a:ext>
            </a:extLst>
          </p:cNvPr>
          <p:cNvSpPr>
            <a:spLocks noGrp="1"/>
          </p:cNvSpPr>
          <p:nvPr>
            <p:ph type="sldNum" sz="quarter" idx="10"/>
          </p:nvPr>
        </p:nvSpPr>
        <p:spPr/>
        <p:txBody>
          <a:bodyPr/>
          <a:lstStyle/>
          <a:p>
            <a:fld id="{AEC41EBA-9034-47ED-B818-3C032280C770}" type="slidenum">
              <a:rPr lang="en-US" altLang="en-US" smtClean="0"/>
              <a:pPr/>
              <a:t>26</a:t>
            </a:fld>
            <a:endParaRPr lang="en-US"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Current Method</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p:txBody>
          <a:bodyPr/>
          <a:lstStyle/>
          <a:p>
            <a:pPr marL="342900" indent="-342900">
              <a:buFont typeface="Arial" panose="020B0604020202020204" pitchFamily="34" charset="0"/>
              <a:buChar char="•"/>
            </a:pPr>
            <a:r>
              <a:rPr lang="en-US" dirty="0"/>
              <a:t>Appendix 8 of Bulletin 17C contains guidance on record extension</a:t>
            </a:r>
          </a:p>
          <a:p>
            <a:pPr marL="857250" lvl="1" indent="-342900">
              <a:buFont typeface="Arial" panose="020B0604020202020204" pitchFamily="34" charset="0"/>
              <a:buChar char="•"/>
            </a:pPr>
            <a:r>
              <a:rPr lang="en-US" dirty="0"/>
              <a:t>Make sure to use Version 1.1 of Bulletin 17C, not the original published version</a:t>
            </a:r>
          </a:p>
          <a:p>
            <a:pPr marL="342900" indent="-342900">
              <a:buFont typeface="Arial" panose="020B0604020202020204" pitchFamily="34" charset="0"/>
              <a:buChar char="•"/>
            </a:pPr>
            <a:r>
              <a:rPr lang="en-US" dirty="0"/>
              <a:t>Bulletin 17C recommends the MOVE.3 technique, but with a twist</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27</a:t>
            </a:fld>
            <a:endParaRPr lang="en-US"/>
          </a:p>
        </p:txBody>
      </p:sp>
      <p:pic>
        <p:nvPicPr>
          <p:cNvPr id="3" name="Picture 2">
            <a:extLst>
              <a:ext uri="{FF2B5EF4-FFF2-40B4-BE49-F238E27FC236}">
                <a16:creationId xmlns:a16="http://schemas.microsoft.com/office/drawing/2014/main" id="{FFDB779B-D974-4EAA-92DE-2B7780FDBBEE}"/>
              </a:ext>
            </a:extLst>
          </p:cNvPr>
          <p:cNvPicPr>
            <a:picLocks noChangeAspect="1"/>
          </p:cNvPicPr>
          <p:nvPr/>
        </p:nvPicPr>
        <p:blipFill>
          <a:blip r:embed="rId3"/>
          <a:stretch>
            <a:fillRect/>
          </a:stretch>
        </p:blipFill>
        <p:spPr>
          <a:xfrm>
            <a:off x="3005821" y="3359020"/>
            <a:ext cx="2576034" cy="3300543"/>
          </a:xfrm>
          <a:prstGeom prst="rect">
            <a:avLst/>
          </a:prstGeom>
        </p:spPr>
      </p:pic>
    </p:spTree>
    <p:extLst>
      <p:ext uri="{BB962C8B-B14F-4D97-AF65-F5344CB8AC3E}">
        <p14:creationId xmlns:p14="http://schemas.microsoft.com/office/powerpoint/2010/main" val="37220881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D622E0E-B18B-412E-9DDF-8037A13EECE2}"/>
              </a:ext>
            </a:extLst>
          </p:cNvPr>
          <p:cNvPicPr>
            <a:picLocks noChangeAspect="1"/>
          </p:cNvPicPr>
          <p:nvPr/>
        </p:nvPicPr>
        <p:blipFill>
          <a:blip r:embed="rId3"/>
          <a:stretch>
            <a:fillRect/>
          </a:stretch>
        </p:blipFill>
        <p:spPr>
          <a:xfrm>
            <a:off x="231536" y="5329652"/>
            <a:ext cx="6870787" cy="1255885"/>
          </a:xfrm>
          <a:prstGeom prst="rect">
            <a:avLst/>
          </a:prstGeom>
        </p:spPr>
      </p:pic>
      <p:sp>
        <p:nvSpPr>
          <p:cNvPr id="8" name="Title 1"/>
          <p:cNvSpPr>
            <a:spLocks noGrp="1"/>
          </p:cNvSpPr>
          <p:nvPr>
            <p:ph type="title"/>
          </p:nvPr>
        </p:nvSpPr>
        <p:spPr>
          <a:xfrm>
            <a:off x="304800" y="274637"/>
            <a:ext cx="8382000" cy="806451"/>
          </a:xfrm>
        </p:spPr>
        <p:txBody>
          <a:bodyPr/>
          <a:lstStyle/>
          <a:p>
            <a:r>
              <a:rPr lang="en-US" dirty="0"/>
              <a:t>MOVE.3 (Bulletin 17C version)</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p:txBody>
          <a:bodyPr/>
          <a:lstStyle/>
          <a:p>
            <a:pPr marL="342900" indent="-342900">
              <a:buFont typeface="Arial" panose="020B0604020202020204" pitchFamily="34" charset="0"/>
              <a:buChar char="•"/>
            </a:pPr>
            <a:r>
              <a:rPr lang="en-US" dirty="0"/>
              <a:t>Original MOVE.3 allows for extension to be performed for every non-concurrent value of the long-term site (N</a:t>
            </a:r>
            <a:r>
              <a:rPr lang="en-US" baseline="-25000" dirty="0"/>
              <a:t>2</a:t>
            </a:r>
            <a:r>
              <a:rPr lang="en-US" dirty="0"/>
              <a:t>)</a:t>
            </a:r>
          </a:p>
          <a:p>
            <a:pPr marL="342900" indent="-342900">
              <a:buFont typeface="Arial" panose="020B0604020202020204" pitchFamily="34" charset="0"/>
              <a:buChar char="•"/>
            </a:pPr>
            <a:r>
              <a:rPr lang="en-US" dirty="0"/>
              <a:t>If the long-term site has many more years than the short-term site, we would get a false sense of confidence in our estimates at the short-term site</a:t>
            </a:r>
          </a:p>
          <a:p>
            <a:pPr marL="342900" indent="-342900">
              <a:buFont typeface="Arial" panose="020B0604020202020204" pitchFamily="34" charset="0"/>
              <a:buChar char="•"/>
            </a:pPr>
            <a:r>
              <a:rPr lang="en-US" dirty="0"/>
              <a:t>The “twist” adopted by Bulletin 17C: </a:t>
            </a:r>
          </a:p>
          <a:p>
            <a:pPr marL="857250" lvl="1" indent="-342900">
              <a:buFont typeface="Arial" panose="020B0604020202020204" pitchFamily="34" charset="0"/>
              <a:buChar char="•"/>
            </a:pPr>
            <a:r>
              <a:rPr lang="en-US" dirty="0"/>
              <a:t>Define </a:t>
            </a:r>
            <a:r>
              <a:rPr lang="en-US" b="1" dirty="0"/>
              <a:t>n</a:t>
            </a:r>
            <a:r>
              <a:rPr lang="en-US" b="1" baseline="-25000" dirty="0"/>
              <a:t>e</a:t>
            </a:r>
            <a:r>
              <a:rPr lang="en-US" dirty="0"/>
              <a:t>: the maximum number of years allowable for record extension.</a:t>
            </a:r>
          </a:p>
          <a:p>
            <a:pPr marL="857250" lvl="1" indent="-342900">
              <a:buFont typeface="Arial" panose="020B0604020202020204" pitchFamily="34" charset="0"/>
              <a:buChar char="•"/>
            </a:pPr>
            <a:r>
              <a:rPr lang="en-US" dirty="0"/>
              <a:t>Higher correlation = higher n</a:t>
            </a:r>
            <a:r>
              <a:rPr lang="en-US" baseline="-25000" dirty="0"/>
              <a:t>e</a:t>
            </a:r>
          </a:p>
          <a:p>
            <a:pPr marL="857250" lvl="1" indent="-342900">
              <a:buFont typeface="Arial" panose="020B0604020202020204" pitchFamily="34" charset="0"/>
              <a:buChar char="•"/>
            </a:pPr>
            <a:r>
              <a:rPr lang="en-US" dirty="0"/>
              <a:t>Modify MOVE.3 equations to use n</a:t>
            </a:r>
            <a:r>
              <a:rPr lang="en-US" baseline="-25000" dirty="0"/>
              <a:t>e</a:t>
            </a:r>
            <a:r>
              <a:rPr lang="en-US" dirty="0"/>
              <a:t> instead of N</a:t>
            </a:r>
            <a:r>
              <a:rPr lang="en-US" baseline="-25000" dirty="0"/>
              <a:t>2</a:t>
            </a:r>
          </a:p>
          <a:p>
            <a:pPr marL="857250" lvl="1"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28</a:t>
            </a:fld>
            <a:endParaRPr lang="en-US"/>
          </a:p>
        </p:txBody>
      </p:sp>
      <p:sp>
        <p:nvSpPr>
          <p:cNvPr id="10" name="TextBox 9">
            <a:extLst>
              <a:ext uri="{FF2B5EF4-FFF2-40B4-BE49-F238E27FC236}">
                <a16:creationId xmlns:a16="http://schemas.microsoft.com/office/drawing/2014/main" id="{4A8041B2-E007-40F9-9575-07C16F5680F8}"/>
              </a:ext>
            </a:extLst>
          </p:cNvPr>
          <p:cNvSpPr txBox="1"/>
          <p:nvPr/>
        </p:nvSpPr>
        <p:spPr>
          <a:xfrm>
            <a:off x="3349691" y="5971590"/>
            <a:ext cx="457200" cy="369332"/>
          </a:xfrm>
          <a:prstGeom prst="rect">
            <a:avLst/>
          </a:prstGeom>
          <a:noFill/>
        </p:spPr>
        <p:txBody>
          <a:bodyPr wrap="square" rtlCol="0">
            <a:spAutoFit/>
          </a:bodyPr>
          <a:lstStyle/>
          <a:p>
            <a:r>
              <a:rPr lang="en-US" dirty="0"/>
              <a:t>N</a:t>
            </a:r>
            <a:r>
              <a:rPr lang="en-US" baseline="-25000" dirty="0"/>
              <a:t>2</a:t>
            </a:r>
          </a:p>
        </p:txBody>
      </p:sp>
      <p:sp>
        <p:nvSpPr>
          <p:cNvPr id="11" name="TextBox 10">
            <a:extLst>
              <a:ext uri="{FF2B5EF4-FFF2-40B4-BE49-F238E27FC236}">
                <a16:creationId xmlns:a16="http://schemas.microsoft.com/office/drawing/2014/main" id="{B971BC8D-461C-4500-B230-5449D232C9DC}"/>
              </a:ext>
            </a:extLst>
          </p:cNvPr>
          <p:cNvSpPr txBox="1"/>
          <p:nvPr/>
        </p:nvSpPr>
        <p:spPr>
          <a:xfrm>
            <a:off x="6226631" y="5971590"/>
            <a:ext cx="457200" cy="369332"/>
          </a:xfrm>
          <a:prstGeom prst="rect">
            <a:avLst/>
          </a:prstGeom>
          <a:noFill/>
        </p:spPr>
        <p:txBody>
          <a:bodyPr wrap="square" rtlCol="0">
            <a:spAutoFit/>
          </a:bodyPr>
          <a:lstStyle/>
          <a:p>
            <a:r>
              <a:rPr lang="en-US" dirty="0"/>
              <a:t>N</a:t>
            </a:r>
            <a:r>
              <a:rPr lang="en-US" baseline="-25000" dirty="0"/>
              <a:t>1</a:t>
            </a:r>
          </a:p>
        </p:txBody>
      </p:sp>
      <p:sp>
        <p:nvSpPr>
          <p:cNvPr id="13" name="TextBox 12">
            <a:extLst>
              <a:ext uri="{FF2B5EF4-FFF2-40B4-BE49-F238E27FC236}">
                <a16:creationId xmlns:a16="http://schemas.microsoft.com/office/drawing/2014/main" id="{B7601209-C873-4652-8DA5-757EC92B104B}"/>
              </a:ext>
            </a:extLst>
          </p:cNvPr>
          <p:cNvSpPr txBox="1"/>
          <p:nvPr/>
        </p:nvSpPr>
        <p:spPr>
          <a:xfrm>
            <a:off x="5641912" y="5329652"/>
            <a:ext cx="457200" cy="369332"/>
          </a:xfrm>
          <a:prstGeom prst="rect">
            <a:avLst/>
          </a:prstGeom>
          <a:noFill/>
        </p:spPr>
        <p:txBody>
          <a:bodyPr wrap="square" rtlCol="0">
            <a:spAutoFit/>
          </a:bodyPr>
          <a:lstStyle/>
          <a:p>
            <a:r>
              <a:rPr lang="en-US" dirty="0"/>
              <a:t>n</a:t>
            </a:r>
            <a:r>
              <a:rPr lang="en-US" baseline="-25000" dirty="0"/>
              <a:t>e</a:t>
            </a:r>
          </a:p>
        </p:txBody>
      </p:sp>
    </p:spTree>
    <p:extLst>
      <p:ext uri="{BB962C8B-B14F-4D97-AF65-F5344CB8AC3E}">
        <p14:creationId xmlns:p14="http://schemas.microsoft.com/office/powerpoint/2010/main" val="16460564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MOVE.3 (Bulletin 17C version)</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p:txBody>
          <a:bodyPr/>
          <a:lstStyle/>
          <a:p>
            <a:r>
              <a:rPr lang="en-US" dirty="0"/>
              <a:t>n</a:t>
            </a:r>
            <a:r>
              <a:rPr lang="en-US" baseline="-25000" dirty="0"/>
              <a:t>e</a:t>
            </a:r>
            <a:r>
              <a:rPr lang="en-US" dirty="0"/>
              <a:t> is calculated twice in Bulletin 17C:</a:t>
            </a:r>
          </a:p>
          <a:p>
            <a:pPr marL="971550" lvl="1" indent="-457200">
              <a:buFont typeface="+mj-lt"/>
              <a:buAutoNum type="arabicPeriod"/>
            </a:pPr>
            <a:r>
              <a:rPr lang="en-US" dirty="0"/>
              <a:t>Max allowable n</a:t>
            </a:r>
            <a:r>
              <a:rPr lang="en-US" baseline="-25000" dirty="0"/>
              <a:t>e</a:t>
            </a:r>
            <a:r>
              <a:rPr lang="en-US" dirty="0"/>
              <a:t> for the mean</a:t>
            </a:r>
          </a:p>
          <a:p>
            <a:pPr marL="971550" lvl="1" indent="-457200">
              <a:buFont typeface="+mj-lt"/>
              <a:buAutoNum type="arabicPeriod"/>
            </a:pPr>
            <a:r>
              <a:rPr lang="en-US" dirty="0"/>
              <a:t>Max allowable n</a:t>
            </a:r>
            <a:r>
              <a:rPr lang="en-US" baseline="-25000" dirty="0"/>
              <a:t>e</a:t>
            </a:r>
            <a:r>
              <a:rPr lang="en-US" dirty="0"/>
              <a:t> for the variance</a:t>
            </a:r>
          </a:p>
          <a:p>
            <a:r>
              <a:rPr lang="en-US" dirty="0"/>
              <a:t>#2 is always smaller than #1, so it governs</a:t>
            </a:r>
          </a:p>
          <a:p>
            <a:pPr marL="857250" lvl="1"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29</a:t>
            </a:fld>
            <a:endParaRPr lang="en-US"/>
          </a:p>
        </p:txBody>
      </p:sp>
    </p:spTree>
    <p:extLst>
      <p:ext uri="{BB962C8B-B14F-4D97-AF65-F5344CB8AC3E}">
        <p14:creationId xmlns:p14="http://schemas.microsoft.com/office/powerpoint/2010/main" val="2000508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Problem Statement</a:t>
            </a:r>
          </a:p>
        </p:txBody>
      </p:sp>
      <p:sp>
        <p:nvSpPr>
          <p:cNvPr id="3" name="Content Placeholder 2"/>
          <p:cNvSpPr>
            <a:spLocks noGrp="1"/>
          </p:cNvSpPr>
          <p:nvPr>
            <p:ph idx="1"/>
          </p:nvPr>
        </p:nvSpPr>
        <p:spPr>
          <a:xfrm>
            <a:off x="304800" y="1225550"/>
            <a:ext cx="8382000" cy="4718049"/>
          </a:xfrm>
        </p:spPr>
        <p:txBody>
          <a:bodyPr/>
          <a:lstStyle/>
          <a:p>
            <a:r>
              <a:rPr lang="en-US" b="1" dirty="0"/>
              <a:t>Problem</a:t>
            </a:r>
            <a:r>
              <a:rPr lang="en-US" dirty="0"/>
              <a:t>: Not much data at a location of interest</a:t>
            </a:r>
          </a:p>
          <a:p>
            <a:r>
              <a:rPr lang="en-US" b="1" dirty="0"/>
              <a:t>Solution</a:t>
            </a:r>
            <a:r>
              <a:rPr lang="en-US" dirty="0"/>
              <a:t>: Use a nearby long-term site to extend the record</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3</a:t>
            </a:fld>
            <a:endParaRPr lang="en-US"/>
          </a:p>
        </p:txBody>
      </p:sp>
      <p:graphicFrame>
        <p:nvGraphicFramePr>
          <p:cNvPr id="5" name="Object 4">
            <a:extLst>
              <a:ext uri="{FF2B5EF4-FFF2-40B4-BE49-F238E27FC236}">
                <a16:creationId xmlns:a16="http://schemas.microsoft.com/office/drawing/2014/main" id="{856EB3A2-0C68-426F-A96A-84E95DBE3C2B}"/>
              </a:ext>
            </a:extLst>
          </p:cNvPr>
          <p:cNvGraphicFramePr>
            <a:graphicFrameLocks noChangeAspect="1"/>
          </p:cNvGraphicFramePr>
          <p:nvPr>
            <p:extLst>
              <p:ext uri="{D42A27DB-BD31-4B8C-83A1-F6EECF244321}">
                <p14:modId xmlns:p14="http://schemas.microsoft.com/office/powerpoint/2010/main" val="1021867698"/>
              </p:ext>
            </p:extLst>
          </p:nvPr>
        </p:nvGraphicFramePr>
        <p:xfrm>
          <a:off x="127000" y="3124200"/>
          <a:ext cx="4368800" cy="3276600"/>
        </p:xfrm>
        <a:graphic>
          <a:graphicData uri="http://schemas.openxmlformats.org/presentationml/2006/ole">
            <mc:AlternateContent xmlns:mc="http://schemas.openxmlformats.org/markup-compatibility/2006">
              <mc:Choice xmlns:v="urn:schemas-microsoft-com:vml" Requires="v">
                <p:oleObj spid="_x0000_s1094" name="SPW 11.0 Notebook" r:id="rId4" imgW="7315200" imgH="5486400" progId="SigmaPlot.JNB.Page.10">
                  <p:embed/>
                </p:oleObj>
              </mc:Choice>
              <mc:Fallback>
                <p:oleObj name="SPW 11.0 Notebook" r:id="rId4" imgW="7315200" imgH="5486400" progId="SigmaPlot.JNB.Page.10">
                  <p:embed/>
                  <p:pic>
                    <p:nvPicPr>
                      <p:cNvPr id="7" name="Object 6"/>
                      <p:cNvPicPr/>
                      <p:nvPr/>
                    </p:nvPicPr>
                    <p:blipFill>
                      <a:blip r:embed="rId5"/>
                      <a:stretch>
                        <a:fillRect/>
                      </a:stretch>
                    </p:blipFill>
                    <p:spPr>
                      <a:xfrm>
                        <a:off x="127000" y="3124200"/>
                        <a:ext cx="4368800" cy="32766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D2AC139D-8972-4C13-B3BE-861BF1CA0FC0}"/>
              </a:ext>
            </a:extLst>
          </p:cNvPr>
          <p:cNvGraphicFramePr>
            <a:graphicFrameLocks noChangeAspect="1"/>
          </p:cNvGraphicFramePr>
          <p:nvPr>
            <p:extLst>
              <p:ext uri="{D42A27DB-BD31-4B8C-83A1-F6EECF244321}">
                <p14:modId xmlns:p14="http://schemas.microsoft.com/office/powerpoint/2010/main" val="3282535719"/>
              </p:ext>
            </p:extLst>
          </p:nvPr>
        </p:nvGraphicFramePr>
        <p:xfrm>
          <a:off x="4267200" y="3124200"/>
          <a:ext cx="4745038" cy="3330178"/>
        </p:xfrm>
        <a:graphic>
          <a:graphicData uri="http://schemas.openxmlformats.org/presentationml/2006/ole">
            <mc:AlternateContent xmlns:mc="http://schemas.openxmlformats.org/markup-compatibility/2006">
              <mc:Choice xmlns:v="urn:schemas-microsoft-com:vml" Requires="v">
                <p:oleObj spid="_x0000_s1095" name="SPW 11.0 Notebook" r:id="rId6" imgW="7315200" imgH="5486400" progId="SigmaPlot.JNB.Page.10">
                  <p:embed/>
                </p:oleObj>
              </mc:Choice>
              <mc:Fallback>
                <p:oleObj name="SPW 11.0 Notebook" r:id="rId6" imgW="7315200" imgH="5486400" progId="SigmaPlot.JNB.Page.10">
                  <p:embed/>
                  <p:pic>
                    <p:nvPicPr>
                      <p:cNvPr id="8" name="Object 7"/>
                      <p:cNvPicPr/>
                      <p:nvPr/>
                    </p:nvPicPr>
                    <p:blipFill>
                      <a:blip r:embed="rId7"/>
                      <a:stretch>
                        <a:fillRect/>
                      </a:stretch>
                    </p:blipFill>
                    <p:spPr>
                      <a:xfrm>
                        <a:off x="4267200" y="3124200"/>
                        <a:ext cx="4745038" cy="3330178"/>
                      </a:xfrm>
                      <a:prstGeom prst="rect">
                        <a:avLst/>
                      </a:prstGeom>
                    </p:spPr>
                  </p:pic>
                </p:oleObj>
              </mc:Fallback>
            </mc:AlternateContent>
          </a:graphicData>
        </a:graphic>
      </p:graphicFrame>
      <p:cxnSp>
        <p:nvCxnSpPr>
          <p:cNvPr id="7" name="Straight Connector 6">
            <a:extLst>
              <a:ext uri="{FF2B5EF4-FFF2-40B4-BE49-F238E27FC236}">
                <a16:creationId xmlns:a16="http://schemas.microsoft.com/office/drawing/2014/main" id="{02E83659-4D6D-43DA-BFCF-037CF355E078}"/>
              </a:ext>
            </a:extLst>
          </p:cNvPr>
          <p:cNvCxnSpPr>
            <a:cxnSpLocks/>
          </p:cNvCxnSpPr>
          <p:nvPr/>
        </p:nvCxnSpPr>
        <p:spPr bwMode="auto">
          <a:xfrm flipV="1">
            <a:off x="6781800" y="3581400"/>
            <a:ext cx="0" cy="213360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9" name="Straight Connector 8">
            <a:extLst>
              <a:ext uri="{FF2B5EF4-FFF2-40B4-BE49-F238E27FC236}">
                <a16:creationId xmlns:a16="http://schemas.microsoft.com/office/drawing/2014/main" id="{4B17F138-D0CD-453F-B503-189F387A4989}"/>
              </a:ext>
            </a:extLst>
          </p:cNvPr>
          <p:cNvCxnSpPr>
            <a:cxnSpLocks/>
          </p:cNvCxnSpPr>
          <p:nvPr/>
        </p:nvCxnSpPr>
        <p:spPr bwMode="auto">
          <a:xfrm flipV="1">
            <a:off x="7010400" y="3581400"/>
            <a:ext cx="0" cy="2133600"/>
          </a:xfrm>
          <a:prstGeom prst="line">
            <a:avLst/>
          </a:prstGeom>
          <a:solidFill>
            <a:schemeClr val="accent1"/>
          </a:solidFill>
          <a:ln w="12700" cap="flat" cmpd="sng" algn="ctr">
            <a:solidFill>
              <a:srgbClr val="FF0000"/>
            </a:solidFill>
            <a:prstDash val="solid"/>
            <a:round/>
            <a:headEnd type="none" w="sm" len="sm"/>
            <a:tailEnd type="none" w="sm" len="sm"/>
          </a:ln>
          <a:effectLst/>
        </p:spPr>
      </p:cxnSp>
    </p:spTree>
    <p:extLst>
      <p:ext uri="{BB962C8B-B14F-4D97-AF65-F5344CB8AC3E}">
        <p14:creationId xmlns:p14="http://schemas.microsoft.com/office/powerpoint/2010/main" val="5413053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Which years to extend?</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a:xfrm>
            <a:off x="304800" y="1225551"/>
            <a:ext cx="8382000" cy="2795944"/>
          </a:xfrm>
        </p:spPr>
        <p:txBody>
          <a:bodyPr/>
          <a:lstStyle/>
          <a:p>
            <a:pPr marL="342900" indent="-342900">
              <a:buFont typeface="Arial" panose="020B0604020202020204" pitchFamily="34" charset="0"/>
              <a:buChar char="•"/>
            </a:pPr>
            <a:r>
              <a:rPr lang="en-US" dirty="0"/>
              <a:t>Only n</a:t>
            </a:r>
            <a:r>
              <a:rPr lang="en-US" baseline="-25000" dirty="0"/>
              <a:t>e </a:t>
            </a:r>
            <a:r>
              <a:rPr lang="en-US" dirty="0"/>
              <a:t>years of record extension are allowed. </a:t>
            </a:r>
          </a:p>
          <a:p>
            <a:pPr marL="342900" indent="-342900">
              <a:buFont typeface="Arial" panose="020B0604020202020204" pitchFamily="34" charset="0"/>
              <a:buChar char="•"/>
            </a:pPr>
            <a:r>
              <a:rPr lang="en-US" dirty="0"/>
              <a:t>Which years should we pick?</a:t>
            </a:r>
          </a:p>
          <a:p>
            <a:pPr marL="342900" indent="-342900">
              <a:buFont typeface="Arial" panose="020B0604020202020204" pitchFamily="34" charset="0"/>
              <a:buChar char="•"/>
            </a:pPr>
            <a:r>
              <a:rPr lang="en-US" dirty="0"/>
              <a:t>Different year selections will not affect the mean or variance, but will affect the skew</a:t>
            </a:r>
          </a:p>
          <a:p>
            <a:pPr marL="342900" indent="-342900">
              <a:buFont typeface="Arial" panose="020B0604020202020204" pitchFamily="34" charset="0"/>
              <a:buChar char="•"/>
            </a:pPr>
            <a:r>
              <a:rPr lang="en-US" dirty="0"/>
              <a:t>Bulletin 17C allows for judgment of the analyst on year selection to ensure the skew isn’t misrepresented</a:t>
            </a:r>
          </a:p>
          <a:p>
            <a:pPr marL="857250" lvl="1"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30</a:t>
            </a:fld>
            <a:endParaRPr lang="en-US"/>
          </a:p>
        </p:txBody>
      </p:sp>
      <p:pic>
        <p:nvPicPr>
          <p:cNvPr id="5" name="Picture 4">
            <a:extLst>
              <a:ext uri="{FF2B5EF4-FFF2-40B4-BE49-F238E27FC236}">
                <a16:creationId xmlns:a16="http://schemas.microsoft.com/office/drawing/2014/main" id="{82651054-218C-4558-8D3B-41845A70E214}"/>
              </a:ext>
            </a:extLst>
          </p:cNvPr>
          <p:cNvPicPr>
            <a:picLocks noChangeAspect="1"/>
          </p:cNvPicPr>
          <p:nvPr/>
        </p:nvPicPr>
        <p:blipFill>
          <a:blip r:embed="rId3"/>
          <a:stretch>
            <a:fillRect/>
          </a:stretch>
        </p:blipFill>
        <p:spPr>
          <a:xfrm>
            <a:off x="2265394" y="4091687"/>
            <a:ext cx="3985403" cy="2567876"/>
          </a:xfrm>
          <a:prstGeom prst="rect">
            <a:avLst/>
          </a:prstGeom>
        </p:spPr>
      </p:pic>
      <p:sp>
        <p:nvSpPr>
          <p:cNvPr id="9" name="TextBox 8">
            <a:extLst>
              <a:ext uri="{FF2B5EF4-FFF2-40B4-BE49-F238E27FC236}">
                <a16:creationId xmlns:a16="http://schemas.microsoft.com/office/drawing/2014/main" id="{19B8F4BF-0BA2-4DC5-A49E-D0D4BFBD4343}"/>
              </a:ext>
            </a:extLst>
          </p:cNvPr>
          <p:cNvSpPr txBox="1"/>
          <p:nvPr/>
        </p:nvSpPr>
        <p:spPr>
          <a:xfrm>
            <a:off x="4925473" y="4165346"/>
            <a:ext cx="576603" cy="369332"/>
          </a:xfrm>
          <a:prstGeom prst="rect">
            <a:avLst/>
          </a:prstGeom>
          <a:noFill/>
        </p:spPr>
        <p:txBody>
          <a:bodyPr wrap="square" rtlCol="0">
            <a:spAutoFit/>
          </a:bodyPr>
          <a:lstStyle/>
          <a:p>
            <a:r>
              <a:rPr lang="en-US" dirty="0"/>
              <a:t>N</a:t>
            </a:r>
            <a:r>
              <a:rPr lang="en-US" baseline="-25000" dirty="0"/>
              <a:t>e</a:t>
            </a:r>
            <a:r>
              <a:rPr lang="en-US" dirty="0"/>
              <a:t>?</a:t>
            </a:r>
            <a:endParaRPr lang="en-US" baseline="-25000" dirty="0"/>
          </a:p>
        </p:txBody>
      </p:sp>
      <p:cxnSp>
        <p:nvCxnSpPr>
          <p:cNvPr id="10" name="Straight Arrow Connector 9">
            <a:extLst>
              <a:ext uri="{FF2B5EF4-FFF2-40B4-BE49-F238E27FC236}">
                <a16:creationId xmlns:a16="http://schemas.microsoft.com/office/drawing/2014/main" id="{52630601-2AB8-4F27-A6CE-B9B340C5CE23}"/>
              </a:ext>
            </a:extLst>
          </p:cNvPr>
          <p:cNvCxnSpPr>
            <a:cxnSpLocks/>
          </p:cNvCxnSpPr>
          <p:nvPr/>
        </p:nvCxnSpPr>
        <p:spPr>
          <a:xfrm>
            <a:off x="4889241" y="4534678"/>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073989C-187F-46C2-815D-8CDF3A28EA43}"/>
              </a:ext>
            </a:extLst>
          </p:cNvPr>
          <p:cNvSpPr txBox="1"/>
          <p:nvPr/>
        </p:nvSpPr>
        <p:spPr>
          <a:xfrm>
            <a:off x="4330754" y="4165958"/>
            <a:ext cx="576603" cy="369332"/>
          </a:xfrm>
          <a:prstGeom prst="rect">
            <a:avLst/>
          </a:prstGeom>
          <a:noFill/>
        </p:spPr>
        <p:txBody>
          <a:bodyPr wrap="square" rtlCol="0">
            <a:spAutoFit/>
          </a:bodyPr>
          <a:lstStyle/>
          <a:p>
            <a:r>
              <a:rPr lang="en-US" dirty="0"/>
              <a:t>N</a:t>
            </a:r>
            <a:r>
              <a:rPr lang="en-US" baseline="-25000" dirty="0"/>
              <a:t>e</a:t>
            </a:r>
            <a:r>
              <a:rPr lang="en-US" dirty="0"/>
              <a:t>?</a:t>
            </a:r>
            <a:endParaRPr lang="en-US" baseline="-25000" dirty="0"/>
          </a:p>
        </p:txBody>
      </p:sp>
      <p:cxnSp>
        <p:nvCxnSpPr>
          <p:cNvPr id="13" name="Straight Arrow Connector 12">
            <a:extLst>
              <a:ext uri="{FF2B5EF4-FFF2-40B4-BE49-F238E27FC236}">
                <a16:creationId xmlns:a16="http://schemas.microsoft.com/office/drawing/2014/main" id="{882A858F-08E3-4978-948F-F4E806DE0404}"/>
              </a:ext>
            </a:extLst>
          </p:cNvPr>
          <p:cNvCxnSpPr>
            <a:cxnSpLocks/>
          </p:cNvCxnSpPr>
          <p:nvPr/>
        </p:nvCxnSpPr>
        <p:spPr>
          <a:xfrm>
            <a:off x="4294522" y="4535290"/>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BD2FC03-C988-408E-96AB-3519263A2B12}"/>
              </a:ext>
            </a:extLst>
          </p:cNvPr>
          <p:cNvSpPr txBox="1"/>
          <p:nvPr/>
        </p:nvSpPr>
        <p:spPr>
          <a:xfrm>
            <a:off x="3734925" y="4165958"/>
            <a:ext cx="576603" cy="369332"/>
          </a:xfrm>
          <a:prstGeom prst="rect">
            <a:avLst/>
          </a:prstGeom>
          <a:noFill/>
        </p:spPr>
        <p:txBody>
          <a:bodyPr wrap="square" rtlCol="0">
            <a:spAutoFit/>
          </a:bodyPr>
          <a:lstStyle/>
          <a:p>
            <a:r>
              <a:rPr lang="en-US" dirty="0"/>
              <a:t>N</a:t>
            </a:r>
            <a:r>
              <a:rPr lang="en-US" baseline="-25000" dirty="0"/>
              <a:t>e</a:t>
            </a:r>
            <a:r>
              <a:rPr lang="en-US" dirty="0"/>
              <a:t>?</a:t>
            </a:r>
            <a:endParaRPr lang="en-US" baseline="-25000" dirty="0"/>
          </a:p>
        </p:txBody>
      </p:sp>
      <p:cxnSp>
        <p:nvCxnSpPr>
          <p:cNvPr id="15" name="Straight Arrow Connector 14">
            <a:extLst>
              <a:ext uri="{FF2B5EF4-FFF2-40B4-BE49-F238E27FC236}">
                <a16:creationId xmlns:a16="http://schemas.microsoft.com/office/drawing/2014/main" id="{2A965C54-D02E-4A78-B877-013F48B8375D}"/>
              </a:ext>
            </a:extLst>
          </p:cNvPr>
          <p:cNvCxnSpPr>
            <a:cxnSpLocks/>
          </p:cNvCxnSpPr>
          <p:nvPr/>
        </p:nvCxnSpPr>
        <p:spPr>
          <a:xfrm>
            <a:off x="3698693" y="4535290"/>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FD758AF-7B3B-437E-90CE-7837BF196811}"/>
              </a:ext>
            </a:extLst>
          </p:cNvPr>
          <p:cNvSpPr txBox="1"/>
          <p:nvPr/>
        </p:nvSpPr>
        <p:spPr>
          <a:xfrm>
            <a:off x="3139096" y="4165958"/>
            <a:ext cx="576603" cy="369332"/>
          </a:xfrm>
          <a:prstGeom prst="rect">
            <a:avLst/>
          </a:prstGeom>
          <a:noFill/>
        </p:spPr>
        <p:txBody>
          <a:bodyPr wrap="square" rtlCol="0">
            <a:spAutoFit/>
          </a:bodyPr>
          <a:lstStyle/>
          <a:p>
            <a:r>
              <a:rPr lang="en-US" dirty="0"/>
              <a:t>N</a:t>
            </a:r>
            <a:r>
              <a:rPr lang="en-US" baseline="-25000" dirty="0"/>
              <a:t>e</a:t>
            </a:r>
            <a:r>
              <a:rPr lang="en-US" dirty="0"/>
              <a:t>?</a:t>
            </a:r>
            <a:endParaRPr lang="en-US" baseline="-25000" dirty="0"/>
          </a:p>
        </p:txBody>
      </p:sp>
      <p:cxnSp>
        <p:nvCxnSpPr>
          <p:cNvPr id="17" name="Straight Arrow Connector 16">
            <a:extLst>
              <a:ext uri="{FF2B5EF4-FFF2-40B4-BE49-F238E27FC236}">
                <a16:creationId xmlns:a16="http://schemas.microsoft.com/office/drawing/2014/main" id="{486C5D7D-0C6D-49CC-A985-AA52F87C66E6}"/>
              </a:ext>
            </a:extLst>
          </p:cNvPr>
          <p:cNvCxnSpPr>
            <a:cxnSpLocks/>
          </p:cNvCxnSpPr>
          <p:nvPr/>
        </p:nvCxnSpPr>
        <p:spPr>
          <a:xfrm>
            <a:off x="3102864" y="4535290"/>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2117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Which years to extend?</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a:xfrm>
            <a:off x="304800" y="1225551"/>
            <a:ext cx="8382000" cy="2795944"/>
          </a:xfrm>
        </p:spPr>
        <p:txBody>
          <a:bodyPr/>
          <a:lstStyle/>
          <a:p>
            <a:pPr marL="342900" indent="-342900">
              <a:buFont typeface="Arial" panose="020B0604020202020204" pitchFamily="34" charset="0"/>
              <a:buChar char="•"/>
            </a:pPr>
            <a:r>
              <a:rPr lang="en-US" b="1" dirty="0"/>
              <a:t>Default</a:t>
            </a:r>
            <a:r>
              <a:rPr lang="en-US" dirty="0"/>
              <a:t>: use the most recent years. Usually just fine</a:t>
            </a:r>
          </a:p>
          <a:p>
            <a:pPr marL="342900" indent="-342900">
              <a:buFont typeface="Arial" panose="020B0604020202020204" pitchFamily="34" charset="0"/>
              <a:buChar char="•"/>
            </a:pPr>
            <a:r>
              <a:rPr lang="en-US" dirty="0"/>
              <a:t>But if a sequence of unusually big floods or small floods is in n</a:t>
            </a:r>
            <a:r>
              <a:rPr lang="en-US" baseline="-25000" dirty="0"/>
              <a:t>e</a:t>
            </a:r>
            <a:r>
              <a:rPr lang="en-US" dirty="0"/>
              <a:t>, may need to adjust:</a:t>
            </a:r>
          </a:p>
          <a:p>
            <a:pPr marL="971550" lvl="1" indent="-457200">
              <a:buFont typeface="+mj-lt"/>
              <a:buAutoNum type="arabicPeriod"/>
            </a:pPr>
            <a:r>
              <a:rPr lang="en-US" dirty="0"/>
              <a:t>Compute the skew using a record extension for the entire period of record (original MOVE.3 technique using N</a:t>
            </a:r>
            <a:r>
              <a:rPr lang="en-US" baseline="-25000" dirty="0"/>
              <a:t>2</a:t>
            </a:r>
            <a:r>
              <a:rPr lang="en-US" dirty="0"/>
              <a:t>, not limited to n</a:t>
            </a:r>
            <a:r>
              <a:rPr lang="en-US" baseline="-25000" dirty="0"/>
              <a:t>e</a:t>
            </a:r>
            <a:r>
              <a:rPr lang="en-US" dirty="0"/>
              <a:t>)</a:t>
            </a:r>
          </a:p>
          <a:p>
            <a:pPr marL="971550" lvl="1" indent="-457200">
              <a:buFont typeface="+mj-lt"/>
              <a:buAutoNum type="arabicPeriod"/>
            </a:pPr>
            <a:r>
              <a:rPr lang="en-US" dirty="0"/>
              <a:t>Select a sequence of n</a:t>
            </a:r>
            <a:r>
              <a:rPr lang="en-US" baseline="-25000" dirty="0"/>
              <a:t>e</a:t>
            </a:r>
            <a:r>
              <a:rPr lang="en-US" dirty="0"/>
              <a:t> years that results in a similar skew value</a:t>
            </a:r>
          </a:p>
          <a:p>
            <a:pPr marL="857250" lvl="1"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31</a:t>
            </a:fld>
            <a:endParaRPr lang="en-US"/>
          </a:p>
        </p:txBody>
      </p:sp>
      <p:pic>
        <p:nvPicPr>
          <p:cNvPr id="5" name="Picture 4">
            <a:extLst>
              <a:ext uri="{FF2B5EF4-FFF2-40B4-BE49-F238E27FC236}">
                <a16:creationId xmlns:a16="http://schemas.microsoft.com/office/drawing/2014/main" id="{82651054-218C-4558-8D3B-41845A70E214}"/>
              </a:ext>
            </a:extLst>
          </p:cNvPr>
          <p:cNvPicPr>
            <a:picLocks noChangeAspect="1"/>
          </p:cNvPicPr>
          <p:nvPr/>
        </p:nvPicPr>
        <p:blipFill>
          <a:blip r:embed="rId3"/>
          <a:stretch>
            <a:fillRect/>
          </a:stretch>
        </p:blipFill>
        <p:spPr>
          <a:xfrm>
            <a:off x="3067827" y="4091628"/>
            <a:ext cx="3985403" cy="2567876"/>
          </a:xfrm>
          <a:prstGeom prst="rect">
            <a:avLst/>
          </a:prstGeom>
        </p:spPr>
      </p:pic>
      <p:sp>
        <p:nvSpPr>
          <p:cNvPr id="9" name="TextBox 8">
            <a:extLst>
              <a:ext uri="{FF2B5EF4-FFF2-40B4-BE49-F238E27FC236}">
                <a16:creationId xmlns:a16="http://schemas.microsoft.com/office/drawing/2014/main" id="{19B8F4BF-0BA2-4DC5-A49E-D0D4BFBD4343}"/>
              </a:ext>
            </a:extLst>
          </p:cNvPr>
          <p:cNvSpPr txBox="1"/>
          <p:nvPr/>
        </p:nvSpPr>
        <p:spPr>
          <a:xfrm>
            <a:off x="5727906" y="4165287"/>
            <a:ext cx="576603" cy="369332"/>
          </a:xfrm>
          <a:prstGeom prst="rect">
            <a:avLst/>
          </a:prstGeom>
          <a:noFill/>
        </p:spPr>
        <p:txBody>
          <a:bodyPr wrap="square" rtlCol="0">
            <a:spAutoFit/>
          </a:bodyPr>
          <a:lstStyle/>
          <a:p>
            <a:r>
              <a:rPr lang="en-US" dirty="0"/>
              <a:t>N</a:t>
            </a:r>
            <a:r>
              <a:rPr lang="en-US" baseline="-25000" dirty="0"/>
              <a:t>e</a:t>
            </a:r>
            <a:r>
              <a:rPr lang="en-US" dirty="0"/>
              <a:t>?</a:t>
            </a:r>
            <a:endParaRPr lang="en-US" baseline="-25000" dirty="0"/>
          </a:p>
        </p:txBody>
      </p:sp>
      <p:cxnSp>
        <p:nvCxnSpPr>
          <p:cNvPr id="10" name="Straight Arrow Connector 9">
            <a:extLst>
              <a:ext uri="{FF2B5EF4-FFF2-40B4-BE49-F238E27FC236}">
                <a16:creationId xmlns:a16="http://schemas.microsoft.com/office/drawing/2014/main" id="{52630601-2AB8-4F27-A6CE-B9B340C5CE23}"/>
              </a:ext>
            </a:extLst>
          </p:cNvPr>
          <p:cNvCxnSpPr>
            <a:cxnSpLocks/>
          </p:cNvCxnSpPr>
          <p:nvPr/>
        </p:nvCxnSpPr>
        <p:spPr>
          <a:xfrm>
            <a:off x="5691674" y="4534619"/>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073989C-187F-46C2-815D-8CDF3A28EA43}"/>
              </a:ext>
            </a:extLst>
          </p:cNvPr>
          <p:cNvSpPr txBox="1"/>
          <p:nvPr/>
        </p:nvSpPr>
        <p:spPr>
          <a:xfrm>
            <a:off x="5133187" y="4165899"/>
            <a:ext cx="576603" cy="369332"/>
          </a:xfrm>
          <a:prstGeom prst="rect">
            <a:avLst/>
          </a:prstGeom>
          <a:noFill/>
        </p:spPr>
        <p:txBody>
          <a:bodyPr wrap="square" rtlCol="0">
            <a:spAutoFit/>
          </a:bodyPr>
          <a:lstStyle/>
          <a:p>
            <a:r>
              <a:rPr lang="en-US" dirty="0"/>
              <a:t>N</a:t>
            </a:r>
            <a:r>
              <a:rPr lang="en-US" baseline="-25000" dirty="0"/>
              <a:t>e</a:t>
            </a:r>
            <a:r>
              <a:rPr lang="en-US" dirty="0"/>
              <a:t>?</a:t>
            </a:r>
            <a:endParaRPr lang="en-US" baseline="-25000" dirty="0"/>
          </a:p>
        </p:txBody>
      </p:sp>
      <p:cxnSp>
        <p:nvCxnSpPr>
          <p:cNvPr id="13" name="Straight Arrow Connector 12">
            <a:extLst>
              <a:ext uri="{FF2B5EF4-FFF2-40B4-BE49-F238E27FC236}">
                <a16:creationId xmlns:a16="http://schemas.microsoft.com/office/drawing/2014/main" id="{882A858F-08E3-4978-948F-F4E806DE0404}"/>
              </a:ext>
            </a:extLst>
          </p:cNvPr>
          <p:cNvCxnSpPr>
            <a:cxnSpLocks/>
          </p:cNvCxnSpPr>
          <p:nvPr/>
        </p:nvCxnSpPr>
        <p:spPr>
          <a:xfrm>
            <a:off x="5096955" y="4535231"/>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BD2FC03-C988-408E-96AB-3519263A2B12}"/>
              </a:ext>
            </a:extLst>
          </p:cNvPr>
          <p:cNvSpPr txBox="1"/>
          <p:nvPr/>
        </p:nvSpPr>
        <p:spPr>
          <a:xfrm>
            <a:off x="4537358" y="4165899"/>
            <a:ext cx="576603" cy="369332"/>
          </a:xfrm>
          <a:prstGeom prst="rect">
            <a:avLst/>
          </a:prstGeom>
          <a:noFill/>
        </p:spPr>
        <p:txBody>
          <a:bodyPr wrap="square" rtlCol="0">
            <a:spAutoFit/>
          </a:bodyPr>
          <a:lstStyle/>
          <a:p>
            <a:r>
              <a:rPr lang="en-US" dirty="0"/>
              <a:t>N</a:t>
            </a:r>
            <a:r>
              <a:rPr lang="en-US" baseline="-25000" dirty="0"/>
              <a:t>e</a:t>
            </a:r>
            <a:r>
              <a:rPr lang="en-US" dirty="0"/>
              <a:t>?</a:t>
            </a:r>
            <a:endParaRPr lang="en-US" baseline="-25000" dirty="0"/>
          </a:p>
        </p:txBody>
      </p:sp>
      <p:cxnSp>
        <p:nvCxnSpPr>
          <p:cNvPr id="15" name="Straight Arrow Connector 14">
            <a:extLst>
              <a:ext uri="{FF2B5EF4-FFF2-40B4-BE49-F238E27FC236}">
                <a16:creationId xmlns:a16="http://schemas.microsoft.com/office/drawing/2014/main" id="{2A965C54-D02E-4A78-B877-013F48B8375D}"/>
              </a:ext>
            </a:extLst>
          </p:cNvPr>
          <p:cNvCxnSpPr>
            <a:cxnSpLocks/>
          </p:cNvCxnSpPr>
          <p:nvPr/>
        </p:nvCxnSpPr>
        <p:spPr>
          <a:xfrm>
            <a:off x="4501126" y="4535231"/>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FD758AF-7B3B-437E-90CE-7837BF196811}"/>
              </a:ext>
            </a:extLst>
          </p:cNvPr>
          <p:cNvSpPr txBox="1"/>
          <p:nvPr/>
        </p:nvSpPr>
        <p:spPr>
          <a:xfrm>
            <a:off x="3941529" y="4165899"/>
            <a:ext cx="576603" cy="369332"/>
          </a:xfrm>
          <a:prstGeom prst="rect">
            <a:avLst/>
          </a:prstGeom>
          <a:noFill/>
        </p:spPr>
        <p:txBody>
          <a:bodyPr wrap="square" rtlCol="0">
            <a:spAutoFit/>
          </a:bodyPr>
          <a:lstStyle/>
          <a:p>
            <a:r>
              <a:rPr lang="en-US" dirty="0"/>
              <a:t>N</a:t>
            </a:r>
            <a:r>
              <a:rPr lang="en-US" baseline="-25000" dirty="0"/>
              <a:t>e</a:t>
            </a:r>
            <a:r>
              <a:rPr lang="en-US" dirty="0"/>
              <a:t>?</a:t>
            </a:r>
            <a:endParaRPr lang="en-US" baseline="-25000" dirty="0"/>
          </a:p>
        </p:txBody>
      </p:sp>
      <p:cxnSp>
        <p:nvCxnSpPr>
          <p:cNvPr id="17" name="Straight Arrow Connector 16">
            <a:extLst>
              <a:ext uri="{FF2B5EF4-FFF2-40B4-BE49-F238E27FC236}">
                <a16:creationId xmlns:a16="http://schemas.microsoft.com/office/drawing/2014/main" id="{486C5D7D-0C6D-49CC-A985-AA52F87C66E6}"/>
              </a:ext>
            </a:extLst>
          </p:cNvPr>
          <p:cNvCxnSpPr>
            <a:cxnSpLocks/>
          </p:cNvCxnSpPr>
          <p:nvPr/>
        </p:nvCxnSpPr>
        <p:spPr>
          <a:xfrm>
            <a:off x="3905297" y="4535231"/>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27920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Record Extension Method Comparison</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p:txBody>
          <a:bodyPr/>
          <a:lstStyle/>
          <a:p>
            <a:pPr marL="342900" indent="-342900">
              <a:buFont typeface="Arial" panose="020B0604020202020204" pitchFamily="34" charset="0"/>
              <a:buChar char="•"/>
            </a:pPr>
            <a:r>
              <a:rPr lang="en-US" dirty="0"/>
              <a:t>For many real-world datasets, the various record extension techniques produce similar regression lines</a:t>
            </a:r>
          </a:p>
          <a:p>
            <a:pPr marL="342900"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32</a:t>
            </a:fld>
            <a:endParaRPr lang="en-US"/>
          </a:p>
        </p:txBody>
      </p:sp>
      <p:pic>
        <p:nvPicPr>
          <p:cNvPr id="3" name="Picture 2">
            <a:extLst>
              <a:ext uri="{FF2B5EF4-FFF2-40B4-BE49-F238E27FC236}">
                <a16:creationId xmlns:a16="http://schemas.microsoft.com/office/drawing/2014/main" id="{4C87C9D3-B8BC-490C-A483-C3BFF9D73371}"/>
              </a:ext>
            </a:extLst>
          </p:cNvPr>
          <p:cNvPicPr>
            <a:picLocks noChangeAspect="1"/>
          </p:cNvPicPr>
          <p:nvPr/>
        </p:nvPicPr>
        <p:blipFill>
          <a:blip r:embed="rId3"/>
          <a:stretch>
            <a:fillRect/>
          </a:stretch>
        </p:blipFill>
        <p:spPr>
          <a:xfrm>
            <a:off x="304800" y="2182199"/>
            <a:ext cx="6649378" cy="4401164"/>
          </a:xfrm>
          <a:prstGeom prst="rect">
            <a:avLst/>
          </a:prstGeom>
        </p:spPr>
      </p:pic>
    </p:spTree>
    <p:extLst>
      <p:ext uri="{BB962C8B-B14F-4D97-AF65-F5344CB8AC3E}">
        <p14:creationId xmlns:p14="http://schemas.microsoft.com/office/powerpoint/2010/main" val="39194862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50000"/>
              <a:buFont typeface="Monotype Sorts" pitchFamily="2" charset="2"/>
              <a:buChar char="l"/>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fld id="{3E40D664-42CA-4640-9212-AC50BC6D9175}" type="slidenum">
              <a:rPr lang="en-US" altLang="en-US" sz="900">
                <a:solidFill>
                  <a:srgbClr val="FFFFFF"/>
                </a:solidFill>
                <a:latin typeface="Arial" panose="020B0604020202020204" pitchFamily="34" charset="0"/>
              </a:rPr>
              <a:pPr>
                <a:spcBef>
                  <a:spcPct val="0"/>
                </a:spcBef>
                <a:buClrTx/>
                <a:buSzTx/>
                <a:buFontTx/>
                <a:buNone/>
              </a:pPr>
              <a:t>33</a:t>
            </a:fld>
            <a:endParaRPr lang="en-US" altLang="en-US" sz="900">
              <a:solidFill>
                <a:srgbClr val="FFFFFF"/>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FFD38E3-4E0B-4307-9F16-A75F343F4AAD}"/>
                  </a:ext>
                </a:extLst>
              </p:cNvPr>
              <p:cNvSpPr txBox="1"/>
              <p:nvPr/>
            </p:nvSpPr>
            <p:spPr>
              <a:xfrm>
                <a:off x="583412" y="3698594"/>
                <a:ext cx="3953776" cy="64594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b="1" i="1" smtClean="0">
                          <a:solidFill>
                            <a:schemeClr val="bg1"/>
                          </a:solidFill>
                          <a:latin typeface="Cambria Math" panose="02040503050406030204" pitchFamily="18" charset="0"/>
                        </a:rPr>
                        <m:t>𝒂</m:t>
                      </m:r>
                      <m:r>
                        <a:rPr lang="en-US" b="1" i="1" smtClean="0">
                          <a:solidFill>
                            <a:schemeClr val="bg1"/>
                          </a:solidFill>
                          <a:latin typeface="Cambria Math" panose="02040503050406030204" pitchFamily="18" charset="0"/>
                        </a:rPr>
                        <m:t>=</m:t>
                      </m:r>
                      <m:f>
                        <m:fPr>
                          <m:ctrlPr>
                            <a:rPr lang="en-US" b="1" i="1" smtClean="0">
                              <a:solidFill>
                                <a:schemeClr val="bg1"/>
                              </a:solidFill>
                              <a:latin typeface="Cambria Math" panose="02040503050406030204" pitchFamily="18" charset="0"/>
                            </a:rPr>
                          </m:ctrlPr>
                        </m:fPr>
                        <m:num>
                          <m:d>
                            <m:dPr>
                              <m:ctrlPr>
                                <a:rPr lang="en-US" i="1">
                                  <a:solidFill>
                                    <a:schemeClr val="bg1"/>
                                  </a:solidFill>
                                  <a:latin typeface="Cambria Math" panose="02040503050406030204" pitchFamily="18" charset="0"/>
                                </a:rPr>
                              </m:ctrlPr>
                            </m:d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𝑵</m:t>
                                  </m:r>
                                </m:e>
                                <m:sub>
                                  <m:r>
                                    <a:rPr lang="en-US" i="1">
                                      <a:solidFill>
                                        <a:schemeClr val="bg1"/>
                                      </a:solidFill>
                                      <a:latin typeface="Cambria Math" panose="02040503050406030204" pitchFamily="18" charset="0"/>
                                    </a:rPr>
                                    <m:t>𝟏</m:t>
                                  </m:r>
                                </m:sub>
                              </m:sSub>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𝑵</m:t>
                                  </m:r>
                                </m:e>
                                <m:sub>
                                  <m:r>
                                    <a:rPr lang="en-US" b="0" i="1" smtClean="0">
                                      <a:solidFill>
                                        <a:schemeClr val="bg1"/>
                                      </a:solidFill>
                                      <a:latin typeface="Cambria Math" panose="02040503050406030204" pitchFamily="18" charset="0"/>
                                    </a:rPr>
                                    <m:t>𝑒</m:t>
                                  </m:r>
                                </m:sub>
                              </m:sSub>
                            </m:e>
                          </m:d>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𝒀</m:t>
                                      </m:r>
                                    </m:e>
                                  </m:acc>
                                </m:e>
                                <m:sub>
                                  <m:r>
                                    <a:rPr lang="en-US" i="1">
                                      <a:solidFill>
                                        <a:schemeClr val="bg1"/>
                                      </a:solidFill>
                                      <a:latin typeface="Cambria Math" panose="02040503050406030204" pitchFamily="18" charset="0"/>
                                    </a:rPr>
                                    <m:t>𝒂𝒍𝒍</m:t>
                                  </m:r>
                                </m:sub>
                              </m:sSub>
                            </m:e>
                          </m:acc>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𝑵</m:t>
                              </m:r>
                            </m:e>
                            <m:sub>
                              <m:r>
                                <a:rPr lang="en-US" i="1">
                                  <a:solidFill>
                                    <a:schemeClr val="bg1"/>
                                  </a:solidFill>
                                  <a:latin typeface="Cambria Math" panose="02040503050406030204" pitchFamily="18" charset="0"/>
                                </a:rPr>
                                <m:t>𝟏</m:t>
                              </m:r>
                            </m:sub>
                          </m:sSub>
                          <m:sSub>
                            <m:sSubPr>
                              <m:ctrlPr>
                                <a:rPr lang="en-US" i="1">
                                  <a:solidFill>
                                    <a:schemeClr val="bg1"/>
                                  </a:solidFill>
                                  <a:latin typeface="Cambria Math" panose="02040503050406030204" pitchFamily="18" charset="0"/>
                                </a:rPr>
                              </m:ctrlPr>
                            </m:sSubPr>
                            <m:e>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𝒀</m:t>
                                  </m:r>
                                </m:e>
                              </m:acc>
                            </m:e>
                            <m:sub>
                              <m:r>
                                <a:rPr lang="en-US" i="1">
                                  <a:solidFill>
                                    <a:schemeClr val="bg1"/>
                                  </a:solidFill>
                                  <a:latin typeface="Cambria Math" panose="02040503050406030204" pitchFamily="18" charset="0"/>
                                </a:rPr>
                                <m:t>𝟏</m:t>
                              </m:r>
                            </m:sub>
                          </m:sSub>
                        </m:num>
                        <m:den>
                          <m:sSub>
                            <m:sSubPr>
                              <m:ctrlPr>
                                <a:rPr lang="en-US" b="1" i="1" smtClean="0">
                                  <a:solidFill>
                                    <a:schemeClr val="bg1"/>
                                  </a:solidFill>
                                  <a:latin typeface="Cambria Math" panose="02040503050406030204" pitchFamily="18" charset="0"/>
                                </a:rPr>
                              </m:ctrlPr>
                            </m:sSubPr>
                            <m:e>
                              <m:r>
                                <a:rPr lang="en-US" b="1" i="1" smtClean="0">
                                  <a:solidFill>
                                    <a:schemeClr val="bg1"/>
                                  </a:solidFill>
                                  <a:latin typeface="Cambria Math" panose="02040503050406030204" pitchFamily="18" charset="0"/>
                                </a:rPr>
                                <m:t>𝑵</m:t>
                              </m:r>
                            </m:e>
                            <m:sub>
                              <m:r>
                                <a:rPr lang="en-US" b="1" i="1" smtClean="0">
                                  <a:solidFill>
                                    <a:schemeClr val="bg1"/>
                                  </a:solidFill>
                                  <a:latin typeface="Cambria Math" panose="02040503050406030204" pitchFamily="18" charset="0"/>
                                </a:rPr>
                                <m:t>𝒆</m:t>
                              </m:r>
                            </m:sub>
                          </m:sSub>
                        </m:den>
                      </m:f>
                    </m:oMath>
                  </m:oMathPara>
                </a14:m>
                <a:endParaRPr lang="en-US" dirty="0">
                  <a:solidFill>
                    <a:schemeClr val="bg1"/>
                  </a:solidFill>
                </a:endParaRPr>
              </a:p>
            </p:txBody>
          </p:sp>
        </mc:Choice>
        <mc:Fallback xmlns="">
          <p:sp>
            <p:nvSpPr>
              <p:cNvPr id="7" name="TextBox 6">
                <a:extLst>
                  <a:ext uri="{FF2B5EF4-FFF2-40B4-BE49-F238E27FC236}">
                    <a16:creationId xmlns:a16="http://schemas.microsoft.com/office/drawing/2014/main" id="{AFFD38E3-4E0B-4307-9F16-A75F343F4AAD}"/>
                  </a:ext>
                </a:extLst>
              </p:cNvPr>
              <p:cNvSpPr txBox="1">
                <a:spLocks noRot="1" noChangeAspect="1" noMove="1" noResize="1" noEditPoints="1" noAdjustHandles="1" noChangeArrowheads="1" noChangeShapeType="1" noTextEdit="1"/>
              </p:cNvSpPr>
              <p:nvPr/>
            </p:nvSpPr>
            <p:spPr>
              <a:xfrm>
                <a:off x="583412" y="3698594"/>
                <a:ext cx="3953776" cy="645946"/>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9B6BA23-B549-4B71-B3E9-72808E3DA275}"/>
                  </a:ext>
                </a:extLst>
              </p:cNvPr>
              <p:cNvSpPr txBox="1"/>
              <p:nvPr/>
            </p:nvSpPr>
            <p:spPr>
              <a:xfrm>
                <a:off x="760822" y="2050268"/>
                <a:ext cx="3910814" cy="5058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solidFill>
                                <a:srgbClr val="0070C0"/>
                              </a:solidFill>
                              <a:latin typeface="Cambria Math" panose="02040503050406030204" pitchFamily="18" charset="0"/>
                            </a:rPr>
                          </m:ctrlPr>
                        </m:sSubPr>
                        <m:e>
                          <m:acc>
                            <m:accPr>
                              <m:chr m:val="̂"/>
                              <m:ctrlPr>
                                <a:rPr lang="en-US" sz="3200" i="1" smtClean="0">
                                  <a:solidFill>
                                    <a:srgbClr val="0070C0"/>
                                  </a:solidFill>
                                  <a:latin typeface="Cambria Math" panose="02040503050406030204" pitchFamily="18" charset="0"/>
                                </a:rPr>
                              </m:ctrlPr>
                            </m:accPr>
                            <m:e>
                              <m:r>
                                <a:rPr lang="en-US" sz="3200" b="1" i="1" smtClean="0">
                                  <a:solidFill>
                                    <a:srgbClr val="0070C0"/>
                                  </a:solidFill>
                                  <a:latin typeface="Cambria Math" panose="02040503050406030204" pitchFamily="18" charset="0"/>
                                </a:rPr>
                                <m:t>𝒀</m:t>
                              </m:r>
                            </m:e>
                          </m:acc>
                        </m:e>
                        <m:sub>
                          <m:r>
                            <a:rPr lang="en-US" sz="3200" b="1" i="1" smtClean="0">
                              <a:solidFill>
                                <a:srgbClr val="0070C0"/>
                              </a:solidFill>
                              <a:latin typeface="Cambria Math" panose="02040503050406030204" pitchFamily="18" charset="0"/>
                            </a:rPr>
                            <m:t>𝒊</m:t>
                          </m:r>
                          <m:r>
                            <a:rPr lang="en-US" sz="3200" b="1" i="1" smtClean="0">
                              <a:solidFill>
                                <a:srgbClr val="0070C0"/>
                              </a:solidFill>
                              <a:latin typeface="Cambria Math" panose="02040503050406030204" pitchFamily="18" charset="0"/>
                            </a:rPr>
                            <m:t> </m:t>
                          </m:r>
                        </m:sub>
                      </m:sSub>
                      <m:r>
                        <a:rPr lang="en-US" sz="3200" b="1" i="1" smtClean="0">
                          <a:solidFill>
                            <a:schemeClr val="bg1"/>
                          </a:solidFill>
                          <a:latin typeface="Cambria Math" panose="02040503050406030204" pitchFamily="18" charset="0"/>
                        </a:rPr>
                        <m:t>=</m:t>
                      </m:r>
                      <m:r>
                        <a:rPr lang="en-US" sz="3200" b="1" i="1" smtClean="0">
                          <a:solidFill>
                            <a:schemeClr val="bg1"/>
                          </a:solidFill>
                          <a:latin typeface="Cambria Math" panose="02040503050406030204" pitchFamily="18" charset="0"/>
                        </a:rPr>
                        <m:t>𝒂</m:t>
                      </m:r>
                      <m:r>
                        <a:rPr lang="en-US" sz="3200" b="1" i="1" smtClean="0">
                          <a:solidFill>
                            <a:schemeClr val="bg1"/>
                          </a:solidFill>
                          <a:latin typeface="Cambria Math" panose="02040503050406030204" pitchFamily="18" charset="0"/>
                        </a:rPr>
                        <m:t>+</m:t>
                      </m:r>
                      <m:r>
                        <a:rPr lang="en-US" sz="3200" b="1" i="1" smtClean="0">
                          <a:solidFill>
                            <a:schemeClr val="bg1"/>
                          </a:solidFill>
                          <a:latin typeface="Cambria Math" panose="02040503050406030204" pitchFamily="18" charset="0"/>
                        </a:rPr>
                        <m:t>𝒃</m:t>
                      </m:r>
                      <m:r>
                        <a:rPr lang="en-US" sz="3200" b="1" i="1" smtClean="0">
                          <a:solidFill>
                            <a:schemeClr val="bg1"/>
                          </a:solidFill>
                          <a:latin typeface="Cambria Math" panose="02040503050406030204" pitchFamily="18" charset="0"/>
                        </a:rPr>
                        <m:t>(</m:t>
                      </m:r>
                      <m:sSub>
                        <m:sSubPr>
                          <m:ctrlPr>
                            <a:rPr lang="en-US" sz="3200" b="1" i="1" smtClean="0">
                              <a:solidFill>
                                <a:srgbClr val="00B050"/>
                              </a:solidFill>
                              <a:latin typeface="Cambria Math" panose="02040503050406030204" pitchFamily="18" charset="0"/>
                            </a:rPr>
                          </m:ctrlPr>
                        </m:sSubPr>
                        <m:e>
                          <m:r>
                            <a:rPr lang="en-US" sz="3200" b="1" i="1" smtClean="0">
                              <a:solidFill>
                                <a:srgbClr val="00B050"/>
                              </a:solidFill>
                              <a:latin typeface="Cambria Math" panose="02040503050406030204" pitchFamily="18" charset="0"/>
                            </a:rPr>
                            <m:t>𝑿</m:t>
                          </m:r>
                        </m:e>
                        <m:sub>
                          <m:r>
                            <a:rPr lang="en-US" sz="3200" b="1" i="1" smtClean="0">
                              <a:solidFill>
                                <a:srgbClr val="00B050"/>
                              </a:solidFill>
                              <a:latin typeface="Cambria Math" panose="02040503050406030204" pitchFamily="18" charset="0"/>
                            </a:rPr>
                            <m:t>𝒊</m:t>
                          </m:r>
                        </m:sub>
                      </m:sSub>
                      <m:r>
                        <a:rPr lang="en-US" sz="3200" b="1" i="1" smtClean="0">
                          <a:solidFill>
                            <a:schemeClr val="bg1"/>
                          </a:solidFill>
                          <a:latin typeface="Cambria Math" panose="02040503050406030204" pitchFamily="18" charset="0"/>
                        </a:rPr>
                        <m:t>−</m:t>
                      </m:r>
                      <m:sSub>
                        <m:sSubPr>
                          <m:ctrlPr>
                            <a:rPr lang="en-US" sz="3200" b="1" i="1" smtClean="0">
                              <a:solidFill>
                                <a:srgbClr val="00B050"/>
                              </a:solidFill>
                              <a:latin typeface="Cambria Math" panose="02040503050406030204" pitchFamily="18" charset="0"/>
                            </a:rPr>
                          </m:ctrlPr>
                        </m:sSubPr>
                        <m:e>
                          <m:acc>
                            <m:accPr>
                              <m:chr m:val="̅"/>
                              <m:ctrlPr>
                                <a:rPr lang="en-US" sz="3200" b="1" i="1" smtClean="0">
                                  <a:solidFill>
                                    <a:srgbClr val="00B050"/>
                                  </a:solidFill>
                                  <a:latin typeface="Cambria Math" panose="02040503050406030204" pitchFamily="18" charset="0"/>
                                </a:rPr>
                              </m:ctrlPr>
                            </m:accPr>
                            <m:e>
                              <m:r>
                                <a:rPr lang="en-US" sz="3200" b="1" i="1" smtClean="0">
                                  <a:solidFill>
                                    <a:srgbClr val="00B050"/>
                                  </a:solidFill>
                                  <a:latin typeface="Cambria Math" panose="02040503050406030204" pitchFamily="18" charset="0"/>
                                </a:rPr>
                                <m:t>𝑿</m:t>
                              </m:r>
                            </m:e>
                          </m:acc>
                        </m:e>
                        <m:sub>
                          <m:r>
                            <a:rPr lang="en-US" sz="3200" b="1" i="1" smtClean="0">
                              <a:solidFill>
                                <a:srgbClr val="00B050"/>
                              </a:solidFill>
                              <a:latin typeface="Cambria Math" panose="02040503050406030204" pitchFamily="18" charset="0"/>
                            </a:rPr>
                            <m:t>𝒆</m:t>
                          </m:r>
                        </m:sub>
                      </m:sSub>
                      <m:r>
                        <a:rPr lang="en-US" sz="3200" b="1" i="1" smtClean="0">
                          <a:solidFill>
                            <a:schemeClr val="bg1"/>
                          </a:solidFill>
                          <a:latin typeface="Cambria Math" panose="02040503050406030204" pitchFamily="18" charset="0"/>
                        </a:rPr>
                        <m:t>)</m:t>
                      </m:r>
                    </m:oMath>
                  </m:oMathPara>
                </a14:m>
                <a:endParaRPr lang="en-US" sz="3200" dirty="0">
                  <a:solidFill>
                    <a:schemeClr val="bg1"/>
                  </a:solidFill>
                </a:endParaRPr>
              </a:p>
            </p:txBody>
          </p:sp>
        </mc:Choice>
        <mc:Fallback xmlns="">
          <p:sp>
            <p:nvSpPr>
              <p:cNvPr id="8" name="TextBox 7">
                <a:extLst>
                  <a:ext uri="{FF2B5EF4-FFF2-40B4-BE49-F238E27FC236}">
                    <a16:creationId xmlns:a16="http://schemas.microsoft.com/office/drawing/2014/main" id="{C9B6BA23-B549-4B71-B3E9-72808E3DA275}"/>
                  </a:ext>
                </a:extLst>
              </p:cNvPr>
              <p:cNvSpPr txBox="1">
                <a:spLocks noRot="1" noChangeAspect="1" noMove="1" noResize="1" noEditPoints="1" noAdjustHandles="1" noChangeArrowheads="1" noChangeShapeType="1" noTextEdit="1"/>
              </p:cNvSpPr>
              <p:nvPr/>
            </p:nvSpPr>
            <p:spPr>
              <a:xfrm>
                <a:off x="760822" y="2050268"/>
                <a:ext cx="3910814" cy="50584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662E835-0FFE-496E-A293-ECF685FFCBC3}"/>
                  </a:ext>
                </a:extLst>
              </p:cNvPr>
              <p:cNvSpPr txBox="1"/>
              <p:nvPr/>
            </p:nvSpPr>
            <p:spPr>
              <a:xfrm>
                <a:off x="304800" y="4870903"/>
                <a:ext cx="8596604" cy="83561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000" b="1" i="1" smtClean="0">
                              <a:solidFill>
                                <a:schemeClr val="bg1"/>
                              </a:solidFill>
                              <a:latin typeface="Cambria Math" panose="02040503050406030204" pitchFamily="18" charset="0"/>
                            </a:rPr>
                          </m:ctrlPr>
                        </m:sSupPr>
                        <m:e>
                          <m:r>
                            <a:rPr lang="en-US" sz="2000" b="1" i="1" smtClean="0">
                              <a:solidFill>
                                <a:schemeClr val="bg1"/>
                              </a:solidFill>
                              <a:latin typeface="Cambria Math" panose="02040503050406030204" pitchFamily="18" charset="0"/>
                            </a:rPr>
                            <m:t>𝒃</m:t>
                          </m:r>
                        </m:e>
                        <m:sup>
                          <m:r>
                            <a:rPr lang="en-US" sz="2000" b="1" i="1" smtClean="0">
                              <a:solidFill>
                                <a:schemeClr val="bg1"/>
                              </a:solidFill>
                              <a:latin typeface="Cambria Math" panose="02040503050406030204" pitchFamily="18" charset="0"/>
                            </a:rPr>
                            <m:t>𝟐</m:t>
                          </m:r>
                        </m:sup>
                      </m:sSup>
                      <m:r>
                        <a:rPr lang="en-US" sz="2000" b="1" i="1" smtClean="0">
                          <a:solidFill>
                            <a:schemeClr val="bg1"/>
                          </a:solidFill>
                          <a:latin typeface="Cambria Math" panose="02040503050406030204" pitchFamily="18" charset="0"/>
                        </a:rPr>
                        <m:t>=</m:t>
                      </m:r>
                      <m:f>
                        <m:fPr>
                          <m:ctrlPr>
                            <a:rPr lang="en-US" sz="2000" b="1" i="1" smtClean="0">
                              <a:solidFill>
                                <a:schemeClr val="bg1"/>
                              </a:solidFill>
                              <a:latin typeface="Cambria Math" panose="02040503050406030204" pitchFamily="18" charset="0"/>
                            </a:rPr>
                          </m:ctrlPr>
                        </m:fPr>
                        <m:num>
                          <m:d>
                            <m:dPr>
                              <m:ctrlPr>
                                <a:rPr lang="en-US" sz="2000" i="1">
                                  <a:solidFill>
                                    <a:schemeClr val="bg1"/>
                                  </a:solidFill>
                                  <a:latin typeface="Cambria Math" panose="02040503050406030204" pitchFamily="18" charset="0"/>
                                </a:rPr>
                              </m:ctrlPr>
                            </m:dPr>
                            <m:e>
                              <m:sSub>
                                <m:sSubPr>
                                  <m:ctrlPr>
                                    <a:rPr lang="en-US" sz="2000" i="1">
                                      <a:solidFill>
                                        <a:schemeClr val="bg1"/>
                                      </a:solidFill>
                                      <a:latin typeface="Cambria Math" panose="02040503050406030204" pitchFamily="18" charset="0"/>
                                    </a:rPr>
                                  </m:ctrlPr>
                                </m:sSubPr>
                                <m:e>
                                  <m:r>
                                    <a:rPr lang="en-US" sz="2000" i="1">
                                      <a:solidFill>
                                        <a:schemeClr val="bg1"/>
                                      </a:solidFill>
                                      <a:latin typeface="Cambria Math" panose="02040503050406030204" pitchFamily="18" charset="0"/>
                                    </a:rPr>
                                    <m:t>𝑵</m:t>
                                  </m:r>
                                </m:e>
                                <m:sub>
                                  <m:r>
                                    <a:rPr lang="en-US" sz="2000" i="1">
                                      <a:solidFill>
                                        <a:schemeClr val="bg1"/>
                                      </a:solidFill>
                                      <a:latin typeface="Cambria Math" panose="02040503050406030204" pitchFamily="18" charset="0"/>
                                    </a:rPr>
                                    <m:t>𝟏</m:t>
                                  </m:r>
                                </m:sub>
                              </m:sSub>
                              <m:r>
                                <a:rPr lang="en-US" sz="2000" i="1">
                                  <a:solidFill>
                                    <a:schemeClr val="bg1"/>
                                  </a:solidFill>
                                  <a:latin typeface="Cambria Math" panose="02040503050406030204" pitchFamily="18" charset="0"/>
                                </a:rPr>
                                <m:t>+</m:t>
                              </m:r>
                              <m:sSub>
                                <m:sSubPr>
                                  <m:ctrlPr>
                                    <a:rPr lang="en-US" sz="2000" i="1">
                                      <a:solidFill>
                                        <a:schemeClr val="bg1"/>
                                      </a:solidFill>
                                      <a:latin typeface="Cambria Math" panose="02040503050406030204" pitchFamily="18" charset="0"/>
                                    </a:rPr>
                                  </m:ctrlPr>
                                </m:sSubPr>
                                <m:e>
                                  <m:r>
                                    <a:rPr lang="en-US" sz="2000" i="1">
                                      <a:solidFill>
                                        <a:schemeClr val="bg1"/>
                                      </a:solidFill>
                                      <a:latin typeface="Cambria Math" panose="02040503050406030204" pitchFamily="18" charset="0"/>
                                    </a:rPr>
                                    <m:t>𝑵</m:t>
                                  </m:r>
                                </m:e>
                                <m:sub>
                                  <m:r>
                                    <a:rPr lang="en-US" sz="2000" b="0" i="1" smtClean="0">
                                      <a:solidFill>
                                        <a:schemeClr val="bg1"/>
                                      </a:solidFill>
                                      <a:latin typeface="Cambria Math" panose="02040503050406030204" pitchFamily="18" charset="0"/>
                                    </a:rPr>
                                    <m:t>𝑒</m:t>
                                  </m:r>
                                </m:sub>
                              </m:sSub>
                              <m:r>
                                <a:rPr lang="en-US" sz="2000" b="1" i="1" smtClean="0">
                                  <a:solidFill>
                                    <a:schemeClr val="bg1"/>
                                  </a:solidFill>
                                  <a:latin typeface="Cambria Math" panose="02040503050406030204" pitchFamily="18" charset="0"/>
                                </a:rPr>
                                <m:t>−</m:t>
                              </m:r>
                              <m:r>
                                <a:rPr lang="en-US" sz="2000" b="1" i="1" smtClean="0">
                                  <a:solidFill>
                                    <a:schemeClr val="bg1"/>
                                  </a:solidFill>
                                  <a:latin typeface="Cambria Math" panose="02040503050406030204" pitchFamily="18" charset="0"/>
                                </a:rPr>
                                <m:t>𝟏</m:t>
                              </m:r>
                            </m:e>
                          </m:d>
                          <m:acc>
                            <m:accPr>
                              <m:chr m:val="̂"/>
                              <m:ctrlPr>
                                <a:rPr lang="en-US" sz="2000" b="1" i="1" smtClean="0">
                                  <a:solidFill>
                                    <a:schemeClr val="bg1"/>
                                  </a:solidFill>
                                  <a:latin typeface="Cambria Math" panose="02040503050406030204" pitchFamily="18" charset="0"/>
                                </a:rPr>
                              </m:ctrlPr>
                            </m:accPr>
                            <m:e>
                              <m:sSubSup>
                                <m:sSubSupPr>
                                  <m:ctrlPr>
                                    <a:rPr lang="en-US" sz="2000" i="1">
                                      <a:solidFill>
                                        <a:schemeClr val="bg1"/>
                                      </a:solidFill>
                                      <a:latin typeface="Cambria Math" panose="02040503050406030204" pitchFamily="18" charset="0"/>
                                    </a:rPr>
                                  </m:ctrlPr>
                                </m:sSubSupPr>
                                <m:e>
                                  <m:r>
                                    <a:rPr lang="en-US" sz="2000" b="1" i="1" smtClean="0">
                                      <a:solidFill>
                                        <a:schemeClr val="bg1"/>
                                      </a:solidFill>
                                      <a:latin typeface="Cambria Math" panose="02040503050406030204" pitchFamily="18" charset="0"/>
                                    </a:rPr>
                                    <m:t>𝑺</m:t>
                                  </m:r>
                                </m:e>
                                <m:sub>
                                  <m:sSub>
                                    <m:sSubPr>
                                      <m:ctrlPr>
                                        <a:rPr lang="en-US" sz="2000" i="1">
                                          <a:solidFill>
                                            <a:schemeClr val="bg1"/>
                                          </a:solidFill>
                                          <a:latin typeface="Cambria Math" panose="02040503050406030204" pitchFamily="18" charset="0"/>
                                        </a:rPr>
                                      </m:ctrlPr>
                                    </m:sSubPr>
                                    <m:e>
                                      <m:r>
                                        <a:rPr lang="en-US" sz="2000" i="1">
                                          <a:solidFill>
                                            <a:schemeClr val="bg1"/>
                                          </a:solidFill>
                                          <a:latin typeface="Cambria Math" panose="02040503050406030204" pitchFamily="18" charset="0"/>
                                        </a:rPr>
                                        <m:t>𝒀</m:t>
                                      </m:r>
                                    </m:e>
                                    <m:sub>
                                      <m:r>
                                        <a:rPr lang="en-US" sz="2000" i="1">
                                          <a:solidFill>
                                            <a:schemeClr val="bg1"/>
                                          </a:solidFill>
                                          <a:latin typeface="Cambria Math" panose="02040503050406030204" pitchFamily="18" charset="0"/>
                                        </a:rPr>
                                        <m:t>𝒂𝒍𝒍</m:t>
                                      </m:r>
                                    </m:sub>
                                  </m:sSub>
                                </m:sub>
                                <m:sup>
                                  <m:r>
                                    <a:rPr lang="en-US" sz="2000" i="1">
                                      <a:solidFill>
                                        <a:schemeClr val="bg1"/>
                                      </a:solidFill>
                                      <a:latin typeface="Cambria Math" panose="02040503050406030204" pitchFamily="18" charset="0"/>
                                    </a:rPr>
                                    <m:t>𝟐</m:t>
                                  </m:r>
                                </m:sup>
                              </m:sSubSup>
                            </m:e>
                          </m:acc>
                          <m:r>
                            <a:rPr lang="en-US" sz="2000" i="1">
                              <a:solidFill>
                                <a:schemeClr val="bg1"/>
                              </a:solidFill>
                              <a:latin typeface="Cambria Math" panose="02040503050406030204" pitchFamily="18" charset="0"/>
                            </a:rPr>
                            <m:t>−</m:t>
                          </m:r>
                          <m:sSub>
                            <m:sSubPr>
                              <m:ctrlPr>
                                <a:rPr lang="en-US" sz="2000" i="1">
                                  <a:solidFill>
                                    <a:schemeClr val="bg1"/>
                                  </a:solidFill>
                                  <a:latin typeface="Cambria Math" panose="02040503050406030204" pitchFamily="18" charset="0"/>
                                </a:rPr>
                              </m:ctrlPr>
                            </m:sSubPr>
                            <m:e>
                              <m:r>
                                <a:rPr lang="en-US" sz="2000" b="1" i="1" smtClean="0">
                                  <a:solidFill>
                                    <a:schemeClr val="bg1"/>
                                  </a:solidFill>
                                  <a:latin typeface="Cambria Math" panose="02040503050406030204" pitchFamily="18" charset="0"/>
                                </a:rPr>
                                <m:t>(</m:t>
                              </m:r>
                              <m:r>
                                <a:rPr lang="en-US" sz="2000" i="1">
                                  <a:solidFill>
                                    <a:schemeClr val="bg1"/>
                                  </a:solidFill>
                                  <a:latin typeface="Cambria Math" panose="02040503050406030204" pitchFamily="18" charset="0"/>
                                </a:rPr>
                                <m:t>𝑵</m:t>
                              </m:r>
                            </m:e>
                            <m:sub>
                              <m:r>
                                <a:rPr lang="en-US" sz="2000" i="1">
                                  <a:solidFill>
                                    <a:schemeClr val="bg1"/>
                                  </a:solidFill>
                                  <a:latin typeface="Cambria Math" panose="02040503050406030204" pitchFamily="18" charset="0"/>
                                </a:rPr>
                                <m:t>𝟏</m:t>
                              </m:r>
                            </m:sub>
                          </m:sSub>
                          <m:r>
                            <a:rPr lang="en-US" sz="2000" b="1" i="1" smtClean="0">
                              <a:solidFill>
                                <a:schemeClr val="bg1"/>
                              </a:solidFill>
                              <a:latin typeface="Cambria Math" panose="02040503050406030204" pitchFamily="18" charset="0"/>
                            </a:rPr>
                            <m:t>−</m:t>
                          </m:r>
                          <m:r>
                            <a:rPr lang="en-US" sz="2000" b="1" i="1" smtClean="0">
                              <a:solidFill>
                                <a:schemeClr val="bg1"/>
                              </a:solidFill>
                              <a:latin typeface="Cambria Math" panose="02040503050406030204" pitchFamily="18" charset="0"/>
                            </a:rPr>
                            <m:t>𝟏</m:t>
                          </m:r>
                          <m:r>
                            <a:rPr lang="en-US" sz="2000" b="1" i="1" smtClean="0">
                              <a:solidFill>
                                <a:schemeClr val="bg1"/>
                              </a:solidFill>
                              <a:latin typeface="Cambria Math" panose="02040503050406030204" pitchFamily="18" charset="0"/>
                            </a:rPr>
                            <m:t>)</m:t>
                          </m:r>
                          <m:sSubSup>
                            <m:sSubSupPr>
                              <m:ctrlPr>
                                <a:rPr lang="en-US" sz="2000" b="1" i="1" smtClean="0">
                                  <a:solidFill>
                                    <a:schemeClr val="bg1"/>
                                  </a:solidFill>
                                  <a:latin typeface="Cambria Math" panose="02040503050406030204" pitchFamily="18" charset="0"/>
                                </a:rPr>
                              </m:ctrlPr>
                            </m:sSubSupPr>
                            <m:e>
                              <m:r>
                                <a:rPr lang="en-US" sz="2000" b="1" i="1" smtClean="0">
                                  <a:solidFill>
                                    <a:schemeClr val="bg1"/>
                                  </a:solidFill>
                                  <a:latin typeface="Cambria Math" panose="02040503050406030204" pitchFamily="18" charset="0"/>
                                </a:rPr>
                                <m:t>𝑺</m:t>
                              </m:r>
                            </m:e>
                            <m:sub>
                              <m:sSub>
                                <m:sSubPr>
                                  <m:ctrlPr>
                                    <a:rPr lang="en-US" sz="2000" b="1" i="1" smtClean="0">
                                      <a:solidFill>
                                        <a:schemeClr val="bg1"/>
                                      </a:solidFill>
                                      <a:latin typeface="Cambria Math" panose="02040503050406030204" pitchFamily="18" charset="0"/>
                                    </a:rPr>
                                  </m:ctrlPr>
                                </m:sSubPr>
                                <m:e>
                                  <m:r>
                                    <a:rPr lang="en-US" sz="2000" b="1" i="1" smtClean="0">
                                      <a:solidFill>
                                        <a:schemeClr val="bg1"/>
                                      </a:solidFill>
                                      <a:latin typeface="Cambria Math" panose="02040503050406030204" pitchFamily="18" charset="0"/>
                                    </a:rPr>
                                    <m:t>𝒀</m:t>
                                  </m:r>
                                </m:e>
                                <m:sub>
                                  <m:r>
                                    <a:rPr lang="en-US" sz="2000" b="1" i="1" smtClean="0">
                                      <a:solidFill>
                                        <a:schemeClr val="bg1"/>
                                      </a:solidFill>
                                      <a:latin typeface="Cambria Math" panose="02040503050406030204" pitchFamily="18" charset="0"/>
                                    </a:rPr>
                                    <m:t>𝟏</m:t>
                                  </m:r>
                                </m:sub>
                              </m:sSub>
                            </m:sub>
                            <m:sup>
                              <m:r>
                                <a:rPr lang="en-US" sz="2000" b="1" i="1" smtClean="0">
                                  <a:solidFill>
                                    <a:schemeClr val="bg1"/>
                                  </a:solidFill>
                                  <a:latin typeface="Cambria Math" panose="02040503050406030204" pitchFamily="18" charset="0"/>
                                </a:rPr>
                                <m:t>𝟐</m:t>
                              </m:r>
                            </m:sup>
                          </m:sSubSup>
                          <m:r>
                            <a:rPr lang="en-US" sz="2000" b="1" i="1" smtClean="0">
                              <a:solidFill>
                                <a:schemeClr val="bg1"/>
                              </a:solidFill>
                              <a:latin typeface="Cambria Math" panose="02040503050406030204" pitchFamily="18" charset="0"/>
                            </a:rPr>
                            <m:t>−</m:t>
                          </m:r>
                          <m:sSub>
                            <m:sSubPr>
                              <m:ctrlPr>
                                <a:rPr lang="en-US" sz="2000" b="1" i="1" smtClean="0">
                                  <a:solidFill>
                                    <a:schemeClr val="bg1"/>
                                  </a:solidFill>
                                  <a:latin typeface="Cambria Math" panose="02040503050406030204" pitchFamily="18" charset="0"/>
                                </a:rPr>
                              </m:ctrlPr>
                            </m:sSubPr>
                            <m:e>
                              <m:r>
                                <a:rPr lang="en-US" sz="2000" b="1" i="1" smtClean="0">
                                  <a:solidFill>
                                    <a:schemeClr val="bg1"/>
                                  </a:solidFill>
                                  <a:latin typeface="Cambria Math" panose="02040503050406030204" pitchFamily="18" charset="0"/>
                                </a:rPr>
                                <m:t>𝑵</m:t>
                              </m:r>
                            </m:e>
                            <m:sub>
                              <m:r>
                                <a:rPr lang="en-US" sz="2000" b="1" i="1" smtClean="0">
                                  <a:solidFill>
                                    <a:schemeClr val="bg1"/>
                                  </a:solidFill>
                                  <a:latin typeface="Cambria Math" panose="02040503050406030204" pitchFamily="18" charset="0"/>
                                </a:rPr>
                                <m:t>𝟏</m:t>
                              </m:r>
                            </m:sub>
                          </m:sSub>
                          <m:r>
                            <a:rPr lang="en-US" sz="2000" b="1" i="1" smtClean="0">
                              <a:solidFill>
                                <a:schemeClr val="bg1"/>
                              </a:solidFill>
                              <a:latin typeface="Cambria Math" panose="02040503050406030204" pitchFamily="18" charset="0"/>
                            </a:rPr>
                            <m:t>(</m:t>
                          </m:r>
                          <m:sSub>
                            <m:sSubPr>
                              <m:ctrlPr>
                                <a:rPr lang="en-US" sz="2000" b="1" i="1" smtClean="0">
                                  <a:solidFill>
                                    <a:schemeClr val="bg1"/>
                                  </a:solidFill>
                                  <a:latin typeface="Cambria Math" panose="02040503050406030204" pitchFamily="18" charset="0"/>
                                </a:rPr>
                              </m:ctrlPr>
                            </m:sSubPr>
                            <m:e>
                              <m:acc>
                                <m:accPr>
                                  <m:chr m:val="̅"/>
                                  <m:ctrlPr>
                                    <a:rPr lang="en-US" sz="2000" b="1" i="1" smtClean="0">
                                      <a:solidFill>
                                        <a:schemeClr val="bg1"/>
                                      </a:solidFill>
                                      <a:latin typeface="Cambria Math" panose="02040503050406030204" pitchFamily="18" charset="0"/>
                                    </a:rPr>
                                  </m:ctrlPr>
                                </m:accPr>
                                <m:e>
                                  <m:r>
                                    <a:rPr lang="en-US" sz="2000" b="1" i="1" smtClean="0">
                                      <a:solidFill>
                                        <a:schemeClr val="bg1"/>
                                      </a:solidFill>
                                      <a:latin typeface="Cambria Math" panose="02040503050406030204" pitchFamily="18" charset="0"/>
                                    </a:rPr>
                                    <m:t>𝒀</m:t>
                                  </m:r>
                                </m:e>
                              </m:acc>
                            </m:e>
                            <m:sub>
                              <m:r>
                                <a:rPr lang="en-US" sz="2000" b="1" i="1" smtClean="0">
                                  <a:solidFill>
                                    <a:schemeClr val="bg1"/>
                                  </a:solidFill>
                                  <a:latin typeface="Cambria Math" panose="02040503050406030204" pitchFamily="18" charset="0"/>
                                </a:rPr>
                                <m:t>𝟏</m:t>
                              </m:r>
                            </m:sub>
                          </m:sSub>
                          <m:sSup>
                            <m:sSupPr>
                              <m:ctrlPr>
                                <a:rPr lang="en-US" sz="2000" b="1" i="1" smtClean="0">
                                  <a:solidFill>
                                    <a:schemeClr val="bg1"/>
                                  </a:solidFill>
                                  <a:latin typeface="Cambria Math" panose="02040503050406030204" pitchFamily="18" charset="0"/>
                                </a:rPr>
                              </m:ctrlPr>
                            </m:sSupPr>
                            <m:e>
                              <m:r>
                                <a:rPr lang="en-US" sz="2000" i="1">
                                  <a:solidFill>
                                    <a:schemeClr val="bg1"/>
                                  </a:solidFill>
                                  <a:latin typeface="Cambria Math" panose="02040503050406030204" pitchFamily="18" charset="0"/>
                                </a:rPr>
                                <m:t>−</m:t>
                              </m:r>
                              <m:r>
                                <a:rPr lang="en-US" sz="2000" b="1" i="1" smtClean="0">
                                  <a:solidFill>
                                    <a:schemeClr val="bg1"/>
                                  </a:solidFill>
                                  <a:latin typeface="Cambria Math" panose="02040503050406030204" pitchFamily="18" charset="0"/>
                                </a:rPr>
                                <m:t>  </m:t>
                              </m:r>
                              <m:acc>
                                <m:accPr>
                                  <m:chr m:val="̂"/>
                                  <m:ctrlPr>
                                    <a:rPr lang="en-US" sz="2000" i="1">
                                      <a:solidFill>
                                        <a:schemeClr val="bg1"/>
                                      </a:solidFill>
                                      <a:latin typeface="Cambria Math" panose="02040503050406030204" pitchFamily="18" charset="0"/>
                                    </a:rPr>
                                  </m:ctrlPr>
                                </m:accPr>
                                <m:e>
                                  <m:sSub>
                                    <m:sSubPr>
                                      <m:ctrlPr>
                                        <a:rPr lang="en-US" sz="2000" i="1">
                                          <a:solidFill>
                                            <a:schemeClr val="bg1"/>
                                          </a:solidFill>
                                          <a:latin typeface="Cambria Math" panose="02040503050406030204" pitchFamily="18" charset="0"/>
                                        </a:rPr>
                                      </m:ctrlPr>
                                    </m:sSubPr>
                                    <m:e>
                                      <m:acc>
                                        <m:accPr>
                                          <m:chr m:val="̅"/>
                                          <m:ctrlPr>
                                            <a:rPr lang="en-US" sz="2000" i="1">
                                              <a:solidFill>
                                                <a:schemeClr val="bg1"/>
                                              </a:solidFill>
                                              <a:latin typeface="Cambria Math" panose="02040503050406030204" pitchFamily="18" charset="0"/>
                                            </a:rPr>
                                          </m:ctrlPr>
                                        </m:accPr>
                                        <m:e>
                                          <m:r>
                                            <a:rPr lang="en-US" sz="2000" i="1">
                                              <a:solidFill>
                                                <a:schemeClr val="bg1"/>
                                              </a:solidFill>
                                              <a:latin typeface="Cambria Math" panose="02040503050406030204" pitchFamily="18" charset="0"/>
                                            </a:rPr>
                                            <m:t>𝒀</m:t>
                                          </m:r>
                                        </m:e>
                                      </m:acc>
                                    </m:e>
                                    <m:sub>
                                      <m:r>
                                        <a:rPr lang="en-US" sz="2000" i="1">
                                          <a:solidFill>
                                            <a:schemeClr val="bg1"/>
                                          </a:solidFill>
                                          <a:latin typeface="Cambria Math" panose="02040503050406030204" pitchFamily="18" charset="0"/>
                                        </a:rPr>
                                        <m:t>𝒂𝒍𝒍</m:t>
                                      </m:r>
                                    </m:sub>
                                  </m:sSub>
                                </m:e>
                              </m:acc>
                              <m:r>
                                <a:rPr lang="en-US" sz="2000" b="1" i="1" smtClean="0">
                                  <a:solidFill>
                                    <a:schemeClr val="bg1"/>
                                  </a:solidFill>
                                  <a:latin typeface="Cambria Math" panose="02040503050406030204" pitchFamily="18" charset="0"/>
                                </a:rPr>
                                <m:t>)</m:t>
                              </m:r>
                            </m:e>
                            <m:sup>
                              <m:r>
                                <a:rPr lang="en-US" sz="2000" b="1" i="1" smtClean="0">
                                  <a:solidFill>
                                    <a:schemeClr val="bg1"/>
                                  </a:solidFill>
                                  <a:latin typeface="Cambria Math" panose="02040503050406030204" pitchFamily="18" charset="0"/>
                                </a:rPr>
                                <m:t>𝟐</m:t>
                              </m:r>
                            </m:sup>
                          </m:sSup>
                          <m:r>
                            <a:rPr lang="en-US" sz="2000" b="1" i="1" smtClean="0">
                              <a:solidFill>
                                <a:schemeClr val="bg1"/>
                              </a:solidFill>
                              <a:latin typeface="Cambria Math" panose="02040503050406030204" pitchFamily="18" charset="0"/>
                            </a:rPr>
                            <m:t>−</m:t>
                          </m:r>
                          <m:sSub>
                            <m:sSubPr>
                              <m:ctrlPr>
                                <a:rPr lang="en-US" sz="2000" b="1" i="1" smtClean="0">
                                  <a:solidFill>
                                    <a:schemeClr val="bg1"/>
                                  </a:solidFill>
                                  <a:latin typeface="Cambria Math" panose="02040503050406030204" pitchFamily="18" charset="0"/>
                                </a:rPr>
                              </m:ctrlPr>
                            </m:sSubPr>
                            <m:e>
                              <m:r>
                                <a:rPr lang="en-US" sz="2000" b="1" i="1" smtClean="0">
                                  <a:solidFill>
                                    <a:schemeClr val="bg1"/>
                                  </a:solidFill>
                                  <a:latin typeface="Cambria Math" panose="02040503050406030204" pitchFamily="18" charset="0"/>
                                </a:rPr>
                                <m:t>𝑵</m:t>
                              </m:r>
                            </m:e>
                            <m:sub>
                              <m:r>
                                <a:rPr lang="en-US" sz="2000" b="1" i="1" smtClean="0">
                                  <a:solidFill>
                                    <a:schemeClr val="bg1"/>
                                  </a:solidFill>
                                  <a:latin typeface="Cambria Math" panose="02040503050406030204" pitchFamily="18" charset="0"/>
                                </a:rPr>
                                <m:t>𝒆</m:t>
                              </m:r>
                            </m:sub>
                          </m:sSub>
                          <m:r>
                            <a:rPr lang="en-US" sz="2000" b="1" i="1" smtClean="0">
                              <a:solidFill>
                                <a:schemeClr val="bg1"/>
                              </a:solidFill>
                              <a:latin typeface="Cambria Math" panose="02040503050406030204" pitchFamily="18" charset="0"/>
                            </a:rPr>
                            <m:t>(</m:t>
                          </m:r>
                          <m:r>
                            <a:rPr lang="en-US" sz="2000" b="1" i="1" smtClean="0">
                              <a:solidFill>
                                <a:schemeClr val="bg1"/>
                              </a:solidFill>
                              <a:latin typeface="Cambria Math" panose="02040503050406030204" pitchFamily="18" charset="0"/>
                            </a:rPr>
                            <m:t>𝒂</m:t>
                          </m:r>
                          <m:r>
                            <a:rPr lang="en-US" sz="2000" b="1" i="1" smtClean="0">
                              <a:solidFill>
                                <a:schemeClr val="bg1"/>
                              </a:solidFill>
                              <a:latin typeface="Cambria Math" panose="02040503050406030204" pitchFamily="18" charset="0"/>
                            </a:rPr>
                            <m:t>−</m:t>
                          </m:r>
                          <m:acc>
                            <m:accPr>
                              <m:chr m:val="̂"/>
                              <m:ctrlPr>
                                <a:rPr lang="en-US" sz="2000" b="1" i="1" smtClean="0">
                                  <a:solidFill>
                                    <a:schemeClr val="bg1"/>
                                  </a:solidFill>
                                  <a:latin typeface="Cambria Math" panose="02040503050406030204" pitchFamily="18" charset="0"/>
                                </a:rPr>
                              </m:ctrlPr>
                            </m:accPr>
                            <m:e>
                              <m:sSub>
                                <m:sSubPr>
                                  <m:ctrlPr>
                                    <a:rPr lang="en-US" sz="2000" i="1">
                                      <a:solidFill>
                                        <a:schemeClr val="bg1"/>
                                      </a:solidFill>
                                      <a:latin typeface="Cambria Math" panose="02040503050406030204" pitchFamily="18" charset="0"/>
                                    </a:rPr>
                                  </m:ctrlPr>
                                </m:sSubPr>
                                <m:e>
                                  <m:acc>
                                    <m:accPr>
                                      <m:chr m:val="̅"/>
                                      <m:ctrlPr>
                                        <a:rPr lang="en-US" sz="2000" i="1">
                                          <a:solidFill>
                                            <a:schemeClr val="bg1"/>
                                          </a:solidFill>
                                          <a:latin typeface="Cambria Math" panose="02040503050406030204" pitchFamily="18" charset="0"/>
                                        </a:rPr>
                                      </m:ctrlPr>
                                    </m:accPr>
                                    <m:e>
                                      <m:r>
                                        <a:rPr lang="en-US" sz="2000" i="1">
                                          <a:solidFill>
                                            <a:schemeClr val="bg1"/>
                                          </a:solidFill>
                                          <a:latin typeface="Cambria Math" panose="02040503050406030204" pitchFamily="18" charset="0"/>
                                        </a:rPr>
                                        <m:t>𝒀</m:t>
                                      </m:r>
                                    </m:e>
                                  </m:acc>
                                </m:e>
                                <m:sub>
                                  <m:r>
                                    <a:rPr lang="en-US" sz="2000" i="1">
                                      <a:solidFill>
                                        <a:schemeClr val="bg1"/>
                                      </a:solidFill>
                                      <a:latin typeface="Cambria Math" panose="02040503050406030204" pitchFamily="18" charset="0"/>
                                    </a:rPr>
                                    <m:t>𝒂𝒍𝒍</m:t>
                                  </m:r>
                                </m:sub>
                              </m:sSub>
                            </m:e>
                          </m:acc>
                          <m:r>
                            <a:rPr lang="en-US" sz="2000" b="1" i="1" smtClean="0">
                              <a:solidFill>
                                <a:schemeClr val="bg1"/>
                              </a:solidFill>
                              <a:latin typeface="Cambria Math" panose="02040503050406030204" pitchFamily="18" charset="0"/>
                            </a:rPr>
                            <m:t>)</m:t>
                          </m:r>
                        </m:num>
                        <m:den>
                          <m:d>
                            <m:dPr>
                              <m:begChr m:val="["/>
                              <m:endChr m:val="]"/>
                              <m:ctrlPr>
                                <a:rPr lang="en-US" sz="2000" b="1" i="1" smtClean="0">
                                  <a:solidFill>
                                    <a:schemeClr val="bg1"/>
                                  </a:solidFill>
                                  <a:latin typeface="Cambria Math" panose="02040503050406030204" pitchFamily="18" charset="0"/>
                                </a:rPr>
                              </m:ctrlPr>
                            </m:dPr>
                            <m:e>
                              <m:r>
                                <a:rPr lang="en-US" sz="2000" b="1" i="1" smtClean="0">
                                  <a:solidFill>
                                    <a:schemeClr val="bg1"/>
                                  </a:solidFill>
                                  <a:latin typeface="Cambria Math" panose="02040503050406030204" pitchFamily="18" charset="0"/>
                                </a:rPr>
                                <m:t>(</m:t>
                              </m:r>
                              <m:sSub>
                                <m:sSubPr>
                                  <m:ctrlPr>
                                    <a:rPr lang="en-US" sz="2000" b="1" i="1" smtClean="0">
                                      <a:solidFill>
                                        <a:schemeClr val="bg1"/>
                                      </a:solidFill>
                                      <a:latin typeface="Cambria Math" panose="02040503050406030204" pitchFamily="18" charset="0"/>
                                    </a:rPr>
                                  </m:ctrlPr>
                                </m:sSubPr>
                                <m:e>
                                  <m:r>
                                    <a:rPr lang="en-US" sz="2000" b="1" i="1" smtClean="0">
                                      <a:solidFill>
                                        <a:schemeClr val="bg1"/>
                                      </a:solidFill>
                                      <a:latin typeface="Cambria Math" panose="02040503050406030204" pitchFamily="18" charset="0"/>
                                    </a:rPr>
                                    <m:t>𝑵</m:t>
                                  </m:r>
                                </m:e>
                                <m:sub>
                                  <m:r>
                                    <a:rPr lang="en-US" sz="2000" b="1" i="1" smtClean="0">
                                      <a:solidFill>
                                        <a:schemeClr val="bg1"/>
                                      </a:solidFill>
                                      <a:latin typeface="Cambria Math" panose="02040503050406030204" pitchFamily="18" charset="0"/>
                                    </a:rPr>
                                    <m:t>𝒆</m:t>
                                  </m:r>
                                </m:sub>
                              </m:sSub>
                              <m:r>
                                <a:rPr lang="en-US" sz="2000" b="1" i="1" smtClean="0">
                                  <a:solidFill>
                                    <a:schemeClr val="bg1"/>
                                  </a:solidFill>
                                  <a:latin typeface="Cambria Math" panose="02040503050406030204" pitchFamily="18" charset="0"/>
                                </a:rPr>
                                <m:t>−</m:t>
                              </m:r>
                              <m:r>
                                <a:rPr lang="en-US" sz="2000" b="1" i="1" smtClean="0">
                                  <a:solidFill>
                                    <a:schemeClr val="bg1"/>
                                  </a:solidFill>
                                  <a:latin typeface="Cambria Math" panose="02040503050406030204" pitchFamily="18" charset="0"/>
                                </a:rPr>
                                <m:t>𝟏</m:t>
                              </m:r>
                              <m:r>
                                <a:rPr lang="en-US" sz="2000" b="1" i="1" smtClean="0">
                                  <a:solidFill>
                                    <a:schemeClr val="bg1"/>
                                  </a:solidFill>
                                  <a:latin typeface="Cambria Math" panose="02040503050406030204" pitchFamily="18" charset="0"/>
                                </a:rPr>
                                <m:t>)</m:t>
                              </m:r>
                              <m:sSubSup>
                                <m:sSubSupPr>
                                  <m:ctrlPr>
                                    <a:rPr lang="en-US" sz="2000" b="1" i="1" smtClean="0">
                                      <a:solidFill>
                                        <a:schemeClr val="bg1"/>
                                      </a:solidFill>
                                      <a:latin typeface="Cambria Math" panose="02040503050406030204" pitchFamily="18" charset="0"/>
                                    </a:rPr>
                                  </m:ctrlPr>
                                </m:sSubSupPr>
                                <m:e>
                                  <m:r>
                                    <a:rPr lang="en-US" sz="2000" b="1" i="1" smtClean="0">
                                      <a:solidFill>
                                        <a:schemeClr val="bg1"/>
                                      </a:solidFill>
                                      <a:latin typeface="Cambria Math" panose="02040503050406030204" pitchFamily="18" charset="0"/>
                                    </a:rPr>
                                    <m:t>𝑺</m:t>
                                  </m:r>
                                </m:e>
                                <m:sub>
                                  <m:sSub>
                                    <m:sSubPr>
                                      <m:ctrlPr>
                                        <a:rPr lang="en-US" sz="2000" b="1" i="1" smtClean="0">
                                          <a:solidFill>
                                            <a:schemeClr val="bg1"/>
                                          </a:solidFill>
                                          <a:latin typeface="Cambria Math" panose="02040503050406030204" pitchFamily="18" charset="0"/>
                                        </a:rPr>
                                      </m:ctrlPr>
                                    </m:sSubPr>
                                    <m:e>
                                      <m:r>
                                        <a:rPr lang="en-US" sz="2000" b="1" i="1" smtClean="0">
                                          <a:solidFill>
                                            <a:schemeClr val="bg1"/>
                                          </a:solidFill>
                                          <a:latin typeface="Cambria Math" panose="02040503050406030204" pitchFamily="18" charset="0"/>
                                        </a:rPr>
                                        <m:t>𝑿</m:t>
                                      </m:r>
                                    </m:e>
                                    <m:sub>
                                      <m:r>
                                        <a:rPr lang="en-US" sz="2000" b="1" i="1" smtClean="0">
                                          <a:solidFill>
                                            <a:schemeClr val="bg1"/>
                                          </a:solidFill>
                                          <a:latin typeface="Cambria Math" panose="02040503050406030204" pitchFamily="18" charset="0"/>
                                        </a:rPr>
                                        <m:t>𝟐</m:t>
                                      </m:r>
                                    </m:sub>
                                  </m:sSub>
                                </m:sub>
                                <m:sup>
                                  <m:r>
                                    <a:rPr lang="en-US" sz="2000" b="1" i="1" smtClean="0">
                                      <a:solidFill>
                                        <a:schemeClr val="bg1"/>
                                      </a:solidFill>
                                      <a:latin typeface="Cambria Math" panose="02040503050406030204" pitchFamily="18" charset="0"/>
                                    </a:rPr>
                                    <m:t>𝟐</m:t>
                                  </m:r>
                                </m:sup>
                              </m:sSubSup>
                            </m:e>
                          </m:d>
                        </m:den>
                      </m:f>
                    </m:oMath>
                  </m:oMathPara>
                </a14:m>
                <a:endParaRPr lang="en-US" sz="2000" dirty="0">
                  <a:solidFill>
                    <a:schemeClr val="bg1"/>
                  </a:solidFill>
                  <a:latin typeface="Calibri" panose="020F0502020204030204" pitchFamily="34" charset="0"/>
                  <a:cs typeface="Calibri" panose="020F0502020204030204" pitchFamily="34" charset="0"/>
                </a:endParaRPr>
              </a:p>
            </p:txBody>
          </p:sp>
        </mc:Choice>
        <mc:Fallback xmlns="">
          <p:sp>
            <p:nvSpPr>
              <p:cNvPr id="9" name="TextBox 8">
                <a:extLst>
                  <a:ext uri="{FF2B5EF4-FFF2-40B4-BE49-F238E27FC236}">
                    <a16:creationId xmlns:a16="http://schemas.microsoft.com/office/drawing/2014/main" id="{7662E835-0FFE-496E-A293-ECF685FFCBC3}"/>
                  </a:ext>
                </a:extLst>
              </p:cNvPr>
              <p:cNvSpPr txBox="1">
                <a:spLocks noRot="1" noChangeAspect="1" noMove="1" noResize="1" noEditPoints="1" noAdjustHandles="1" noChangeArrowheads="1" noChangeShapeType="1" noTextEdit="1"/>
              </p:cNvSpPr>
              <p:nvPr/>
            </p:nvSpPr>
            <p:spPr>
              <a:xfrm>
                <a:off x="304800" y="4870903"/>
                <a:ext cx="8596604" cy="835613"/>
              </a:xfrm>
              <a:prstGeom prst="rect">
                <a:avLst/>
              </a:prstGeom>
              <a:blipFill>
                <a:blip r:embed="rId5"/>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81333915-7DC7-4775-9F9E-1AD923444E58}"/>
              </a:ext>
            </a:extLst>
          </p:cNvPr>
          <p:cNvSpPr txBox="1"/>
          <p:nvPr/>
        </p:nvSpPr>
        <p:spPr>
          <a:xfrm>
            <a:off x="6248400" y="1819275"/>
            <a:ext cx="2770188" cy="830997"/>
          </a:xfrm>
          <a:prstGeom prst="rect">
            <a:avLst/>
          </a:prstGeom>
          <a:noFill/>
        </p:spPr>
        <p:txBody>
          <a:bodyPr wrap="square" rtlCol="0">
            <a:spAutoFit/>
          </a:bodyPr>
          <a:lstStyle/>
          <a:p>
            <a:r>
              <a:rPr lang="en-US" dirty="0">
                <a:solidFill>
                  <a:srgbClr val="00B050"/>
                </a:solidFill>
              </a:rPr>
              <a:t>X = Longer station</a:t>
            </a:r>
          </a:p>
          <a:p>
            <a:r>
              <a:rPr lang="en-US" dirty="0">
                <a:solidFill>
                  <a:srgbClr val="0070C0"/>
                </a:solidFill>
              </a:rPr>
              <a:t>Y = Shorter station</a:t>
            </a:r>
          </a:p>
        </p:txBody>
      </p:sp>
      <p:sp>
        <p:nvSpPr>
          <p:cNvPr id="3" name="Title 2">
            <a:extLst>
              <a:ext uri="{FF2B5EF4-FFF2-40B4-BE49-F238E27FC236}">
                <a16:creationId xmlns:a16="http://schemas.microsoft.com/office/drawing/2014/main" id="{26BB7C8B-273A-47FB-A9BE-D17416C0BF21}"/>
              </a:ext>
            </a:extLst>
          </p:cNvPr>
          <p:cNvSpPr>
            <a:spLocks noGrp="1"/>
          </p:cNvSpPr>
          <p:nvPr>
            <p:ph type="title"/>
          </p:nvPr>
        </p:nvSpPr>
        <p:spPr/>
        <p:txBody>
          <a:bodyPr/>
          <a:lstStyle/>
          <a:p>
            <a:r>
              <a:rPr lang="en-US" dirty="0"/>
              <a:t>MOVE.3 Line (Bulletin 17C)</a:t>
            </a:r>
          </a:p>
        </p:txBody>
      </p:sp>
      <p:sp>
        <p:nvSpPr>
          <p:cNvPr id="13" name="Rectangle 12">
            <a:extLst>
              <a:ext uri="{FF2B5EF4-FFF2-40B4-BE49-F238E27FC236}">
                <a16:creationId xmlns:a16="http://schemas.microsoft.com/office/drawing/2014/main" id="{15FCEBC9-2E01-48AB-8F2E-18979E4CC926}"/>
              </a:ext>
            </a:extLst>
          </p:cNvPr>
          <p:cNvSpPr/>
          <p:nvPr/>
        </p:nvSpPr>
        <p:spPr bwMode="auto">
          <a:xfrm>
            <a:off x="638630" y="1654303"/>
            <a:ext cx="4259942" cy="1321126"/>
          </a:xfrm>
          <a:prstGeom prst="rect">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a:ln>
                <a:noFill/>
              </a:ln>
              <a:solidFill>
                <a:schemeClr val="tx1"/>
              </a:solidFill>
              <a:effectLst/>
              <a:latin typeface="Times New Roman" pitchFamily="18" charset="0"/>
            </a:endParaRPr>
          </a:p>
        </p:txBody>
      </p:sp>
      <p:sp>
        <p:nvSpPr>
          <p:cNvPr id="15" name="TextBox 14">
            <a:extLst>
              <a:ext uri="{FF2B5EF4-FFF2-40B4-BE49-F238E27FC236}">
                <a16:creationId xmlns:a16="http://schemas.microsoft.com/office/drawing/2014/main" id="{CEA0F147-3578-4B71-991C-D68586421566}"/>
              </a:ext>
            </a:extLst>
          </p:cNvPr>
          <p:cNvSpPr txBox="1"/>
          <p:nvPr/>
        </p:nvSpPr>
        <p:spPr>
          <a:xfrm>
            <a:off x="5729515" y="3590337"/>
            <a:ext cx="3289073" cy="809324"/>
          </a:xfrm>
          <a:prstGeom prst="rect">
            <a:avLst/>
          </a:prstGeom>
          <a:noFill/>
        </p:spPr>
        <p:txBody>
          <a:bodyPr wrap="square" rtlCol="0">
            <a:spAutoFit/>
          </a:bodyPr>
          <a:lstStyle/>
          <a:p>
            <a:pPr>
              <a:lnSpc>
                <a:spcPts val="2900"/>
              </a:lnSpc>
            </a:pPr>
            <a:r>
              <a:rPr lang="en-US" sz="2200" dirty="0">
                <a:solidFill>
                  <a:schemeClr val="bg1"/>
                </a:solidFill>
              </a:rPr>
              <a:t>N</a:t>
            </a:r>
            <a:r>
              <a:rPr lang="en-US" sz="2200" baseline="-25000" dirty="0">
                <a:solidFill>
                  <a:schemeClr val="bg1"/>
                </a:solidFill>
              </a:rPr>
              <a:t>1</a:t>
            </a:r>
            <a:r>
              <a:rPr lang="en-US" sz="2200" dirty="0">
                <a:solidFill>
                  <a:schemeClr val="bg1"/>
                </a:solidFill>
              </a:rPr>
              <a:t> = concurrent record, N</a:t>
            </a:r>
            <a:r>
              <a:rPr lang="en-US" sz="2200" baseline="-25000" dirty="0">
                <a:solidFill>
                  <a:schemeClr val="bg1"/>
                </a:solidFill>
              </a:rPr>
              <a:t>e </a:t>
            </a:r>
            <a:r>
              <a:rPr lang="en-US" sz="2200" dirty="0">
                <a:solidFill>
                  <a:schemeClr val="bg1"/>
                </a:solidFill>
              </a:rPr>
              <a:t>= additional record</a:t>
            </a:r>
          </a:p>
        </p:txBody>
      </p:sp>
      <p:sp>
        <p:nvSpPr>
          <p:cNvPr id="10" name="Content Placeholder 5">
            <a:extLst>
              <a:ext uri="{FF2B5EF4-FFF2-40B4-BE49-F238E27FC236}">
                <a16:creationId xmlns:a16="http://schemas.microsoft.com/office/drawing/2014/main" id="{AF3F9CF5-672C-4361-BB12-06ACAFBFC864}"/>
              </a:ext>
            </a:extLst>
          </p:cNvPr>
          <p:cNvSpPr txBox="1">
            <a:spLocks/>
          </p:cNvSpPr>
          <p:nvPr/>
        </p:nvSpPr>
        <p:spPr>
          <a:xfrm>
            <a:off x="304800" y="1225550"/>
            <a:ext cx="8382000" cy="4718049"/>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Char char="•"/>
            </a:pPr>
            <a:r>
              <a:rPr lang="en-US" dirty="0"/>
              <a:t>Refer to Bulletin 17C for the full equations</a:t>
            </a:r>
          </a:p>
          <a:p>
            <a:pPr>
              <a:buFont typeface="Arial" pitchFamily="34" charset="0"/>
              <a:buChar char="•"/>
            </a:pPr>
            <a:endParaRPr lang="en-US" dirty="0"/>
          </a:p>
          <a:p>
            <a:pPr marL="857250" lvl="1" indent="-342900">
              <a:buFont typeface="Arial" pitchFamily="34" charset="0"/>
              <a:buChar char="•"/>
            </a:pPr>
            <a:endParaRPr lang="en-US" dirty="0"/>
          </a:p>
        </p:txBody>
      </p:sp>
    </p:spTree>
    <p:extLst>
      <p:ext uri="{BB962C8B-B14F-4D97-AF65-F5344CB8AC3E}">
        <p14:creationId xmlns:p14="http://schemas.microsoft.com/office/powerpoint/2010/main" val="36759561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5770517" y="3012836"/>
            <a:ext cx="2998703" cy="2957625"/>
          </a:xfrm>
          <a:prstGeom prst="rect">
            <a:avLst/>
          </a:prstGeom>
        </p:spPr>
      </p:pic>
      <p:sp>
        <p:nvSpPr>
          <p:cNvPr id="2" name="Title 1"/>
          <p:cNvSpPr>
            <a:spLocks noGrp="1"/>
          </p:cNvSpPr>
          <p:nvPr>
            <p:ph type="title"/>
          </p:nvPr>
        </p:nvSpPr>
        <p:spPr>
          <a:xfrm>
            <a:off x="457200" y="274638"/>
            <a:ext cx="8229600" cy="792162"/>
          </a:xfrm>
        </p:spPr>
        <p:txBody>
          <a:bodyPr/>
          <a:lstStyle/>
          <a:p>
            <a:r>
              <a:rPr lang="en-US" dirty="0"/>
              <a:t>Sidebar: Drainage Area Ratio</a:t>
            </a:r>
          </a:p>
        </p:txBody>
      </p:sp>
      <p:sp>
        <p:nvSpPr>
          <p:cNvPr id="3" name="Content Placeholder 2"/>
          <p:cNvSpPr>
            <a:spLocks noGrp="1"/>
          </p:cNvSpPr>
          <p:nvPr>
            <p:ph idx="1"/>
          </p:nvPr>
        </p:nvSpPr>
        <p:spPr>
          <a:xfrm>
            <a:off x="304800" y="1233932"/>
            <a:ext cx="8382000" cy="4709669"/>
          </a:xfrm>
        </p:spPr>
        <p:txBody>
          <a:bodyPr/>
          <a:lstStyle/>
          <a:p>
            <a:pPr>
              <a:buFont typeface="Arial" panose="020B0604020202020204" pitchFamily="34" charset="0"/>
              <a:buChar char="•"/>
            </a:pPr>
            <a:r>
              <a:rPr lang="en-US" dirty="0"/>
              <a:t>Uses a ratio of the drainage area between two locations to estimate periods of missing flow. </a:t>
            </a:r>
          </a:p>
        </p:txBody>
      </p:sp>
      <p:sp>
        <p:nvSpPr>
          <p:cNvPr id="6" name="TextBox 5"/>
          <p:cNvSpPr txBox="1"/>
          <p:nvPr/>
        </p:nvSpPr>
        <p:spPr>
          <a:xfrm>
            <a:off x="2297356" y="5836000"/>
            <a:ext cx="3371809" cy="646331"/>
          </a:xfrm>
          <a:prstGeom prst="rect">
            <a:avLst/>
          </a:prstGeom>
          <a:noFill/>
        </p:spPr>
        <p:txBody>
          <a:bodyPr wrap="square" rtlCol="0">
            <a:spAutoFit/>
          </a:bodyPr>
          <a:lstStyle/>
          <a:p>
            <a:r>
              <a:rPr lang="en-US" dirty="0"/>
              <a:t>Long-term station (upstream):</a:t>
            </a:r>
          </a:p>
          <a:p>
            <a:r>
              <a:rPr lang="en-US" dirty="0"/>
              <a:t>Drainage Area = 211 sq. miles</a:t>
            </a:r>
          </a:p>
        </p:txBody>
      </p:sp>
      <p:sp>
        <p:nvSpPr>
          <p:cNvPr id="7" name="TextBox 6"/>
          <p:cNvSpPr txBox="1"/>
          <p:nvPr/>
        </p:nvSpPr>
        <p:spPr>
          <a:xfrm>
            <a:off x="2285650" y="5130554"/>
            <a:ext cx="3271198" cy="646331"/>
          </a:xfrm>
          <a:prstGeom prst="rect">
            <a:avLst/>
          </a:prstGeom>
          <a:noFill/>
        </p:spPr>
        <p:txBody>
          <a:bodyPr wrap="square" rtlCol="0">
            <a:spAutoFit/>
          </a:bodyPr>
          <a:lstStyle/>
          <a:p>
            <a:r>
              <a:rPr lang="en-US" dirty="0"/>
              <a:t>Missing station (downstream):</a:t>
            </a:r>
          </a:p>
          <a:p>
            <a:r>
              <a:rPr lang="en-US" dirty="0"/>
              <a:t>Drainage Area = 270 sq. miles</a:t>
            </a:r>
          </a:p>
        </p:txBody>
      </p:sp>
      <p:cxnSp>
        <p:nvCxnSpPr>
          <p:cNvPr id="9" name="Straight Arrow Connector 8"/>
          <p:cNvCxnSpPr>
            <a:cxnSpLocks/>
            <a:stCxn id="7" idx="3"/>
          </p:cNvCxnSpPr>
          <p:nvPr/>
        </p:nvCxnSpPr>
        <p:spPr>
          <a:xfrm flipV="1">
            <a:off x="5556848" y="3612995"/>
            <a:ext cx="213669" cy="1840725"/>
          </a:xfrm>
          <a:prstGeom prst="straightConnector1">
            <a:avLst/>
          </a:prstGeom>
          <a:ln w="28575">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cxnSpLocks/>
            <a:stCxn id="6" idx="3"/>
          </p:cNvCxnSpPr>
          <p:nvPr/>
        </p:nvCxnSpPr>
        <p:spPr>
          <a:xfrm flipV="1">
            <a:off x="5669165" y="4105469"/>
            <a:ext cx="852933" cy="2053697"/>
          </a:xfrm>
          <a:prstGeom prst="straightConnector1">
            <a:avLst/>
          </a:prstGeom>
          <a:ln w="28575">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77425" y="5453719"/>
            <a:ext cx="1840156" cy="646331"/>
          </a:xfrm>
          <a:prstGeom prst="rect">
            <a:avLst/>
          </a:prstGeom>
          <a:noFill/>
        </p:spPr>
        <p:txBody>
          <a:bodyPr wrap="square" rtlCol="0">
            <a:spAutoFit/>
          </a:bodyPr>
          <a:lstStyle/>
          <a:p>
            <a:r>
              <a:rPr lang="en-US" dirty="0"/>
              <a:t>DAR = 270/211 </a:t>
            </a:r>
          </a:p>
          <a:p>
            <a:r>
              <a:rPr lang="en-US" dirty="0"/>
              <a:t>= 1.28</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8BECCA0F-8E5B-426F-BE0A-071E36C05572}"/>
                  </a:ext>
                </a:extLst>
              </p:cNvPr>
              <p:cNvSpPr txBox="1"/>
              <p:nvPr/>
            </p:nvSpPr>
            <p:spPr>
              <a:xfrm>
                <a:off x="1125995" y="2056956"/>
                <a:ext cx="1923412" cy="9712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1" i="0" smtClean="0">
                          <a:solidFill>
                            <a:schemeClr val="tx1"/>
                          </a:solidFill>
                          <a:latin typeface="Cambria Math" panose="02040503050406030204" pitchFamily="18" charset="0"/>
                          <a:ea typeface="Cambria Math" panose="02040503050406030204" pitchFamily="18" charset="0"/>
                        </a:rPr>
                        <m:t>𝐘</m:t>
                      </m:r>
                      <m:r>
                        <a:rPr lang="en-US" sz="2400" b="1" i="0" smtClean="0">
                          <a:solidFill>
                            <a:schemeClr val="tx1"/>
                          </a:solidFill>
                          <a:latin typeface="Cambria Math" panose="02040503050406030204" pitchFamily="18" charset="0"/>
                          <a:ea typeface="Cambria Math" panose="02040503050406030204" pitchFamily="18" charset="0"/>
                        </a:rPr>
                        <m:t>= </m:t>
                      </m:r>
                      <m:sSup>
                        <m:sSupPr>
                          <m:ctrlPr>
                            <a:rPr lang="en-US" sz="2400" b="1" i="1" smtClean="0">
                              <a:solidFill>
                                <a:schemeClr val="tx1"/>
                              </a:solidFill>
                              <a:latin typeface="Cambria Math" panose="02040503050406030204" pitchFamily="18" charset="0"/>
                              <a:ea typeface="Cambria Math" panose="02040503050406030204" pitchFamily="18" charset="0"/>
                            </a:rPr>
                          </m:ctrlPr>
                        </m:sSupPr>
                        <m:e>
                          <m:r>
                            <a:rPr lang="en-US" sz="2400" b="1" i="1" smtClean="0">
                              <a:solidFill>
                                <a:schemeClr val="tx1"/>
                              </a:solidFill>
                              <a:latin typeface="Cambria Math" panose="02040503050406030204" pitchFamily="18" charset="0"/>
                              <a:ea typeface="Cambria Math" panose="02040503050406030204" pitchFamily="18" charset="0"/>
                            </a:rPr>
                            <m:t>𝑿</m:t>
                          </m:r>
                          <m:d>
                            <m:dPr>
                              <m:ctrlPr>
                                <a:rPr lang="en-US" sz="2400" b="1" i="1">
                                  <a:latin typeface="Cambria Math" panose="02040503050406030204" pitchFamily="18" charset="0"/>
                                  <a:ea typeface="Cambria Math" panose="02040503050406030204" pitchFamily="18" charset="0"/>
                                </a:rPr>
                              </m:ctrlPr>
                            </m:dPr>
                            <m:e>
                              <m:f>
                                <m:fPr>
                                  <m:ctrlPr>
                                    <a:rPr lang="en-US" sz="2400" b="1" i="1">
                                      <a:latin typeface="Cambria Math" panose="02040503050406030204" pitchFamily="18" charset="0"/>
                                      <a:ea typeface="Cambria Math" panose="02040503050406030204" pitchFamily="18" charset="0"/>
                                    </a:rPr>
                                  </m:ctrlPr>
                                </m:fPr>
                                <m:num>
                                  <m:sSub>
                                    <m:sSubPr>
                                      <m:ctrlPr>
                                        <a:rPr lang="en-US" sz="2400" b="1" i="1">
                                          <a:latin typeface="Cambria Math" panose="02040503050406030204" pitchFamily="18" charset="0"/>
                                          <a:ea typeface="Cambria Math" panose="02040503050406030204" pitchFamily="18" charset="0"/>
                                        </a:rPr>
                                      </m:ctrlPr>
                                    </m:sSubPr>
                                    <m:e>
                                      <m:r>
                                        <a:rPr lang="en-US" sz="2400" b="1" i="1">
                                          <a:latin typeface="Cambria Math" panose="02040503050406030204" pitchFamily="18" charset="0"/>
                                          <a:ea typeface="Cambria Math" panose="02040503050406030204" pitchFamily="18" charset="0"/>
                                        </a:rPr>
                                        <m:t>𝑨</m:t>
                                      </m:r>
                                    </m:e>
                                    <m:sub>
                                      <m:r>
                                        <a:rPr lang="en-US" sz="2400" b="1" i="1">
                                          <a:latin typeface="Cambria Math" panose="02040503050406030204" pitchFamily="18" charset="0"/>
                                          <a:ea typeface="Cambria Math" panose="02040503050406030204" pitchFamily="18" charset="0"/>
                                        </a:rPr>
                                        <m:t>𝒚</m:t>
                                      </m:r>
                                    </m:sub>
                                  </m:sSub>
                                </m:num>
                                <m:den>
                                  <m:sSub>
                                    <m:sSubPr>
                                      <m:ctrlPr>
                                        <a:rPr lang="en-US" sz="2400" b="1" i="1">
                                          <a:latin typeface="Cambria Math" panose="02040503050406030204" pitchFamily="18" charset="0"/>
                                          <a:ea typeface="Cambria Math" panose="02040503050406030204" pitchFamily="18" charset="0"/>
                                        </a:rPr>
                                      </m:ctrlPr>
                                    </m:sSubPr>
                                    <m:e>
                                      <m:r>
                                        <a:rPr lang="en-US" sz="2400" b="1" i="1">
                                          <a:latin typeface="Cambria Math" panose="02040503050406030204" pitchFamily="18" charset="0"/>
                                          <a:ea typeface="Cambria Math" panose="02040503050406030204" pitchFamily="18" charset="0"/>
                                        </a:rPr>
                                        <m:t>𝑨</m:t>
                                      </m:r>
                                    </m:e>
                                    <m:sub>
                                      <m:r>
                                        <a:rPr lang="en-US" sz="2400" b="1" i="1">
                                          <a:latin typeface="Cambria Math" panose="02040503050406030204" pitchFamily="18" charset="0"/>
                                          <a:ea typeface="Cambria Math" panose="02040503050406030204" pitchFamily="18" charset="0"/>
                                        </a:rPr>
                                        <m:t>𝒙</m:t>
                                      </m:r>
                                    </m:sub>
                                  </m:sSub>
                                </m:den>
                              </m:f>
                            </m:e>
                          </m:d>
                        </m:e>
                        <m:sup>
                          <m:r>
                            <m:rPr>
                              <m:nor/>
                            </m:rPr>
                            <a:rPr lang="el-GR" sz="2400" dirty="0">
                              <a:solidFill>
                                <a:srgbClr val="000C34"/>
                              </a:solidFill>
                              <a:latin typeface="Cambria Math" panose="02040503050406030204" pitchFamily="18" charset="0"/>
                              <a:ea typeface="Cambria Math" panose="02040503050406030204" pitchFamily="18" charset="0"/>
                            </a:rPr>
                            <m:t>ϕ</m:t>
                          </m:r>
                        </m:sup>
                      </m:sSup>
                    </m:oMath>
                  </m:oMathPara>
                </a14:m>
                <a:endParaRPr lang="en-US" sz="2400" dirty="0">
                  <a:solidFill>
                    <a:schemeClr val="tx1"/>
                  </a:solidFill>
                  <a:latin typeface="Cambria Math" panose="02040503050406030204" pitchFamily="18" charset="0"/>
                  <a:ea typeface="Cambria Math" panose="02040503050406030204" pitchFamily="18" charset="0"/>
                </a:endParaRPr>
              </a:p>
            </p:txBody>
          </p:sp>
        </mc:Choice>
        <mc:Fallback xmlns="">
          <p:sp>
            <p:nvSpPr>
              <p:cNvPr id="22" name="TextBox 21">
                <a:extLst>
                  <a:ext uri="{FF2B5EF4-FFF2-40B4-BE49-F238E27FC236}">
                    <a16:creationId xmlns:a16="http://schemas.microsoft.com/office/drawing/2014/main" id="{8BECCA0F-8E5B-426F-BE0A-071E36C05572}"/>
                  </a:ext>
                </a:extLst>
              </p:cNvPr>
              <p:cNvSpPr txBox="1">
                <a:spLocks noRot="1" noChangeAspect="1" noMove="1" noResize="1" noEditPoints="1" noAdjustHandles="1" noChangeArrowheads="1" noChangeShapeType="1" noTextEdit="1"/>
              </p:cNvSpPr>
              <p:nvPr/>
            </p:nvSpPr>
            <p:spPr>
              <a:xfrm>
                <a:off x="1125995" y="2056956"/>
                <a:ext cx="1923412" cy="971292"/>
              </a:xfrm>
              <a:prstGeom prst="rect">
                <a:avLst/>
              </a:prstGeom>
              <a:blipFill>
                <a:blip r:embed="rId3"/>
                <a:stretch>
                  <a:fillRect/>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00A79320-C760-4F63-9CCD-C1AEBD8BCC89}"/>
              </a:ext>
            </a:extLst>
          </p:cNvPr>
          <p:cNvSpPr txBox="1"/>
          <p:nvPr/>
        </p:nvSpPr>
        <p:spPr>
          <a:xfrm>
            <a:off x="179259" y="3123115"/>
            <a:ext cx="5433748" cy="1754326"/>
          </a:xfrm>
          <a:prstGeom prst="rect">
            <a:avLst/>
          </a:prstGeom>
          <a:noFill/>
        </p:spPr>
        <p:txBody>
          <a:bodyPr wrap="square" rtlCol="0">
            <a:spAutoFit/>
          </a:bodyPr>
          <a:lstStyle/>
          <a:p>
            <a:r>
              <a:rPr lang="en-US" dirty="0">
                <a:latin typeface="+mn-lt"/>
              </a:rPr>
              <a:t>Y = flow estimate at missing station</a:t>
            </a:r>
          </a:p>
          <a:p>
            <a:r>
              <a:rPr lang="en-US" dirty="0">
                <a:latin typeface="+mn-lt"/>
              </a:rPr>
              <a:t>X = known flow at long-term station</a:t>
            </a:r>
          </a:p>
          <a:p>
            <a:r>
              <a:rPr lang="en-US" dirty="0">
                <a:latin typeface="+mn-lt"/>
              </a:rPr>
              <a:t>Ay = Drainage area of missing station</a:t>
            </a:r>
          </a:p>
          <a:p>
            <a:r>
              <a:rPr lang="en-US" dirty="0">
                <a:latin typeface="+mn-lt"/>
              </a:rPr>
              <a:t>Ax = Drainage area of long-term station</a:t>
            </a:r>
          </a:p>
          <a:p>
            <a:r>
              <a:rPr lang="el-GR" dirty="0">
                <a:latin typeface="+mn-lt"/>
              </a:rPr>
              <a:t>Φ</a:t>
            </a:r>
            <a:r>
              <a:rPr lang="en-US" dirty="0">
                <a:latin typeface="+mn-lt"/>
              </a:rPr>
              <a:t> = 1, unless there is a regional regression study</a:t>
            </a:r>
          </a:p>
          <a:p>
            <a:endParaRPr lang="en-US" dirty="0">
              <a:latin typeface="+mn-lt"/>
            </a:endParaRPr>
          </a:p>
        </p:txBody>
      </p:sp>
      <p:sp>
        <p:nvSpPr>
          <p:cNvPr id="4" name="Slide Number Placeholder 3">
            <a:extLst>
              <a:ext uri="{FF2B5EF4-FFF2-40B4-BE49-F238E27FC236}">
                <a16:creationId xmlns:a16="http://schemas.microsoft.com/office/drawing/2014/main" id="{961B3F03-7EDA-4722-A4F9-71EC46B3E6A4}"/>
              </a:ext>
            </a:extLst>
          </p:cNvPr>
          <p:cNvSpPr>
            <a:spLocks noGrp="1"/>
          </p:cNvSpPr>
          <p:nvPr>
            <p:ph type="sldNum" sz="quarter" idx="10"/>
          </p:nvPr>
        </p:nvSpPr>
        <p:spPr/>
        <p:txBody>
          <a:bodyPr/>
          <a:lstStyle/>
          <a:p>
            <a:pPr>
              <a:defRPr/>
            </a:pPr>
            <a:fld id="{042FAA1D-E6A5-497E-869D-21A075CF69C3}" type="slidenum">
              <a:rPr lang="en-US" altLang="en-US" smtClean="0"/>
              <a:pPr>
                <a:defRPr/>
              </a:pPr>
              <a:t>34</a:t>
            </a:fld>
            <a:endParaRPr lang="en-US"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Sidebar: drainage Area Ratio</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dirty="0"/>
              <a:t>Generally works well when two sites are on the same river, with drainage areas within 50% of each other</a:t>
            </a:r>
          </a:p>
          <a:p>
            <a:pPr marL="342900" indent="-342900">
              <a:buFont typeface="Arial" panose="020B0604020202020204" pitchFamily="34" charset="0"/>
              <a:buChar char="•"/>
            </a:pPr>
            <a:r>
              <a:rPr lang="en-US" dirty="0"/>
              <a:t>Always use a record extension technique (e.g. MOVE.3) instead of a drainage area ratio when concurrent record is available. </a:t>
            </a:r>
          </a:p>
          <a:p>
            <a:pPr marL="342900" indent="-342900">
              <a:buFont typeface="Arial" panose="020B0604020202020204" pitchFamily="34" charset="0"/>
              <a:buChar char="•"/>
            </a:pPr>
            <a:r>
              <a:rPr lang="en-US" dirty="0"/>
              <a:t>Can produce poor results if different streams are used. </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35</a:t>
            </a:fld>
            <a:endParaRPr lang="en-US"/>
          </a:p>
        </p:txBody>
      </p:sp>
      <p:pic>
        <p:nvPicPr>
          <p:cNvPr id="9" name="Picture 8">
            <a:extLst>
              <a:ext uri="{FF2B5EF4-FFF2-40B4-BE49-F238E27FC236}">
                <a16:creationId xmlns:a16="http://schemas.microsoft.com/office/drawing/2014/main" id="{EEC2D636-0BE4-4BC1-BCF2-5D2433BB689F}"/>
              </a:ext>
            </a:extLst>
          </p:cNvPr>
          <p:cNvPicPr>
            <a:picLocks noChangeAspect="1"/>
          </p:cNvPicPr>
          <p:nvPr/>
        </p:nvPicPr>
        <p:blipFill>
          <a:blip r:embed="rId3"/>
          <a:stretch>
            <a:fillRect/>
          </a:stretch>
        </p:blipFill>
        <p:spPr>
          <a:xfrm>
            <a:off x="2178247" y="3650930"/>
            <a:ext cx="4390503" cy="3008574"/>
          </a:xfrm>
          <a:prstGeom prst="rect">
            <a:avLst/>
          </a:prstGeom>
        </p:spPr>
      </p:pic>
    </p:spTree>
    <p:extLst>
      <p:ext uri="{BB962C8B-B14F-4D97-AF65-F5344CB8AC3E}">
        <p14:creationId xmlns:p14="http://schemas.microsoft.com/office/powerpoint/2010/main" val="19048305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Outline</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dirty="0"/>
              <a:t>Problem statement</a:t>
            </a:r>
          </a:p>
          <a:p>
            <a:pPr marL="342900" indent="-342900">
              <a:buFont typeface="Arial" panose="020B0604020202020204" pitchFamily="34" charset="0"/>
              <a:buChar char="•"/>
            </a:pPr>
            <a:r>
              <a:rPr lang="en-US" dirty="0"/>
              <a:t>Regression basics</a:t>
            </a:r>
          </a:p>
          <a:p>
            <a:pPr marL="342900" indent="-342900">
              <a:buFont typeface="Arial" panose="020B0604020202020204" pitchFamily="34" charset="0"/>
              <a:buChar char="•"/>
            </a:pPr>
            <a:r>
              <a:rPr lang="en-US" dirty="0"/>
              <a:t>Annual Peak extension</a:t>
            </a:r>
          </a:p>
          <a:p>
            <a:pPr marL="342900" indent="-342900">
              <a:buFont typeface="Arial" panose="020B0604020202020204" pitchFamily="34" charset="0"/>
              <a:buChar char="•"/>
            </a:pPr>
            <a:r>
              <a:rPr lang="en-US" dirty="0"/>
              <a:t>Continuous extension (e.g. daily)</a:t>
            </a:r>
          </a:p>
          <a:p>
            <a:pPr marL="342900" indent="-342900">
              <a:buFont typeface="Arial" panose="020B0604020202020204" pitchFamily="34" charset="0"/>
              <a:buChar char="•"/>
            </a:pPr>
            <a:r>
              <a:rPr lang="en-US" dirty="0"/>
              <a:t>Common pitfalls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36</a:t>
            </a:fld>
            <a:endParaRPr lang="en-US"/>
          </a:p>
        </p:txBody>
      </p:sp>
      <p:sp>
        <p:nvSpPr>
          <p:cNvPr id="7" name="Rectangle: Rounded Corners 6">
            <a:extLst>
              <a:ext uri="{FF2B5EF4-FFF2-40B4-BE49-F238E27FC236}">
                <a16:creationId xmlns:a16="http://schemas.microsoft.com/office/drawing/2014/main" id="{AF4CBC04-44B7-403A-A726-8B3AC150BCBB}"/>
              </a:ext>
            </a:extLst>
          </p:cNvPr>
          <p:cNvSpPr/>
          <p:nvPr/>
        </p:nvSpPr>
        <p:spPr>
          <a:xfrm>
            <a:off x="662472" y="2435290"/>
            <a:ext cx="4609323" cy="438539"/>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131625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a:t>Daily record extension</a:t>
            </a:r>
          </a:p>
        </p:txBody>
      </p:sp>
      <p:sp>
        <p:nvSpPr>
          <p:cNvPr id="3" name="Content Placeholder 2"/>
          <p:cNvSpPr>
            <a:spLocks noGrp="1"/>
          </p:cNvSpPr>
          <p:nvPr>
            <p:ph idx="1"/>
          </p:nvPr>
        </p:nvSpPr>
        <p:spPr>
          <a:xfrm>
            <a:off x="304800" y="1233932"/>
            <a:ext cx="8382000" cy="4709669"/>
          </a:xfrm>
        </p:spPr>
        <p:txBody>
          <a:bodyPr/>
          <a:lstStyle/>
          <a:p>
            <a:pPr>
              <a:buFont typeface="Arial" panose="020B0604020202020204" pitchFamily="34" charset="0"/>
              <a:buChar char="•"/>
            </a:pPr>
            <a:r>
              <a:rPr lang="en-US" dirty="0"/>
              <a:t>MOVE.1 is usually used (Line of Organic Correlation)</a:t>
            </a:r>
          </a:p>
          <a:p>
            <a:pPr>
              <a:buFont typeface="Arial" panose="020B0604020202020204" pitchFamily="34" charset="0"/>
              <a:buChar char="•"/>
            </a:pPr>
            <a:r>
              <a:rPr lang="en-US" dirty="0"/>
              <a:t>Why do daily extensions?</a:t>
            </a:r>
          </a:p>
          <a:p>
            <a:pPr lvl="1">
              <a:buFont typeface="Arial" panose="020B0604020202020204" pitchFamily="34" charset="0"/>
              <a:buChar char="̵"/>
            </a:pPr>
            <a:r>
              <a:rPr lang="en-US" dirty="0"/>
              <a:t>Missing very short periods of time</a:t>
            </a:r>
          </a:p>
          <a:p>
            <a:pPr lvl="1">
              <a:buFont typeface="Arial" panose="020B0604020202020204" pitchFamily="34" charset="0"/>
              <a:buChar char="̵"/>
            </a:pPr>
            <a:r>
              <a:rPr lang="en-US" dirty="0"/>
              <a:t>Long-term simulations of reservoir operations</a:t>
            </a:r>
          </a:p>
          <a:p>
            <a:pPr lvl="1">
              <a:buFont typeface="Arial" panose="020B0604020202020204" pitchFamily="34" charset="0"/>
              <a:buChar char="̵"/>
            </a:pPr>
            <a:r>
              <a:rPr lang="en-US" dirty="0"/>
              <a:t>Hydropower modeling</a:t>
            </a:r>
          </a:p>
          <a:p>
            <a:pPr>
              <a:buFont typeface="Arial" panose="020B0604020202020204" pitchFamily="34" charset="0"/>
              <a:buChar char="•"/>
            </a:pPr>
            <a:r>
              <a:rPr lang="en-US" dirty="0"/>
              <a:t>If flood-frequency is the goal, use MOVE.3 from Bulletin 17C instead</a:t>
            </a:r>
          </a:p>
          <a:p>
            <a:pPr>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D67DEDC9-1CEB-4BEE-8278-C55C8BEF2C98}"/>
              </a:ext>
            </a:extLst>
          </p:cNvPr>
          <p:cNvPicPr>
            <a:picLocks noChangeAspect="1"/>
          </p:cNvPicPr>
          <p:nvPr/>
        </p:nvPicPr>
        <p:blipFill>
          <a:blip r:embed="rId2"/>
          <a:stretch>
            <a:fillRect/>
          </a:stretch>
        </p:blipFill>
        <p:spPr>
          <a:xfrm>
            <a:off x="2640421" y="3881535"/>
            <a:ext cx="4219202" cy="2768608"/>
          </a:xfrm>
          <a:prstGeom prst="rect">
            <a:avLst/>
          </a:prstGeom>
        </p:spPr>
      </p:pic>
      <p:sp>
        <p:nvSpPr>
          <p:cNvPr id="4" name="Slide Number Placeholder 3">
            <a:extLst>
              <a:ext uri="{FF2B5EF4-FFF2-40B4-BE49-F238E27FC236}">
                <a16:creationId xmlns:a16="http://schemas.microsoft.com/office/drawing/2014/main" id="{A96DEF52-D8CD-4890-82F4-1D5AE818F7CA}"/>
              </a:ext>
            </a:extLst>
          </p:cNvPr>
          <p:cNvSpPr>
            <a:spLocks noGrp="1"/>
          </p:cNvSpPr>
          <p:nvPr>
            <p:ph type="sldNum" sz="quarter" idx="10"/>
          </p:nvPr>
        </p:nvSpPr>
        <p:spPr/>
        <p:txBody>
          <a:bodyPr/>
          <a:lstStyle/>
          <a:p>
            <a:pPr>
              <a:defRPr/>
            </a:pPr>
            <a:fld id="{042FAA1D-E6A5-497E-869D-21A075CF69C3}" type="slidenum">
              <a:rPr lang="en-US" altLang="en-US" smtClean="0"/>
              <a:pPr>
                <a:defRPr/>
              </a:pPr>
              <a:t>37</a:t>
            </a:fld>
            <a:endParaRPr lang="en-US" altLang="en-US"/>
          </a:p>
        </p:txBody>
      </p:sp>
    </p:spTree>
    <p:extLst>
      <p:ext uri="{BB962C8B-B14F-4D97-AF65-F5344CB8AC3E}">
        <p14:creationId xmlns:p14="http://schemas.microsoft.com/office/powerpoint/2010/main" val="36624169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a:t>Serial correlation</a:t>
            </a:r>
          </a:p>
        </p:txBody>
      </p:sp>
      <p:sp>
        <p:nvSpPr>
          <p:cNvPr id="3" name="Content Placeholder 2"/>
          <p:cNvSpPr>
            <a:spLocks noGrp="1"/>
          </p:cNvSpPr>
          <p:nvPr>
            <p:ph idx="1"/>
          </p:nvPr>
        </p:nvSpPr>
        <p:spPr>
          <a:xfrm>
            <a:off x="304800" y="1233932"/>
            <a:ext cx="8382000" cy="4709669"/>
          </a:xfrm>
        </p:spPr>
        <p:txBody>
          <a:bodyPr/>
          <a:lstStyle/>
          <a:p>
            <a:pPr>
              <a:buFont typeface="Arial" panose="020B0604020202020204" pitchFamily="34" charset="0"/>
              <a:buChar char="•"/>
            </a:pPr>
            <a:r>
              <a:rPr lang="en-US" dirty="0"/>
              <a:t>In the context of time series, the error in a period may influence the error in a subsequent period</a:t>
            </a:r>
          </a:p>
          <a:p>
            <a:pPr>
              <a:buFont typeface="Arial" panose="020B0604020202020204" pitchFamily="34" charset="0"/>
              <a:buChar char="•"/>
            </a:pPr>
            <a:r>
              <a:rPr lang="en-US" dirty="0"/>
              <a:t>If there are factors (other than the independent variables) making the observation at some point in time larger than expected, (i.e., a positive error), those same factors may linger, creating a positive bias in the error term of a subsequent period.  </a:t>
            </a:r>
          </a:p>
          <a:p>
            <a:pPr>
              <a:buFont typeface="Arial" panose="020B0604020202020204" pitchFamily="34" charset="0"/>
              <a:buChar char="•"/>
            </a:pPr>
            <a:r>
              <a:rPr lang="en-US" dirty="0"/>
              <a:t>Known as positive first-order serial correlation</a:t>
            </a:r>
          </a:p>
        </p:txBody>
      </p:sp>
      <p:sp>
        <p:nvSpPr>
          <p:cNvPr id="4" name="Slide Number Placeholder 3">
            <a:extLst>
              <a:ext uri="{FF2B5EF4-FFF2-40B4-BE49-F238E27FC236}">
                <a16:creationId xmlns:a16="http://schemas.microsoft.com/office/drawing/2014/main" id="{FFBE461C-B2C9-49AC-B40F-649F17B256C1}"/>
              </a:ext>
            </a:extLst>
          </p:cNvPr>
          <p:cNvSpPr>
            <a:spLocks noGrp="1"/>
          </p:cNvSpPr>
          <p:nvPr>
            <p:ph type="sldNum" sz="quarter" idx="10"/>
          </p:nvPr>
        </p:nvSpPr>
        <p:spPr/>
        <p:txBody>
          <a:bodyPr/>
          <a:lstStyle/>
          <a:p>
            <a:pPr>
              <a:defRPr/>
            </a:pPr>
            <a:fld id="{042FAA1D-E6A5-497E-869D-21A075CF69C3}" type="slidenum">
              <a:rPr lang="en-US" altLang="en-US" smtClean="0"/>
              <a:pPr>
                <a:defRPr/>
              </a:pPr>
              <a:t>38</a:t>
            </a:fld>
            <a:endParaRPr lang="en-US"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a:t>Dealing with serial correlation</a:t>
            </a:r>
          </a:p>
        </p:txBody>
      </p:sp>
      <p:sp>
        <p:nvSpPr>
          <p:cNvPr id="3" name="Content Placeholder 2"/>
          <p:cNvSpPr>
            <a:spLocks noGrp="1"/>
          </p:cNvSpPr>
          <p:nvPr>
            <p:ph idx="1"/>
          </p:nvPr>
        </p:nvSpPr>
        <p:spPr>
          <a:xfrm>
            <a:off x="304800" y="1233932"/>
            <a:ext cx="8382000" cy="4709669"/>
          </a:xfrm>
        </p:spPr>
        <p:txBody>
          <a:bodyPr/>
          <a:lstStyle/>
          <a:p>
            <a:pPr>
              <a:buFont typeface="Arial" panose="020B0604020202020204" pitchFamily="34" charset="0"/>
              <a:buChar char="•"/>
            </a:pPr>
            <a:r>
              <a:rPr lang="en-US" dirty="0"/>
              <a:t>Test it, using Durbin-Watson</a:t>
            </a:r>
          </a:p>
          <a:p>
            <a:pPr>
              <a:buFont typeface="Arial" panose="020B0604020202020204" pitchFamily="34" charset="0"/>
              <a:buChar char="•"/>
            </a:pPr>
            <a:r>
              <a:rPr lang="en-US" dirty="0"/>
              <a:t>Break the regression up seasonally</a:t>
            </a:r>
          </a:p>
          <a:p>
            <a:pPr>
              <a:buFont typeface="Arial" panose="020B0604020202020204" pitchFamily="34" charset="0"/>
              <a:buChar char="•"/>
            </a:pPr>
            <a:r>
              <a:rPr lang="en-US" dirty="0"/>
              <a:t>Can route/lag the data before doing the regression to account for routing effects</a:t>
            </a:r>
          </a:p>
        </p:txBody>
      </p:sp>
      <p:pic>
        <p:nvPicPr>
          <p:cNvPr id="7" name="Picture 6">
            <a:extLst>
              <a:ext uri="{FF2B5EF4-FFF2-40B4-BE49-F238E27FC236}">
                <a16:creationId xmlns:a16="http://schemas.microsoft.com/office/drawing/2014/main" id="{E139B5CA-F78A-49E0-8013-A4189F6F9DFB}"/>
              </a:ext>
            </a:extLst>
          </p:cNvPr>
          <p:cNvPicPr>
            <a:picLocks noChangeAspect="1"/>
          </p:cNvPicPr>
          <p:nvPr/>
        </p:nvPicPr>
        <p:blipFill>
          <a:blip r:embed="rId2"/>
          <a:stretch>
            <a:fillRect/>
          </a:stretch>
        </p:blipFill>
        <p:spPr>
          <a:xfrm>
            <a:off x="1645328" y="2852074"/>
            <a:ext cx="5144218" cy="3934374"/>
          </a:xfrm>
          <a:prstGeom prst="rect">
            <a:avLst/>
          </a:prstGeom>
        </p:spPr>
      </p:pic>
      <p:sp>
        <p:nvSpPr>
          <p:cNvPr id="4" name="Slide Number Placeholder 3">
            <a:extLst>
              <a:ext uri="{FF2B5EF4-FFF2-40B4-BE49-F238E27FC236}">
                <a16:creationId xmlns:a16="http://schemas.microsoft.com/office/drawing/2014/main" id="{EBD188E6-89DC-46B7-92A1-6ACC41C59C67}"/>
              </a:ext>
            </a:extLst>
          </p:cNvPr>
          <p:cNvSpPr>
            <a:spLocks noGrp="1"/>
          </p:cNvSpPr>
          <p:nvPr>
            <p:ph type="sldNum" sz="quarter" idx="10"/>
          </p:nvPr>
        </p:nvSpPr>
        <p:spPr/>
        <p:txBody>
          <a:bodyPr/>
          <a:lstStyle/>
          <a:p>
            <a:pPr>
              <a:defRPr/>
            </a:pPr>
            <a:fld id="{042FAA1D-E6A5-497E-869D-21A075CF69C3}" type="slidenum">
              <a:rPr lang="en-US" altLang="en-US" smtClean="0"/>
              <a:pPr>
                <a:defRPr/>
              </a:pPr>
              <a:t>39</a:t>
            </a:fld>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77BBDDD-C3A1-40E2-A53D-CBBF2C86E824}"/>
              </a:ext>
            </a:extLst>
          </p:cNvPr>
          <p:cNvPicPr>
            <a:picLocks noChangeAspect="1"/>
          </p:cNvPicPr>
          <p:nvPr/>
        </p:nvPicPr>
        <p:blipFill>
          <a:blip r:embed="rId3"/>
          <a:stretch>
            <a:fillRect/>
          </a:stretch>
        </p:blipFill>
        <p:spPr>
          <a:xfrm>
            <a:off x="1751045" y="1757688"/>
            <a:ext cx="3134729" cy="3536851"/>
          </a:xfrm>
          <a:prstGeom prst="rect">
            <a:avLst/>
          </a:prstGeom>
        </p:spPr>
      </p:pic>
      <p:sp>
        <p:nvSpPr>
          <p:cNvPr id="8" name="Title 1"/>
          <p:cNvSpPr>
            <a:spLocks noGrp="1"/>
          </p:cNvSpPr>
          <p:nvPr>
            <p:ph type="title"/>
          </p:nvPr>
        </p:nvSpPr>
        <p:spPr>
          <a:xfrm>
            <a:off x="304800" y="274637"/>
            <a:ext cx="8382000" cy="806451"/>
          </a:xfrm>
        </p:spPr>
        <p:txBody>
          <a:bodyPr/>
          <a:lstStyle/>
          <a:p>
            <a:r>
              <a:rPr lang="en-US" dirty="0"/>
              <a:t>Another view</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a:t>
            </a:fld>
            <a:endParaRPr lang="en-US"/>
          </a:p>
        </p:txBody>
      </p:sp>
      <p:sp>
        <p:nvSpPr>
          <p:cNvPr id="9" name="TextBox 7">
            <a:extLst>
              <a:ext uri="{FF2B5EF4-FFF2-40B4-BE49-F238E27FC236}">
                <a16:creationId xmlns:a16="http://schemas.microsoft.com/office/drawing/2014/main" id="{1762C318-FFB0-461E-B61D-49CD9C7A8A5E}"/>
              </a:ext>
            </a:extLst>
          </p:cNvPr>
          <p:cNvSpPr txBox="1">
            <a:spLocks noChangeArrowheads="1"/>
          </p:cNvSpPr>
          <p:nvPr/>
        </p:nvSpPr>
        <p:spPr bwMode="auto">
          <a:xfrm>
            <a:off x="3520363" y="3983315"/>
            <a:ext cx="3657600" cy="646331"/>
          </a:xfrm>
          <a:prstGeom prst="rect">
            <a:avLst/>
          </a:prstGeom>
          <a:noFill/>
          <a:ln w="9525">
            <a:noFill/>
            <a:miter lim="800000"/>
            <a:headEnd/>
            <a:tailEnd/>
          </a:ln>
        </p:spPr>
        <p:txBody>
          <a:bodyPr>
            <a:spAutoFit/>
          </a:bodyPr>
          <a:lstStyle/>
          <a:p>
            <a:r>
              <a:rPr lang="en-US" dirty="0"/>
              <a:t>Develop a relationship from the </a:t>
            </a:r>
            <a:r>
              <a:rPr lang="en-US" b="1" dirty="0"/>
              <a:t>concurrent</a:t>
            </a:r>
            <a:r>
              <a:rPr lang="en-US" dirty="0"/>
              <a:t> record (N</a:t>
            </a:r>
            <a:r>
              <a:rPr lang="en-US" baseline="-25000" dirty="0"/>
              <a:t>1</a:t>
            </a:r>
            <a:r>
              <a:rPr lang="en-US" dirty="0"/>
              <a:t>=18)</a:t>
            </a:r>
          </a:p>
        </p:txBody>
      </p:sp>
      <p:sp>
        <p:nvSpPr>
          <p:cNvPr id="10" name="TextBox 8">
            <a:extLst>
              <a:ext uri="{FF2B5EF4-FFF2-40B4-BE49-F238E27FC236}">
                <a16:creationId xmlns:a16="http://schemas.microsoft.com/office/drawing/2014/main" id="{449B7BB4-FBEF-42C7-9FBB-F6F9F4212B67}"/>
              </a:ext>
            </a:extLst>
          </p:cNvPr>
          <p:cNvSpPr txBox="1">
            <a:spLocks noChangeArrowheads="1"/>
          </p:cNvSpPr>
          <p:nvPr/>
        </p:nvSpPr>
        <p:spPr bwMode="auto">
          <a:xfrm>
            <a:off x="3520363" y="2302738"/>
            <a:ext cx="3657600" cy="923330"/>
          </a:xfrm>
          <a:prstGeom prst="rect">
            <a:avLst/>
          </a:prstGeom>
          <a:noFill/>
          <a:ln w="9525">
            <a:noFill/>
            <a:miter lim="800000"/>
            <a:headEnd/>
            <a:tailEnd/>
          </a:ln>
        </p:spPr>
        <p:txBody>
          <a:bodyPr>
            <a:spAutoFit/>
          </a:bodyPr>
          <a:lstStyle/>
          <a:p>
            <a:r>
              <a:rPr lang="en-US" dirty="0"/>
              <a:t>Use the relationship to fill in missing record at the short-term site (N</a:t>
            </a:r>
            <a:r>
              <a:rPr lang="en-US" baseline="-25000" dirty="0"/>
              <a:t>2</a:t>
            </a:r>
            <a:r>
              <a:rPr lang="en-US" dirty="0"/>
              <a:t>=13)</a:t>
            </a:r>
          </a:p>
        </p:txBody>
      </p:sp>
    </p:spTree>
    <p:extLst>
      <p:ext uri="{BB962C8B-B14F-4D97-AF65-F5344CB8AC3E}">
        <p14:creationId xmlns:p14="http://schemas.microsoft.com/office/powerpoint/2010/main" val="1513190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Daily Flow Extension Example</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40</a:t>
            </a:fld>
            <a:endParaRPr lang="en-US"/>
          </a:p>
        </p:txBody>
      </p:sp>
      <p:pic>
        <p:nvPicPr>
          <p:cNvPr id="3" name="Picture 2">
            <a:extLst>
              <a:ext uri="{FF2B5EF4-FFF2-40B4-BE49-F238E27FC236}">
                <a16:creationId xmlns:a16="http://schemas.microsoft.com/office/drawing/2014/main" id="{BDFC713D-F626-40C7-ADAC-CFB7CE9031F1}"/>
              </a:ext>
            </a:extLst>
          </p:cNvPr>
          <p:cNvPicPr>
            <a:picLocks noChangeAspect="1"/>
          </p:cNvPicPr>
          <p:nvPr/>
        </p:nvPicPr>
        <p:blipFill>
          <a:blip r:embed="rId3"/>
          <a:stretch>
            <a:fillRect/>
          </a:stretch>
        </p:blipFill>
        <p:spPr>
          <a:xfrm>
            <a:off x="4423161" y="1187963"/>
            <a:ext cx="4534533" cy="4706007"/>
          </a:xfrm>
          <a:prstGeom prst="rect">
            <a:avLst/>
          </a:prstGeom>
        </p:spPr>
      </p:pic>
      <p:pic>
        <p:nvPicPr>
          <p:cNvPr id="10" name="Picture 9">
            <a:extLst>
              <a:ext uri="{FF2B5EF4-FFF2-40B4-BE49-F238E27FC236}">
                <a16:creationId xmlns:a16="http://schemas.microsoft.com/office/drawing/2014/main" id="{61DD34EC-FBF4-4ACB-B96D-FD3D7398131B}"/>
              </a:ext>
            </a:extLst>
          </p:cNvPr>
          <p:cNvPicPr>
            <a:picLocks noChangeAspect="1"/>
          </p:cNvPicPr>
          <p:nvPr/>
        </p:nvPicPr>
        <p:blipFill>
          <a:blip r:embed="rId4"/>
          <a:stretch>
            <a:fillRect/>
          </a:stretch>
        </p:blipFill>
        <p:spPr>
          <a:xfrm>
            <a:off x="186306" y="2061262"/>
            <a:ext cx="4105848" cy="3375510"/>
          </a:xfrm>
          <a:prstGeom prst="rect">
            <a:avLst/>
          </a:prstGeom>
        </p:spPr>
      </p:pic>
    </p:spTree>
    <p:extLst>
      <p:ext uri="{BB962C8B-B14F-4D97-AF65-F5344CB8AC3E}">
        <p14:creationId xmlns:p14="http://schemas.microsoft.com/office/powerpoint/2010/main" val="3825844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Outline</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dirty="0"/>
              <a:t>Problem statement</a:t>
            </a:r>
          </a:p>
          <a:p>
            <a:pPr marL="342900" indent="-342900">
              <a:buFont typeface="Arial" panose="020B0604020202020204" pitchFamily="34" charset="0"/>
              <a:buChar char="•"/>
            </a:pPr>
            <a:r>
              <a:rPr lang="en-US" dirty="0"/>
              <a:t>Regression basics</a:t>
            </a:r>
          </a:p>
          <a:p>
            <a:pPr marL="342900" indent="-342900">
              <a:buFont typeface="Arial" panose="020B0604020202020204" pitchFamily="34" charset="0"/>
              <a:buChar char="•"/>
            </a:pPr>
            <a:r>
              <a:rPr lang="en-US" dirty="0"/>
              <a:t>Annual Peak extension</a:t>
            </a:r>
          </a:p>
          <a:p>
            <a:pPr marL="342900" indent="-342900">
              <a:buFont typeface="Arial" panose="020B0604020202020204" pitchFamily="34" charset="0"/>
              <a:buChar char="•"/>
            </a:pPr>
            <a:r>
              <a:rPr lang="en-US" dirty="0"/>
              <a:t>Continuous extension (e.g. daily)</a:t>
            </a:r>
          </a:p>
          <a:p>
            <a:pPr marL="342900" indent="-342900">
              <a:buFont typeface="Arial" panose="020B0604020202020204" pitchFamily="34" charset="0"/>
              <a:buChar char="•"/>
            </a:pPr>
            <a:r>
              <a:rPr lang="en-US" dirty="0"/>
              <a:t>Common pitfalls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41</a:t>
            </a:fld>
            <a:endParaRPr lang="en-US"/>
          </a:p>
        </p:txBody>
      </p:sp>
      <p:sp>
        <p:nvSpPr>
          <p:cNvPr id="7" name="Rectangle: Rounded Corners 6">
            <a:extLst>
              <a:ext uri="{FF2B5EF4-FFF2-40B4-BE49-F238E27FC236}">
                <a16:creationId xmlns:a16="http://schemas.microsoft.com/office/drawing/2014/main" id="{AF4CBC04-44B7-403A-A726-8B3AC150BCBB}"/>
              </a:ext>
            </a:extLst>
          </p:cNvPr>
          <p:cNvSpPr/>
          <p:nvPr/>
        </p:nvSpPr>
        <p:spPr>
          <a:xfrm>
            <a:off x="672632" y="2862010"/>
            <a:ext cx="4609323" cy="438539"/>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664090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Pitfall: Volume Frequency Curves</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b="1" dirty="0"/>
              <a:t>Pitfall</a:t>
            </a:r>
            <a:r>
              <a:rPr lang="en-US" dirty="0"/>
              <a:t>: Do a MOVE.1 extension on daily data, and then calculate volume-frequency curves directly from this extended record</a:t>
            </a:r>
          </a:p>
          <a:p>
            <a:pPr marL="857250" lvl="1" indent="-342900">
              <a:buFont typeface="Arial" panose="020B0604020202020204" pitchFamily="34" charset="0"/>
              <a:buChar char="•"/>
            </a:pPr>
            <a:r>
              <a:rPr lang="en-US" dirty="0"/>
              <a:t>Regression is not focused on flood events</a:t>
            </a:r>
          </a:p>
          <a:p>
            <a:pPr marL="857250" lvl="1" indent="-342900">
              <a:buFont typeface="Arial" panose="020B0604020202020204" pitchFamily="34" charset="0"/>
              <a:buChar char="•"/>
            </a:pPr>
            <a:r>
              <a:rPr lang="en-US" dirty="0"/>
              <a:t>Ignores the concept of limiting the extension by only n</a:t>
            </a:r>
            <a:r>
              <a:rPr lang="en-US" baseline="-25000" dirty="0"/>
              <a:t>e</a:t>
            </a:r>
            <a:r>
              <a:rPr lang="en-US" dirty="0"/>
              <a:t> years</a:t>
            </a:r>
          </a:p>
          <a:p>
            <a:pPr marL="342900" indent="-342900">
              <a:buFont typeface="Arial" panose="020B0604020202020204" pitchFamily="34" charset="0"/>
              <a:buChar char="•"/>
            </a:pPr>
            <a:r>
              <a:rPr lang="en-US" b="1" dirty="0"/>
              <a:t>Better idea</a:t>
            </a:r>
            <a:r>
              <a:rPr lang="en-US" dirty="0"/>
              <a:t>: use a separate MOVE.3 (Bulletin 17C) record extension for each duration.</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42</a:t>
            </a:fld>
            <a:endParaRPr lang="en-US"/>
          </a:p>
        </p:txBody>
      </p:sp>
      <p:pic>
        <p:nvPicPr>
          <p:cNvPr id="9" name="Picture 8">
            <a:extLst>
              <a:ext uri="{FF2B5EF4-FFF2-40B4-BE49-F238E27FC236}">
                <a16:creationId xmlns:a16="http://schemas.microsoft.com/office/drawing/2014/main" id="{1839F8CB-6FF4-4D6D-80E3-31B57BA15CA2}"/>
              </a:ext>
            </a:extLst>
          </p:cNvPr>
          <p:cNvPicPr>
            <a:picLocks noChangeAspect="1"/>
          </p:cNvPicPr>
          <p:nvPr/>
        </p:nvPicPr>
        <p:blipFill>
          <a:blip r:embed="rId3"/>
          <a:stretch>
            <a:fillRect/>
          </a:stretch>
        </p:blipFill>
        <p:spPr>
          <a:xfrm>
            <a:off x="457200" y="4281085"/>
            <a:ext cx="5892800" cy="2576916"/>
          </a:xfrm>
          <a:prstGeom prst="rect">
            <a:avLst/>
          </a:prstGeom>
        </p:spPr>
      </p:pic>
      <p:pic>
        <p:nvPicPr>
          <p:cNvPr id="11" name="Picture 10">
            <a:extLst>
              <a:ext uri="{FF2B5EF4-FFF2-40B4-BE49-F238E27FC236}">
                <a16:creationId xmlns:a16="http://schemas.microsoft.com/office/drawing/2014/main" id="{A3A4BA14-47B9-42B4-AC5C-9C94A86AE176}"/>
              </a:ext>
            </a:extLst>
          </p:cNvPr>
          <p:cNvPicPr>
            <a:picLocks noChangeAspect="1"/>
          </p:cNvPicPr>
          <p:nvPr/>
        </p:nvPicPr>
        <p:blipFill>
          <a:blip r:embed="rId4"/>
          <a:stretch>
            <a:fillRect/>
          </a:stretch>
        </p:blipFill>
        <p:spPr>
          <a:xfrm>
            <a:off x="1242930" y="4713532"/>
            <a:ext cx="1171739" cy="1047896"/>
          </a:xfrm>
          <a:prstGeom prst="rect">
            <a:avLst/>
          </a:prstGeom>
        </p:spPr>
      </p:pic>
    </p:spTree>
    <p:extLst>
      <p:ext uri="{BB962C8B-B14F-4D97-AF65-F5344CB8AC3E}">
        <p14:creationId xmlns:p14="http://schemas.microsoft.com/office/powerpoint/2010/main" val="35019901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Pitfall: Input Data</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b="1" dirty="0"/>
              <a:t>Pitfall</a:t>
            </a:r>
            <a:r>
              <a:rPr lang="en-US" dirty="0"/>
              <a:t>: Use MOVE.3 record extension with annual peak flow records without examination</a:t>
            </a:r>
          </a:p>
          <a:p>
            <a:pPr marL="857250" lvl="1" indent="-342900">
              <a:buFont typeface="Arial" panose="020B0604020202020204" pitchFamily="34" charset="0"/>
              <a:buChar char="•"/>
            </a:pPr>
            <a:r>
              <a:rPr lang="en-US" dirty="0"/>
              <a:t>Peak flow may be generated by completely different storms months apart, hydrologically unrelated</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43</a:t>
            </a:fld>
            <a:endParaRPr lang="en-US"/>
          </a:p>
        </p:txBody>
      </p:sp>
      <p:pic>
        <p:nvPicPr>
          <p:cNvPr id="5" name="Picture 4">
            <a:extLst>
              <a:ext uri="{FF2B5EF4-FFF2-40B4-BE49-F238E27FC236}">
                <a16:creationId xmlns:a16="http://schemas.microsoft.com/office/drawing/2014/main" id="{957B76C8-C7AF-4207-A206-FCFF0F9A0213}"/>
              </a:ext>
            </a:extLst>
          </p:cNvPr>
          <p:cNvPicPr>
            <a:picLocks noChangeAspect="1"/>
          </p:cNvPicPr>
          <p:nvPr/>
        </p:nvPicPr>
        <p:blipFill>
          <a:blip r:embed="rId3"/>
          <a:stretch>
            <a:fillRect/>
          </a:stretch>
        </p:blipFill>
        <p:spPr>
          <a:xfrm>
            <a:off x="2174239" y="3002535"/>
            <a:ext cx="4317073" cy="3580828"/>
          </a:xfrm>
          <a:prstGeom prst="rect">
            <a:avLst/>
          </a:prstGeom>
        </p:spPr>
      </p:pic>
    </p:spTree>
    <p:extLst>
      <p:ext uri="{BB962C8B-B14F-4D97-AF65-F5344CB8AC3E}">
        <p14:creationId xmlns:p14="http://schemas.microsoft.com/office/powerpoint/2010/main" val="34658748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Pitfall: Input Data</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b="1" dirty="0"/>
              <a:t>Better idea</a:t>
            </a:r>
            <a:r>
              <a:rPr lang="en-US" dirty="0"/>
              <a:t>: Examine the input data. Ensure the date of peak flow is from the same storm event. Peaks should be within a few days. Can use a correlation analysis in SSP.</a:t>
            </a:r>
          </a:p>
          <a:p>
            <a:pPr marL="342900" indent="-342900">
              <a:buFont typeface="Arial" panose="020B0604020202020204" pitchFamily="34" charset="0"/>
              <a:buChar char="•"/>
            </a:pPr>
            <a:r>
              <a:rPr lang="en-US" dirty="0"/>
              <a:t>What about years with date of peak far apart? Can either:</a:t>
            </a:r>
          </a:p>
          <a:p>
            <a:pPr marL="857250" lvl="1" indent="-342900">
              <a:buFont typeface="Arial" panose="020B0604020202020204" pitchFamily="34" charset="0"/>
              <a:buChar char="•"/>
            </a:pPr>
            <a:r>
              <a:rPr lang="en-US" dirty="0"/>
              <a:t>Drop the year altogether (less preferred)</a:t>
            </a:r>
          </a:p>
          <a:p>
            <a:pPr marL="857250" lvl="1" indent="-342900">
              <a:buFont typeface="Arial" panose="020B0604020202020204" pitchFamily="34" charset="0"/>
              <a:buChar char="•"/>
            </a:pPr>
            <a:r>
              <a:rPr lang="en-US" dirty="0"/>
              <a:t>Try to find short-interval streamflow data from the same storm event and use it in the regression instead.</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44</a:t>
            </a:fld>
            <a:endParaRPr lang="en-US"/>
          </a:p>
        </p:txBody>
      </p:sp>
      <p:pic>
        <p:nvPicPr>
          <p:cNvPr id="7" name="Picture 6">
            <a:extLst>
              <a:ext uri="{FF2B5EF4-FFF2-40B4-BE49-F238E27FC236}">
                <a16:creationId xmlns:a16="http://schemas.microsoft.com/office/drawing/2014/main" id="{AAF4A804-E718-4554-A4EA-49E142BFB1AE}"/>
              </a:ext>
            </a:extLst>
          </p:cNvPr>
          <p:cNvPicPr>
            <a:picLocks noChangeAspect="1"/>
          </p:cNvPicPr>
          <p:nvPr/>
        </p:nvPicPr>
        <p:blipFill>
          <a:blip r:embed="rId3"/>
          <a:stretch>
            <a:fillRect/>
          </a:stretch>
        </p:blipFill>
        <p:spPr>
          <a:xfrm>
            <a:off x="3048064" y="4155440"/>
            <a:ext cx="3018918" cy="2504064"/>
          </a:xfrm>
          <a:prstGeom prst="rect">
            <a:avLst/>
          </a:prstGeom>
        </p:spPr>
      </p:pic>
      <p:sp>
        <p:nvSpPr>
          <p:cNvPr id="10" name="TextBox 9">
            <a:extLst>
              <a:ext uri="{FF2B5EF4-FFF2-40B4-BE49-F238E27FC236}">
                <a16:creationId xmlns:a16="http://schemas.microsoft.com/office/drawing/2014/main" id="{1C561B56-3BF6-4A9E-8FF0-8E1ED22B8694}"/>
              </a:ext>
            </a:extLst>
          </p:cNvPr>
          <p:cNvSpPr txBox="1"/>
          <p:nvPr/>
        </p:nvSpPr>
        <p:spPr>
          <a:xfrm>
            <a:off x="223163" y="4469722"/>
            <a:ext cx="1978090" cy="923330"/>
          </a:xfrm>
          <a:prstGeom prst="rect">
            <a:avLst/>
          </a:prstGeom>
          <a:noFill/>
        </p:spPr>
        <p:txBody>
          <a:bodyPr wrap="square" rtlCol="0">
            <a:spAutoFit/>
          </a:bodyPr>
          <a:lstStyle/>
          <a:p>
            <a:pPr algn="ctr"/>
            <a:r>
              <a:rPr lang="en-US" dirty="0"/>
              <a:t>Use max flow value here instead</a:t>
            </a:r>
            <a:endParaRPr lang="en-US" baseline="-25000" dirty="0"/>
          </a:p>
        </p:txBody>
      </p:sp>
      <p:cxnSp>
        <p:nvCxnSpPr>
          <p:cNvPr id="12" name="Straight Arrow Connector 11">
            <a:extLst>
              <a:ext uri="{FF2B5EF4-FFF2-40B4-BE49-F238E27FC236}">
                <a16:creationId xmlns:a16="http://schemas.microsoft.com/office/drawing/2014/main" id="{2FA1C365-1A15-4CE7-9F89-4B7055DE9AE6}"/>
              </a:ext>
            </a:extLst>
          </p:cNvPr>
          <p:cNvCxnSpPr>
            <a:cxnSpLocks/>
          </p:cNvCxnSpPr>
          <p:nvPr/>
        </p:nvCxnSpPr>
        <p:spPr>
          <a:xfrm>
            <a:off x="1960880" y="4931387"/>
            <a:ext cx="2346960" cy="7010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730206E3-1F8A-404F-A063-ACC09DC47271}"/>
              </a:ext>
            </a:extLst>
          </p:cNvPr>
          <p:cNvSpPr/>
          <p:nvPr/>
        </p:nvSpPr>
        <p:spPr>
          <a:xfrm>
            <a:off x="4297680" y="5642610"/>
            <a:ext cx="144462" cy="144462"/>
          </a:xfrm>
          <a:prstGeom prst="ellipse">
            <a:avLst/>
          </a:prstGeom>
          <a:noFill/>
          <a:ln w="1905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Multiplication Sign 12">
            <a:extLst>
              <a:ext uri="{FF2B5EF4-FFF2-40B4-BE49-F238E27FC236}">
                <a16:creationId xmlns:a16="http://schemas.microsoft.com/office/drawing/2014/main" id="{5952BA3A-45E4-4014-AB4B-990CF2869721}"/>
              </a:ext>
            </a:extLst>
          </p:cNvPr>
          <p:cNvSpPr/>
          <p:nvPr/>
        </p:nvSpPr>
        <p:spPr>
          <a:xfrm>
            <a:off x="5019040" y="5507354"/>
            <a:ext cx="249593" cy="249593"/>
          </a:xfrm>
          <a:prstGeom prst="mathMultiply">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81471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Pitfall: Regulated Data</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b="1" dirty="0"/>
              <a:t>Pitfall</a:t>
            </a:r>
            <a:r>
              <a:rPr lang="en-US" dirty="0"/>
              <a:t>: Use record extension techniques at sites heavily affected by upstream reservoirs</a:t>
            </a:r>
          </a:p>
          <a:p>
            <a:pPr marL="342900" indent="-342900">
              <a:buFont typeface="Arial" panose="020B0604020202020204" pitchFamily="34" charset="0"/>
              <a:buChar char="•"/>
            </a:pPr>
            <a:r>
              <a:rPr lang="en-US" b="1" dirty="0"/>
              <a:t>Better idea</a:t>
            </a:r>
            <a:r>
              <a:rPr lang="en-US" dirty="0"/>
              <a:t>: Only do record extension on unregulated data (both pre-dam and reconstructed post-dam records)</a:t>
            </a:r>
          </a:p>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45</a:t>
            </a:fld>
            <a:endParaRPr lang="en-US"/>
          </a:p>
        </p:txBody>
      </p:sp>
      <p:pic>
        <p:nvPicPr>
          <p:cNvPr id="9" name="Picture 8">
            <a:extLst>
              <a:ext uri="{FF2B5EF4-FFF2-40B4-BE49-F238E27FC236}">
                <a16:creationId xmlns:a16="http://schemas.microsoft.com/office/drawing/2014/main" id="{D645CD11-F4AA-48FF-9CAA-A9AD4F0D0EAC}"/>
              </a:ext>
            </a:extLst>
          </p:cNvPr>
          <p:cNvPicPr>
            <a:picLocks noChangeAspect="1"/>
          </p:cNvPicPr>
          <p:nvPr/>
        </p:nvPicPr>
        <p:blipFill>
          <a:blip r:embed="rId3"/>
          <a:stretch>
            <a:fillRect/>
          </a:stretch>
        </p:blipFill>
        <p:spPr>
          <a:xfrm>
            <a:off x="1299343" y="2976880"/>
            <a:ext cx="5780982" cy="3606483"/>
          </a:xfrm>
          <a:prstGeom prst="rect">
            <a:avLst/>
          </a:prstGeom>
        </p:spPr>
      </p:pic>
    </p:spTree>
    <p:extLst>
      <p:ext uri="{BB962C8B-B14F-4D97-AF65-F5344CB8AC3E}">
        <p14:creationId xmlns:p14="http://schemas.microsoft.com/office/powerpoint/2010/main" val="20463355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Pitfall: Record Extension as flow intervals</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p:txBody>
          <a:bodyPr/>
          <a:lstStyle/>
          <a:p>
            <a:pPr marL="342900" indent="-342900">
              <a:buFont typeface="Arial" panose="020B0604020202020204" pitchFamily="34" charset="0"/>
              <a:buChar char="•"/>
            </a:pPr>
            <a:r>
              <a:rPr lang="en-US" dirty="0"/>
              <a:t>The n</a:t>
            </a:r>
            <a:r>
              <a:rPr lang="en-US" baseline="-25000" dirty="0"/>
              <a:t>e </a:t>
            </a:r>
            <a:r>
              <a:rPr lang="en-US" dirty="0"/>
              <a:t>years of extended data are input as systematic data to an EMA analysis. </a:t>
            </a:r>
          </a:p>
          <a:p>
            <a:pPr marL="342900" indent="-342900">
              <a:buFont typeface="Arial" panose="020B0604020202020204" pitchFamily="34" charset="0"/>
              <a:buChar char="•"/>
            </a:pPr>
            <a:r>
              <a:rPr lang="en-US" dirty="0"/>
              <a:t>What about the other years?  </a:t>
            </a:r>
          </a:p>
          <a:p>
            <a:pPr marL="342900"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46</a:t>
            </a:fld>
            <a:endParaRPr lang="en-US"/>
          </a:p>
        </p:txBody>
      </p:sp>
      <p:pic>
        <p:nvPicPr>
          <p:cNvPr id="9" name="Picture 8">
            <a:extLst>
              <a:ext uri="{FF2B5EF4-FFF2-40B4-BE49-F238E27FC236}">
                <a16:creationId xmlns:a16="http://schemas.microsoft.com/office/drawing/2014/main" id="{21FA20E0-D1DE-43AC-81B2-4904FF66AB97}"/>
              </a:ext>
            </a:extLst>
          </p:cNvPr>
          <p:cNvPicPr>
            <a:picLocks noChangeAspect="1"/>
          </p:cNvPicPr>
          <p:nvPr/>
        </p:nvPicPr>
        <p:blipFill>
          <a:blip r:embed="rId3"/>
          <a:stretch>
            <a:fillRect/>
          </a:stretch>
        </p:blipFill>
        <p:spPr>
          <a:xfrm>
            <a:off x="1696227" y="3551143"/>
            <a:ext cx="3985403" cy="2567876"/>
          </a:xfrm>
          <a:prstGeom prst="rect">
            <a:avLst/>
          </a:prstGeom>
        </p:spPr>
      </p:pic>
      <p:sp>
        <p:nvSpPr>
          <p:cNvPr id="10" name="TextBox 9">
            <a:extLst>
              <a:ext uri="{FF2B5EF4-FFF2-40B4-BE49-F238E27FC236}">
                <a16:creationId xmlns:a16="http://schemas.microsoft.com/office/drawing/2014/main" id="{CFC7EFDB-5A94-4010-BBA9-C9FC5B9C03D4}"/>
              </a:ext>
            </a:extLst>
          </p:cNvPr>
          <p:cNvSpPr txBox="1"/>
          <p:nvPr/>
        </p:nvSpPr>
        <p:spPr>
          <a:xfrm>
            <a:off x="4356306" y="3624802"/>
            <a:ext cx="576603" cy="369332"/>
          </a:xfrm>
          <a:prstGeom prst="rect">
            <a:avLst/>
          </a:prstGeom>
          <a:noFill/>
        </p:spPr>
        <p:txBody>
          <a:bodyPr wrap="square" rtlCol="0">
            <a:spAutoFit/>
          </a:bodyPr>
          <a:lstStyle/>
          <a:p>
            <a:r>
              <a:rPr lang="en-US" dirty="0"/>
              <a:t>N</a:t>
            </a:r>
            <a:r>
              <a:rPr lang="en-US" baseline="-25000" dirty="0"/>
              <a:t>e</a:t>
            </a:r>
          </a:p>
        </p:txBody>
      </p:sp>
      <p:cxnSp>
        <p:nvCxnSpPr>
          <p:cNvPr id="11" name="Straight Arrow Connector 10">
            <a:extLst>
              <a:ext uri="{FF2B5EF4-FFF2-40B4-BE49-F238E27FC236}">
                <a16:creationId xmlns:a16="http://schemas.microsoft.com/office/drawing/2014/main" id="{BD8FFA78-9A39-428D-83CA-7C54E384F0DA}"/>
              </a:ext>
            </a:extLst>
          </p:cNvPr>
          <p:cNvCxnSpPr>
            <a:cxnSpLocks/>
          </p:cNvCxnSpPr>
          <p:nvPr/>
        </p:nvCxnSpPr>
        <p:spPr>
          <a:xfrm>
            <a:off x="4320074" y="3994134"/>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81E76B2-DA98-469C-A878-609D98CEFBBE}"/>
              </a:ext>
            </a:extLst>
          </p:cNvPr>
          <p:cNvCxnSpPr>
            <a:cxnSpLocks/>
          </p:cNvCxnSpPr>
          <p:nvPr/>
        </p:nvCxnSpPr>
        <p:spPr>
          <a:xfrm>
            <a:off x="2239347" y="4007207"/>
            <a:ext cx="2080727"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395F820-23B6-4F8B-8F42-93BDDC516F78}"/>
              </a:ext>
            </a:extLst>
          </p:cNvPr>
          <p:cNvSpPr txBox="1"/>
          <p:nvPr/>
        </p:nvSpPr>
        <p:spPr>
          <a:xfrm>
            <a:off x="2346650" y="3637875"/>
            <a:ext cx="1978090" cy="369332"/>
          </a:xfrm>
          <a:prstGeom prst="rect">
            <a:avLst/>
          </a:prstGeom>
          <a:noFill/>
        </p:spPr>
        <p:txBody>
          <a:bodyPr wrap="square" rtlCol="0">
            <a:spAutoFit/>
          </a:bodyPr>
          <a:lstStyle/>
          <a:p>
            <a:pPr algn="ctr"/>
            <a:r>
              <a:rPr lang="en-US" dirty="0"/>
              <a:t>No information?</a:t>
            </a:r>
            <a:endParaRPr lang="en-US" baseline="-25000" dirty="0"/>
          </a:p>
        </p:txBody>
      </p:sp>
    </p:spTree>
    <p:extLst>
      <p:ext uri="{BB962C8B-B14F-4D97-AF65-F5344CB8AC3E}">
        <p14:creationId xmlns:p14="http://schemas.microsoft.com/office/powerpoint/2010/main" val="35086466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Pitfall: Record Extension as flow intervals</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p:txBody>
          <a:bodyPr/>
          <a:lstStyle/>
          <a:p>
            <a:pPr marL="342900" indent="-342900">
              <a:buFont typeface="Arial" panose="020B0604020202020204" pitchFamily="34" charset="0"/>
              <a:buChar char="•"/>
            </a:pPr>
            <a:r>
              <a:rPr lang="en-US" b="1" dirty="0"/>
              <a:t>Pitfall</a:t>
            </a:r>
            <a:r>
              <a:rPr lang="en-US" dirty="0"/>
              <a:t>: Represent them as flow intervals</a:t>
            </a:r>
          </a:p>
          <a:p>
            <a:pPr marL="857250" lvl="1" indent="-342900">
              <a:buFont typeface="Arial" panose="020B0604020202020204" pitchFamily="34" charset="0"/>
              <a:buChar char="•"/>
            </a:pPr>
            <a:r>
              <a:rPr lang="en-US" dirty="0"/>
              <a:t>Seems appealing, since the selection of which years to use as n</a:t>
            </a:r>
            <a:r>
              <a:rPr lang="en-US" baseline="-25000" dirty="0"/>
              <a:t>e</a:t>
            </a:r>
            <a:r>
              <a:rPr lang="en-US" dirty="0"/>
              <a:t> becomes less important </a:t>
            </a:r>
          </a:p>
          <a:p>
            <a:pPr marL="857250" lvl="1" indent="-342900">
              <a:buFont typeface="Arial" panose="020B0604020202020204" pitchFamily="34" charset="0"/>
              <a:buChar char="•"/>
            </a:pPr>
            <a:r>
              <a:rPr lang="en-US" dirty="0"/>
              <a:t>Uncertainty bounds shrink significantly when this is done, which is inappropriate</a:t>
            </a:r>
          </a:p>
          <a:p>
            <a:pPr marL="857250" lvl="1" indent="-342900">
              <a:buFont typeface="Arial" panose="020B0604020202020204" pitchFamily="34" charset="0"/>
              <a:buChar char="•"/>
            </a:pPr>
            <a:r>
              <a:rPr lang="en-US" dirty="0"/>
              <a:t>Mean and std deviation also will differ from the </a:t>
            </a:r>
            <a:r>
              <a:rPr lang="en-US" dirty="0" err="1"/>
              <a:t>Matalas</a:t>
            </a:r>
            <a:r>
              <a:rPr lang="en-US" dirty="0"/>
              <a:t>-Jacobs estimators</a:t>
            </a:r>
          </a:p>
          <a:p>
            <a:pPr marL="342900"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47</a:t>
            </a:fld>
            <a:endParaRPr lang="en-US"/>
          </a:p>
        </p:txBody>
      </p:sp>
      <p:pic>
        <p:nvPicPr>
          <p:cNvPr id="9" name="Picture 8">
            <a:extLst>
              <a:ext uri="{FF2B5EF4-FFF2-40B4-BE49-F238E27FC236}">
                <a16:creationId xmlns:a16="http://schemas.microsoft.com/office/drawing/2014/main" id="{5337540A-446C-4181-A5ED-7B939A483EA8}"/>
              </a:ext>
            </a:extLst>
          </p:cNvPr>
          <p:cNvPicPr>
            <a:picLocks noChangeAspect="1"/>
          </p:cNvPicPr>
          <p:nvPr/>
        </p:nvPicPr>
        <p:blipFill>
          <a:blip r:embed="rId3"/>
          <a:stretch>
            <a:fillRect/>
          </a:stretch>
        </p:blipFill>
        <p:spPr>
          <a:xfrm>
            <a:off x="5019869" y="3744784"/>
            <a:ext cx="3921967" cy="2914720"/>
          </a:xfrm>
          <a:prstGeom prst="rect">
            <a:avLst/>
          </a:prstGeom>
        </p:spPr>
      </p:pic>
    </p:spTree>
    <p:extLst>
      <p:ext uri="{BB962C8B-B14F-4D97-AF65-F5344CB8AC3E}">
        <p14:creationId xmlns:p14="http://schemas.microsoft.com/office/powerpoint/2010/main" val="7276906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Pitfall: Record Extension as flow intervals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48</a:t>
            </a:fld>
            <a:endParaRPr lang="en-US"/>
          </a:p>
        </p:txBody>
      </p:sp>
      <p:pic>
        <p:nvPicPr>
          <p:cNvPr id="3" name="Picture 2">
            <a:extLst>
              <a:ext uri="{FF2B5EF4-FFF2-40B4-BE49-F238E27FC236}">
                <a16:creationId xmlns:a16="http://schemas.microsoft.com/office/drawing/2014/main" id="{05BE43A0-4432-4637-9005-DD011F3FDA34}"/>
              </a:ext>
            </a:extLst>
          </p:cNvPr>
          <p:cNvPicPr>
            <a:picLocks noChangeAspect="1"/>
          </p:cNvPicPr>
          <p:nvPr/>
        </p:nvPicPr>
        <p:blipFill>
          <a:blip r:embed="rId3"/>
          <a:stretch>
            <a:fillRect/>
          </a:stretch>
        </p:blipFill>
        <p:spPr>
          <a:xfrm>
            <a:off x="304800" y="1756586"/>
            <a:ext cx="8643257" cy="3570331"/>
          </a:xfrm>
          <a:prstGeom prst="rect">
            <a:avLst/>
          </a:prstGeom>
        </p:spPr>
      </p:pic>
      <p:sp>
        <p:nvSpPr>
          <p:cNvPr id="10" name="TextBox 9">
            <a:extLst>
              <a:ext uri="{FF2B5EF4-FFF2-40B4-BE49-F238E27FC236}">
                <a16:creationId xmlns:a16="http://schemas.microsoft.com/office/drawing/2014/main" id="{FCD159AF-C217-40F7-94DE-F7D7B6500E9F}"/>
              </a:ext>
            </a:extLst>
          </p:cNvPr>
          <p:cNvSpPr txBox="1"/>
          <p:nvPr/>
        </p:nvSpPr>
        <p:spPr>
          <a:xfrm>
            <a:off x="2722983" y="5790275"/>
            <a:ext cx="1978090" cy="923330"/>
          </a:xfrm>
          <a:prstGeom prst="rect">
            <a:avLst/>
          </a:prstGeom>
          <a:noFill/>
        </p:spPr>
        <p:txBody>
          <a:bodyPr wrap="square" rtlCol="0">
            <a:spAutoFit/>
          </a:bodyPr>
          <a:lstStyle/>
          <a:p>
            <a:pPr algn="ctr"/>
            <a:r>
              <a:rPr lang="en-US" dirty="0"/>
              <a:t>Lower/Upper bounds of 99% prediction interval</a:t>
            </a:r>
            <a:endParaRPr lang="en-US" baseline="-25000" dirty="0"/>
          </a:p>
        </p:txBody>
      </p:sp>
      <p:cxnSp>
        <p:nvCxnSpPr>
          <p:cNvPr id="7" name="Straight Arrow Connector 6">
            <a:extLst>
              <a:ext uri="{FF2B5EF4-FFF2-40B4-BE49-F238E27FC236}">
                <a16:creationId xmlns:a16="http://schemas.microsoft.com/office/drawing/2014/main" id="{8D84A8B4-AB92-4056-A0ED-5E025717088A}"/>
              </a:ext>
            </a:extLst>
          </p:cNvPr>
          <p:cNvCxnSpPr>
            <a:cxnSpLocks/>
            <a:stCxn id="10" idx="0"/>
          </p:cNvCxnSpPr>
          <p:nvPr/>
        </p:nvCxnSpPr>
        <p:spPr>
          <a:xfrm flipV="1">
            <a:off x="3712028" y="5326917"/>
            <a:ext cx="542731" cy="4633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146C6EB-98D8-43AF-88AA-16F12614FAD0}"/>
              </a:ext>
            </a:extLst>
          </p:cNvPr>
          <p:cNvCxnSpPr>
            <a:cxnSpLocks/>
          </p:cNvCxnSpPr>
          <p:nvPr/>
        </p:nvCxnSpPr>
        <p:spPr>
          <a:xfrm flipH="1" flipV="1">
            <a:off x="3245499" y="5326917"/>
            <a:ext cx="466529" cy="4633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B66459C-6EE4-49D5-85C8-A782EEBFFB29}"/>
              </a:ext>
            </a:extLst>
          </p:cNvPr>
          <p:cNvSpPr txBox="1"/>
          <p:nvPr/>
        </p:nvSpPr>
        <p:spPr>
          <a:xfrm>
            <a:off x="7769127" y="2887683"/>
            <a:ext cx="576603" cy="369332"/>
          </a:xfrm>
          <a:prstGeom prst="rect">
            <a:avLst/>
          </a:prstGeom>
          <a:noFill/>
        </p:spPr>
        <p:txBody>
          <a:bodyPr wrap="square" rtlCol="0">
            <a:spAutoFit/>
          </a:bodyPr>
          <a:lstStyle/>
          <a:p>
            <a:r>
              <a:rPr lang="en-US" dirty="0"/>
              <a:t>N</a:t>
            </a:r>
            <a:r>
              <a:rPr lang="en-US" baseline="-25000" dirty="0"/>
              <a:t>e</a:t>
            </a:r>
          </a:p>
        </p:txBody>
      </p:sp>
      <p:cxnSp>
        <p:nvCxnSpPr>
          <p:cNvPr id="12" name="Straight Arrow Connector 11">
            <a:extLst>
              <a:ext uri="{FF2B5EF4-FFF2-40B4-BE49-F238E27FC236}">
                <a16:creationId xmlns:a16="http://schemas.microsoft.com/office/drawing/2014/main" id="{66F8E95A-0D54-493A-90FF-D6593BEE297E}"/>
              </a:ext>
            </a:extLst>
          </p:cNvPr>
          <p:cNvCxnSpPr>
            <a:cxnSpLocks/>
          </p:cNvCxnSpPr>
          <p:nvPr/>
        </p:nvCxnSpPr>
        <p:spPr>
          <a:xfrm>
            <a:off x="7732895" y="3257015"/>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29498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Pitfall: Record Extension as flow intervals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49</a:t>
            </a:fld>
            <a:endParaRPr lang="en-US"/>
          </a:p>
        </p:txBody>
      </p:sp>
      <p:pic>
        <p:nvPicPr>
          <p:cNvPr id="5" name="Picture 4">
            <a:extLst>
              <a:ext uri="{FF2B5EF4-FFF2-40B4-BE49-F238E27FC236}">
                <a16:creationId xmlns:a16="http://schemas.microsoft.com/office/drawing/2014/main" id="{C6DAA645-6A9C-482B-AC4E-B0085CDD4AF2}"/>
              </a:ext>
            </a:extLst>
          </p:cNvPr>
          <p:cNvPicPr>
            <a:picLocks noChangeAspect="1"/>
          </p:cNvPicPr>
          <p:nvPr/>
        </p:nvPicPr>
        <p:blipFill>
          <a:blip r:embed="rId3"/>
          <a:stretch>
            <a:fillRect/>
          </a:stretch>
        </p:blipFill>
        <p:spPr>
          <a:xfrm>
            <a:off x="192570" y="1380931"/>
            <a:ext cx="8758860" cy="4596849"/>
          </a:xfrm>
          <a:prstGeom prst="rect">
            <a:avLst/>
          </a:prstGeom>
        </p:spPr>
      </p:pic>
      <p:sp>
        <p:nvSpPr>
          <p:cNvPr id="12" name="TextBox 11">
            <a:extLst>
              <a:ext uri="{FF2B5EF4-FFF2-40B4-BE49-F238E27FC236}">
                <a16:creationId xmlns:a16="http://schemas.microsoft.com/office/drawing/2014/main" id="{B54F6342-DEF6-4FBF-AC5F-AC6F4189E4F1}"/>
              </a:ext>
            </a:extLst>
          </p:cNvPr>
          <p:cNvSpPr txBox="1"/>
          <p:nvPr/>
        </p:nvSpPr>
        <p:spPr>
          <a:xfrm>
            <a:off x="987954" y="1796001"/>
            <a:ext cx="2417719" cy="646331"/>
          </a:xfrm>
          <a:prstGeom prst="rect">
            <a:avLst/>
          </a:prstGeom>
          <a:solidFill>
            <a:schemeClr val="tx2"/>
          </a:solidFill>
          <a:ln>
            <a:solidFill>
              <a:schemeClr val="tx1"/>
            </a:solidFill>
          </a:ln>
        </p:spPr>
        <p:txBody>
          <a:bodyPr wrap="square" rtlCol="0">
            <a:spAutoFit/>
          </a:bodyPr>
          <a:lstStyle/>
          <a:p>
            <a:r>
              <a:rPr lang="en-US" dirty="0"/>
              <a:t>Using only n</a:t>
            </a:r>
            <a:r>
              <a:rPr lang="en-US" baseline="-25000" dirty="0"/>
              <a:t>e</a:t>
            </a:r>
            <a:r>
              <a:rPr lang="en-US" dirty="0"/>
              <a:t> years of extension</a:t>
            </a:r>
            <a:endParaRPr lang="en-US" baseline="-25000" dirty="0"/>
          </a:p>
        </p:txBody>
      </p:sp>
      <p:sp>
        <p:nvSpPr>
          <p:cNvPr id="13" name="TextBox 12">
            <a:extLst>
              <a:ext uri="{FF2B5EF4-FFF2-40B4-BE49-F238E27FC236}">
                <a16:creationId xmlns:a16="http://schemas.microsoft.com/office/drawing/2014/main" id="{545DFA2E-B022-4870-B355-5E30598051C4}"/>
              </a:ext>
            </a:extLst>
          </p:cNvPr>
          <p:cNvSpPr txBox="1"/>
          <p:nvPr/>
        </p:nvSpPr>
        <p:spPr>
          <a:xfrm>
            <a:off x="5469757" y="1740014"/>
            <a:ext cx="3114405" cy="646331"/>
          </a:xfrm>
          <a:prstGeom prst="rect">
            <a:avLst/>
          </a:prstGeom>
          <a:solidFill>
            <a:schemeClr val="tx2"/>
          </a:solidFill>
          <a:ln>
            <a:solidFill>
              <a:schemeClr val="tx1"/>
            </a:solidFill>
          </a:ln>
        </p:spPr>
        <p:txBody>
          <a:bodyPr wrap="square" rtlCol="0">
            <a:spAutoFit/>
          </a:bodyPr>
          <a:lstStyle/>
          <a:p>
            <a:r>
              <a:rPr lang="en-US" dirty="0"/>
              <a:t>Using n</a:t>
            </a:r>
            <a:r>
              <a:rPr lang="en-US" baseline="-25000" dirty="0"/>
              <a:t>e</a:t>
            </a:r>
            <a:r>
              <a:rPr lang="en-US" dirty="0"/>
              <a:t> years of extension + flow intervals</a:t>
            </a:r>
            <a:endParaRPr lang="en-US" baseline="-25000" dirty="0"/>
          </a:p>
        </p:txBody>
      </p:sp>
    </p:spTree>
    <p:extLst>
      <p:ext uri="{BB962C8B-B14F-4D97-AF65-F5344CB8AC3E}">
        <p14:creationId xmlns:p14="http://schemas.microsoft.com/office/powerpoint/2010/main" val="34897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Outline</a:t>
            </a:r>
          </a:p>
        </p:txBody>
      </p:sp>
      <p:sp>
        <p:nvSpPr>
          <p:cNvPr id="3" name="Content Placeholder 2"/>
          <p:cNvSpPr>
            <a:spLocks noGrp="1"/>
          </p:cNvSpPr>
          <p:nvPr>
            <p:ph idx="1"/>
          </p:nvPr>
        </p:nvSpPr>
        <p:spPr>
          <a:xfrm>
            <a:off x="304800" y="1225550"/>
            <a:ext cx="8382000" cy="4718049"/>
          </a:xfrm>
        </p:spPr>
        <p:txBody>
          <a:bodyPr/>
          <a:lstStyle/>
          <a:p>
            <a:pPr marL="342900" indent="-342900">
              <a:buFont typeface="Arial" panose="020B0604020202020204" pitchFamily="34" charset="0"/>
              <a:buChar char="•"/>
            </a:pPr>
            <a:r>
              <a:rPr lang="en-US" dirty="0"/>
              <a:t>Problem statement</a:t>
            </a:r>
          </a:p>
          <a:p>
            <a:pPr marL="342900" indent="-342900">
              <a:buFont typeface="Arial" panose="020B0604020202020204" pitchFamily="34" charset="0"/>
              <a:buChar char="•"/>
            </a:pPr>
            <a:r>
              <a:rPr lang="en-US" dirty="0"/>
              <a:t>Regression basics</a:t>
            </a:r>
          </a:p>
          <a:p>
            <a:pPr marL="342900" indent="-342900">
              <a:buFont typeface="Arial" panose="020B0604020202020204" pitchFamily="34" charset="0"/>
              <a:buChar char="•"/>
            </a:pPr>
            <a:r>
              <a:rPr lang="en-US" dirty="0"/>
              <a:t>Annual Peak extension</a:t>
            </a:r>
          </a:p>
          <a:p>
            <a:pPr marL="342900" indent="-342900">
              <a:buFont typeface="Arial" panose="020B0604020202020204" pitchFamily="34" charset="0"/>
              <a:buChar char="•"/>
            </a:pPr>
            <a:r>
              <a:rPr lang="en-US" dirty="0"/>
              <a:t>Continuous extension (e.g. daily)</a:t>
            </a:r>
          </a:p>
          <a:p>
            <a:pPr marL="342900" indent="-342900">
              <a:buFont typeface="Arial" panose="020B0604020202020204" pitchFamily="34" charset="0"/>
              <a:buChar char="•"/>
            </a:pPr>
            <a:r>
              <a:rPr lang="en-US" dirty="0"/>
              <a:t>Common pitfalls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5</a:t>
            </a:fld>
            <a:endParaRPr lang="en-US"/>
          </a:p>
        </p:txBody>
      </p:sp>
      <p:sp>
        <p:nvSpPr>
          <p:cNvPr id="7" name="Rectangle: Rounded Corners 6">
            <a:extLst>
              <a:ext uri="{FF2B5EF4-FFF2-40B4-BE49-F238E27FC236}">
                <a16:creationId xmlns:a16="http://schemas.microsoft.com/office/drawing/2014/main" id="{AF4CBC04-44B7-403A-A726-8B3AC150BCBB}"/>
              </a:ext>
            </a:extLst>
          </p:cNvPr>
          <p:cNvSpPr/>
          <p:nvPr/>
        </p:nvSpPr>
        <p:spPr>
          <a:xfrm>
            <a:off x="653143" y="1632857"/>
            <a:ext cx="2752530" cy="466531"/>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258507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Pitfall: Record Extension as flow intervals</a:t>
            </a:r>
          </a:p>
        </p:txBody>
      </p:sp>
      <p:sp>
        <p:nvSpPr>
          <p:cNvPr id="6" name="Content Placeholder 5">
            <a:extLst>
              <a:ext uri="{FF2B5EF4-FFF2-40B4-BE49-F238E27FC236}">
                <a16:creationId xmlns:a16="http://schemas.microsoft.com/office/drawing/2014/main" id="{998E3536-0E3F-4EC7-BE3F-5165FED430B6}"/>
              </a:ext>
            </a:extLst>
          </p:cNvPr>
          <p:cNvSpPr>
            <a:spLocks noGrp="1"/>
          </p:cNvSpPr>
          <p:nvPr>
            <p:ph idx="1"/>
          </p:nvPr>
        </p:nvSpPr>
        <p:spPr/>
        <p:txBody>
          <a:bodyPr/>
          <a:lstStyle/>
          <a:p>
            <a:pPr marL="342900" indent="-342900">
              <a:buFont typeface="Arial" panose="020B0604020202020204" pitchFamily="34" charset="0"/>
              <a:buChar char="•"/>
            </a:pPr>
            <a:r>
              <a:rPr lang="en-US" b="1" dirty="0"/>
              <a:t>Better idea</a:t>
            </a:r>
            <a:r>
              <a:rPr lang="en-US" dirty="0"/>
              <a:t>: take care that selection of which n</a:t>
            </a:r>
            <a:r>
              <a:rPr lang="en-US" baseline="-25000" dirty="0"/>
              <a:t>e</a:t>
            </a:r>
            <a:r>
              <a:rPr lang="en-US" dirty="0"/>
              <a:t> years to extend matches the skew from an extension using the full record length</a:t>
            </a:r>
          </a:p>
          <a:p>
            <a:pPr marL="342900" indent="-342900">
              <a:buFont typeface="Arial" panose="020B0604020202020204" pitchFamily="34" charset="0"/>
              <a:buChar char="•"/>
            </a:pPr>
            <a:endParaRPr lang="en-US" dirty="0"/>
          </a:p>
          <a:p>
            <a:pPr marL="857250" lvl="1" indent="-3429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50</a:t>
            </a:fld>
            <a:endParaRPr lang="en-US"/>
          </a:p>
        </p:txBody>
      </p:sp>
      <p:pic>
        <p:nvPicPr>
          <p:cNvPr id="9" name="Picture 8">
            <a:extLst>
              <a:ext uri="{FF2B5EF4-FFF2-40B4-BE49-F238E27FC236}">
                <a16:creationId xmlns:a16="http://schemas.microsoft.com/office/drawing/2014/main" id="{21FA20E0-D1DE-43AC-81B2-4904FF66AB97}"/>
              </a:ext>
            </a:extLst>
          </p:cNvPr>
          <p:cNvPicPr>
            <a:picLocks noChangeAspect="1"/>
          </p:cNvPicPr>
          <p:nvPr/>
        </p:nvPicPr>
        <p:blipFill>
          <a:blip r:embed="rId3"/>
          <a:stretch>
            <a:fillRect/>
          </a:stretch>
        </p:blipFill>
        <p:spPr>
          <a:xfrm>
            <a:off x="1696227" y="3551143"/>
            <a:ext cx="3985403" cy="2567876"/>
          </a:xfrm>
          <a:prstGeom prst="rect">
            <a:avLst/>
          </a:prstGeom>
        </p:spPr>
      </p:pic>
      <p:sp>
        <p:nvSpPr>
          <p:cNvPr id="10" name="TextBox 9">
            <a:extLst>
              <a:ext uri="{FF2B5EF4-FFF2-40B4-BE49-F238E27FC236}">
                <a16:creationId xmlns:a16="http://schemas.microsoft.com/office/drawing/2014/main" id="{CFC7EFDB-5A94-4010-BBA9-C9FC5B9C03D4}"/>
              </a:ext>
            </a:extLst>
          </p:cNvPr>
          <p:cNvSpPr txBox="1"/>
          <p:nvPr/>
        </p:nvSpPr>
        <p:spPr>
          <a:xfrm>
            <a:off x="4356306" y="3624802"/>
            <a:ext cx="576603" cy="369332"/>
          </a:xfrm>
          <a:prstGeom prst="rect">
            <a:avLst/>
          </a:prstGeom>
          <a:noFill/>
        </p:spPr>
        <p:txBody>
          <a:bodyPr wrap="square" rtlCol="0">
            <a:spAutoFit/>
          </a:bodyPr>
          <a:lstStyle/>
          <a:p>
            <a:r>
              <a:rPr lang="en-US" dirty="0"/>
              <a:t>N</a:t>
            </a:r>
            <a:r>
              <a:rPr lang="en-US" baseline="-25000" dirty="0"/>
              <a:t>e</a:t>
            </a:r>
          </a:p>
        </p:txBody>
      </p:sp>
      <p:cxnSp>
        <p:nvCxnSpPr>
          <p:cNvPr id="11" name="Straight Arrow Connector 10">
            <a:extLst>
              <a:ext uri="{FF2B5EF4-FFF2-40B4-BE49-F238E27FC236}">
                <a16:creationId xmlns:a16="http://schemas.microsoft.com/office/drawing/2014/main" id="{BD8FFA78-9A39-428D-83CA-7C54E384F0DA}"/>
              </a:ext>
            </a:extLst>
          </p:cNvPr>
          <p:cNvCxnSpPr>
            <a:cxnSpLocks/>
          </p:cNvCxnSpPr>
          <p:nvPr/>
        </p:nvCxnSpPr>
        <p:spPr>
          <a:xfrm>
            <a:off x="4320074" y="3994134"/>
            <a:ext cx="603504" cy="0"/>
          </a:xfrm>
          <a:prstGeom prst="straightConnector1">
            <a:avLst/>
          </a:prstGeom>
          <a:ln w="190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81E76B2-DA98-469C-A878-609D98CEFBBE}"/>
              </a:ext>
            </a:extLst>
          </p:cNvPr>
          <p:cNvCxnSpPr>
            <a:cxnSpLocks/>
          </p:cNvCxnSpPr>
          <p:nvPr/>
        </p:nvCxnSpPr>
        <p:spPr>
          <a:xfrm>
            <a:off x="2239347" y="4007207"/>
            <a:ext cx="2080727"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395F820-23B6-4F8B-8F42-93BDDC516F78}"/>
              </a:ext>
            </a:extLst>
          </p:cNvPr>
          <p:cNvSpPr txBox="1"/>
          <p:nvPr/>
        </p:nvSpPr>
        <p:spPr>
          <a:xfrm>
            <a:off x="2346650" y="3637875"/>
            <a:ext cx="1978090" cy="369332"/>
          </a:xfrm>
          <a:prstGeom prst="rect">
            <a:avLst/>
          </a:prstGeom>
          <a:noFill/>
        </p:spPr>
        <p:txBody>
          <a:bodyPr wrap="square" rtlCol="0">
            <a:spAutoFit/>
          </a:bodyPr>
          <a:lstStyle/>
          <a:p>
            <a:pPr algn="ctr"/>
            <a:r>
              <a:rPr lang="en-US" dirty="0"/>
              <a:t>No information?</a:t>
            </a:r>
            <a:endParaRPr lang="en-US" baseline="-25000" dirty="0"/>
          </a:p>
        </p:txBody>
      </p:sp>
    </p:spTree>
    <p:extLst>
      <p:ext uri="{BB962C8B-B14F-4D97-AF65-F5344CB8AC3E}">
        <p14:creationId xmlns:p14="http://schemas.microsoft.com/office/powerpoint/2010/main" val="4988742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Summary of Estimation Techniques</a:t>
            </a:r>
          </a:p>
        </p:txBody>
      </p:sp>
      <p:graphicFrame>
        <p:nvGraphicFramePr>
          <p:cNvPr id="2" name="Table 4">
            <a:extLst>
              <a:ext uri="{FF2B5EF4-FFF2-40B4-BE49-F238E27FC236}">
                <a16:creationId xmlns:a16="http://schemas.microsoft.com/office/drawing/2014/main" id="{7F916D25-D47B-441B-B1A6-891E66C340D2}"/>
              </a:ext>
            </a:extLst>
          </p:cNvPr>
          <p:cNvGraphicFramePr>
            <a:graphicFrameLocks noGrp="1"/>
          </p:cNvGraphicFramePr>
          <p:nvPr>
            <p:ph idx="1"/>
          </p:nvPr>
        </p:nvGraphicFramePr>
        <p:xfrm>
          <a:off x="304800" y="1225550"/>
          <a:ext cx="8382000" cy="4302760"/>
        </p:xfrm>
        <a:graphic>
          <a:graphicData uri="http://schemas.openxmlformats.org/drawingml/2006/table">
            <a:tbl>
              <a:tblPr firstRow="1" bandRow="1">
                <a:tableStyleId>{5940675A-B579-460E-94D1-54222C63F5DA}</a:tableStyleId>
              </a:tblPr>
              <a:tblGrid>
                <a:gridCol w="2794000">
                  <a:extLst>
                    <a:ext uri="{9D8B030D-6E8A-4147-A177-3AD203B41FA5}">
                      <a16:colId xmlns:a16="http://schemas.microsoft.com/office/drawing/2014/main" val="980022408"/>
                    </a:ext>
                  </a:extLst>
                </a:gridCol>
                <a:gridCol w="2794000">
                  <a:extLst>
                    <a:ext uri="{9D8B030D-6E8A-4147-A177-3AD203B41FA5}">
                      <a16:colId xmlns:a16="http://schemas.microsoft.com/office/drawing/2014/main" val="3495559178"/>
                    </a:ext>
                  </a:extLst>
                </a:gridCol>
                <a:gridCol w="2794000">
                  <a:extLst>
                    <a:ext uri="{9D8B030D-6E8A-4147-A177-3AD203B41FA5}">
                      <a16:colId xmlns:a16="http://schemas.microsoft.com/office/drawing/2014/main" val="2238258183"/>
                    </a:ext>
                  </a:extLst>
                </a:gridCol>
              </a:tblGrid>
              <a:tr h="370840">
                <a:tc>
                  <a:txBody>
                    <a:bodyPr/>
                    <a:lstStyle/>
                    <a:p>
                      <a:r>
                        <a:rPr lang="en-US" b="1" dirty="0"/>
                        <a:t>Method</a:t>
                      </a:r>
                    </a:p>
                  </a:txBody>
                  <a:tcPr>
                    <a:solidFill>
                      <a:schemeClr val="tx2">
                        <a:lumMod val="95000"/>
                      </a:schemeClr>
                    </a:solidFill>
                  </a:tcPr>
                </a:tc>
                <a:tc>
                  <a:txBody>
                    <a:bodyPr/>
                    <a:lstStyle/>
                    <a:p>
                      <a:r>
                        <a:rPr lang="en-US" b="1" dirty="0"/>
                        <a:t>Purpose</a:t>
                      </a:r>
                    </a:p>
                  </a:txBody>
                  <a:tcPr>
                    <a:solidFill>
                      <a:schemeClr val="tx2">
                        <a:lumMod val="95000"/>
                      </a:schemeClr>
                    </a:solidFill>
                  </a:tcPr>
                </a:tc>
                <a:tc>
                  <a:txBody>
                    <a:bodyPr/>
                    <a:lstStyle/>
                    <a:p>
                      <a:r>
                        <a:rPr lang="en-US" b="1" dirty="0"/>
                        <a:t>Uses</a:t>
                      </a:r>
                    </a:p>
                  </a:txBody>
                  <a:tcPr>
                    <a:solidFill>
                      <a:schemeClr val="tx2">
                        <a:lumMod val="95000"/>
                      </a:schemeClr>
                    </a:solidFill>
                  </a:tcPr>
                </a:tc>
                <a:extLst>
                  <a:ext uri="{0D108BD9-81ED-4DB2-BD59-A6C34878D82A}">
                    <a16:rowId xmlns:a16="http://schemas.microsoft.com/office/drawing/2014/main" val="274654598"/>
                  </a:ext>
                </a:extLst>
              </a:tr>
              <a:tr h="370840">
                <a:tc>
                  <a:txBody>
                    <a:bodyPr/>
                    <a:lstStyle/>
                    <a:p>
                      <a:r>
                        <a:rPr lang="en-US" dirty="0"/>
                        <a:t>Drainage Area Ratio</a:t>
                      </a:r>
                    </a:p>
                  </a:txBody>
                  <a:tcPr/>
                </a:tc>
                <a:tc>
                  <a:txBody>
                    <a:bodyPr/>
                    <a:lstStyle/>
                    <a:p>
                      <a:r>
                        <a:rPr lang="en-US" dirty="0"/>
                        <a:t>Approximate analysis is good enough</a:t>
                      </a:r>
                    </a:p>
                  </a:txBody>
                  <a:tcPr/>
                </a:tc>
                <a:tc>
                  <a:txBody>
                    <a:bodyPr/>
                    <a:lstStyle/>
                    <a:p>
                      <a:r>
                        <a:rPr lang="en-US" dirty="0"/>
                        <a:t>Two gages are very close together, minimal effort</a:t>
                      </a:r>
                    </a:p>
                  </a:txBody>
                  <a:tcPr/>
                </a:tc>
                <a:extLst>
                  <a:ext uri="{0D108BD9-81ED-4DB2-BD59-A6C34878D82A}">
                    <a16:rowId xmlns:a16="http://schemas.microsoft.com/office/drawing/2014/main" val="3733745496"/>
                  </a:ext>
                </a:extLst>
              </a:tr>
              <a:tr h="370840">
                <a:tc>
                  <a:txBody>
                    <a:bodyPr/>
                    <a:lstStyle/>
                    <a:p>
                      <a:r>
                        <a:rPr lang="en-US" dirty="0"/>
                        <a:t>Ordinary Least Squares (OLS) Regression</a:t>
                      </a:r>
                    </a:p>
                  </a:txBody>
                  <a:tcPr/>
                </a:tc>
                <a:tc>
                  <a:txBody>
                    <a:bodyPr/>
                    <a:lstStyle/>
                    <a:p>
                      <a:r>
                        <a:rPr lang="en-US" dirty="0"/>
                        <a:t>Best individual flow estimates</a:t>
                      </a:r>
                    </a:p>
                  </a:txBody>
                  <a:tcPr/>
                </a:tc>
                <a:tc>
                  <a:txBody>
                    <a:bodyPr/>
                    <a:lstStyle/>
                    <a:p>
                      <a:r>
                        <a:rPr lang="en-US" dirty="0"/>
                        <a:t>Someone wants to get the best estimate peak flow for one particular year</a:t>
                      </a:r>
                    </a:p>
                  </a:txBody>
                  <a:tcPr/>
                </a:tc>
                <a:extLst>
                  <a:ext uri="{0D108BD9-81ED-4DB2-BD59-A6C34878D82A}">
                    <a16:rowId xmlns:a16="http://schemas.microsoft.com/office/drawing/2014/main" val="3201738887"/>
                  </a:ext>
                </a:extLst>
              </a:tr>
              <a:tr h="370840">
                <a:tc>
                  <a:txBody>
                    <a:bodyPr/>
                    <a:lstStyle/>
                    <a:p>
                      <a:r>
                        <a:rPr lang="en-US" dirty="0"/>
                        <a:t>Maintenance of Variance Extension (MOVE.1)</a:t>
                      </a:r>
                    </a:p>
                  </a:txBody>
                  <a:tcPr/>
                </a:tc>
                <a:tc>
                  <a:txBody>
                    <a:bodyPr/>
                    <a:lstStyle/>
                    <a:p>
                      <a:r>
                        <a:rPr lang="en-US" dirty="0"/>
                        <a:t>Filling in daily flows in an extended period</a:t>
                      </a:r>
                    </a:p>
                  </a:txBody>
                  <a:tcPr/>
                </a:tc>
                <a:tc>
                  <a:txBody>
                    <a:bodyPr/>
                    <a:lstStyle/>
                    <a:p>
                      <a:r>
                        <a:rPr lang="en-US" dirty="0"/>
                        <a:t>Water resources planning and management models; reservoir design and operation</a:t>
                      </a:r>
                    </a:p>
                  </a:txBody>
                  <a:tcPr/>
                </a:tc>
                <a:extLst>
                  <a:ext uri="{0D108BD9-81ED-4DB2-BD59-A6C34878D82A}">
                    <a16:rowId xmlns:a16="http://schemas.microsoft.com/office/drawing/2014/main" val="983089103"/>
                  </a:ext>
                </a:extLst>
              </a:tr>
              <a:tr h="370840">
                <a:tc>
                  <a:txBody>
                    <a:bodyPr/>
                    <a:lstStyle/>
                    <a:p>
                      <a:r>
                        <a:rPr lang="en-US" dirty="0"/>
                        <a:t>Maintenance of Variance Extension (MOVE.3, Bulletin 17C)</a:t>
                      </a:r>
                    </a:p>
                  </a:txBody>
                  <a:tcPr/>
                </a:tc>
                <a:tc>
                  <a:txBody>
                    <a:bodyPr/>
                    <a:lstStyle/>
                    <a:p>
                      <a:r>
                        <a:rPr lang="en-US" dirty="0"/>
                        <a:t>Estimate flood peaks for years with missing data</a:t>
                      </a:r>
                    </a:p>
                  </a:txBody>
                  <a:tcPr/>
                </a:tc>
                <a:tc>
                  <a:txBody>
                    <a:bodyPr/>
                    <a:lstStyle/>
                    <a:p>
                      <a:r>
                        <a:rPr lang="en-US" dirty="0"/>
                        <a:t>Flood-Frequency Analysis</a:t>
                      </a:r>
                    </a:p>
                  </a:txBody>
                  <a:tcPr/>
                </a:tc>
                <a:extLst>
                  <a:ext uri="{0D108BD9-81ED-4DB2-BD59-A6C34878D82A}">
                    <a16:rowId xmlns:a16="http://schemas.microsoft.com/office/drawing/2014/main" val="3392631205"/>
                  </a:ext>
                </a:extLst>
              </a:tr>
            </a:tbl>
          </a:graphicData>
        </a:graphic>
      </p:graphicFrame>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51</a:t>
            </a:fld>
            <a:endParaRPr lang="en-US"/>
          </a:p>
        </p:txBody>
      </p:sp>
    </p:spTree>
    <p:extLst>
      <p:ext uri="{BB962C8B-B14F-4D97-AF65-F5344CB8AC3E}">
        <p14:creationId xmlns:p14="http://schemas.microsoft.com/office/powerpoint/2010/main" val="32449065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274637"/>
            <a:ext cx="8382000" cy="806451"/>
          </a:xfrm>
        </p:spPr>
        <p:txBody>
          <a:bodyPr/>
          <a:lstStyle/>
          <a:p>
            <a:r>
              <a:rPr lang="en-US" dirty="0"/>
              <a:t>Questions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52</a:t>
            </a:fld>
            <a:endParaRPr lang="en-US"/>
          </a:p>
        </p:txBody>
      </p:sp>
      <p:sp>
        <p:nvSpPr>
          <p:cNvPr id="5" name="Content Placeholder 4">
            <a:extLst>
              <a:ext uri="{FF2B5EF4-FFF2-40B4-BE49-F238E27FC236}">
                <a16:creationId xmlns:a16="http://schemas.microsoft.com/office/drawing/2014/main" id="{A97F6D9D-11A1-42C5-8A93-FB3B91DDE6C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5848784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81000" y="0"/>
            <a:ext cx="7772400" cy="1143000"/>
          </a:xfrm>
        </p:spPr>
        <p:txBody>
          <a:bodyPr/>
          <a:lstStyle/>
          <a:p>
            <a:pPr>
              <a:defRPr/>
            </a:pPr>
            <a:r>
              <a:rPr lang="en-US" dirty="0"/>
              <a:t>References</a:t>
            </a:r>
          </a:p>
        </p:txBody>
      </p:sp>
      <p:sp>
        <p:nvSpPr>
          <p:cNvPr id="52228" name="Rectangle 3"/>
          <p:cNvSpPr>
            <a:spLocks noGrp="1" noChangeArrowheads="1"/>
          </p:cNvSpPr>
          <p:nvPr>
            <p:ph idx="1"/>
          </p:nvPr>
        </p:nvSpPr>
        <p:spPr>
          <a:xfrm>
            <a:off x="228600" y="1066800"/>
            <a:ext cx="8534400" cy="4419600"/>
          </a:xfrm>
        </p:spPr>
        <p:txBody>
          <a:bodyPr/>
          <a:lstStyle/>
          <a:p>
            <a:pPr>
              <a:spcBef>
                <a:spcPct val="60000"/>
              </a:spcBef>
              <a:buFontTx/>
              <a:buChar char="•"/>
              <a:defRPr/>
            </a:pPr>
            <a:r>
              <a:rPr lang="en-US" sz="2300" dirty="0">
                <a:solidFill>
                  <a:schemeClr val="tx1"/>
                </a:solidFill>
                <a:effectLst/>
              </a:rPr>
              <a:t>Alley, W. M., and A. W. Burns, 1983. Mixed-station extension of monthly streamflow records, J. </a:t>
            </a:r>
            <a:r>
              <a:rPr lang="en-US" sz="2300" dirty="0" err="1">
                <a:solidFill>
                  <a:schemeClr val="tx1"/>
                </a:solidFill>
                <a:effectLst/>
              </a:rPr>
              <a:t>Hydraul</a:t>
            </a:r>
            <a:r>
              <a:rPr lang="en-US" sz="2300" dirty="0">
                <a:solidFill>
                  <a:schemeClr val="tx1"/>
                </a:solidFill>
                <a:effectLst/>
              </a:rPr>
              <a:t>. Div. Am. Soc. Civ. Eng., 109(10), p. 1271-1284.</a:t>
            </a:r>
          </a:p>
          <a:p>
            <a:pPr>
              <a:spcBef>
                <a:spcPct val="60000"/>
              </a:spcBef>
              <a:buFontTx/>
              <a:buChar char="•"/>
              <a:defRPr/>
            </a:pPr>
            <a:r>
              <a:rPr lang="en-US" sz="2300" dirty="0">
                <a:solidFill>
                  <a:schemeClr val="tx1"/>
                </a:solidFill>
                <a:effectLst/>
              </a:rPr>
              <a:t>Bulletin 17b, 1982.  Guidelines for Determining Flow Frequency Analysis:  Interagency Advisory Committee on Water Data, USGS, Office of Water Data Collection, Reston, Virginia.</a:t>
            </a:r>
          </a:p>
          <a:p>
            <a:pPr>
              <a:spcBef>
                <a:spcPct val="60000"/>
              </a:spcBef>
              <a:buFontTx/>
              <a:buChar char="•"/>
              <a:defRPr/>
            </a:pPr>
            <a:r>
              <a:rPr lang="en-US" sz="2300" dirty="0">
                <a:solidFill>
                  <a:schemeClr val="tx1"/>
                </a:solidFill>
              </a:rPr>
              <a:t>England, J.F. Jr., Cohn, T.A., Faber, B.A., </a:t>
            </a:r>
            <a:r>
              <a:rPr lang="en-US" sz="2300" dirty="0" err="1">
                <a:solidFill>
                  <a:schemeClr val="tx1"/>
                </a:solidFill>
              </a:rPr>
              <a:t>Stedinger</a:t>
            </a:r>
            <a:r>
              <a:rPr lang="en-US" sz="2300" dirty="0">
                <a:solidFill>
                  <a:schemeClr val="tx1"/>
                </a:solidFill>
              </a:rPr>
              <a:t>, J.R., Thomas, W.O., Jr., </a:t>
            </a:r>
            <a:r>
              <a:rPr lang="en-US" sz="2300" dirty="0" err="1">
                <a:solidFill>
                  <a:schemeClr val="tx1"/>
                </a:solidFill>
              </a:rPr>
              <a:t>Veilleux</a:t>
            </a:r>
            <a:r>
              <a:rPr lang="en-US" sz="2300" dirty="0">
                <a:solidFill>
                  <a:schemeClr val="tx1"/>
                </a:solidFill>
              </a:rPr>
              <a:t>, A.G., Kiang, J.E., and Mason, R.R., Jr., 2018, Guidelines for determining flood flow frequency—Bulletin 17C: U.S. Geological Survey Techniques and Methods, book 4, chap. B5, 148 p</a:t>
            </a:r>
            <a:r>
              <a:rPr lang="en-US" sz="2300" dirty="0">
                <a:solidFill>
                  <a:schemeClr val="tx1"/>
                </a:solidFill>
                <a:hlinkClick r:id="rId3">
                  <a:extLst>
                    <a:ext uri="{A12FA001-AC4F-418D-AE19-62706E023703}">
                      <ahyp:hlinkClr xmlns:ahyp="http://schemas.microsoft.com/office/drawing/2018/hyperlinkcolor" val="tx"/>
                    </a:ext>
                  </a:extLst>
                </a:hlinkClick>
              </a:rPr>
              <a:t> https://doi.org/10.3133/tm4B5</a:t>
            </a:r>
            <a:r>
              <a:rPr lang="en-US" sz="2300" dirty="0">
                <a:solidFill>
                  <a:schemeClr val="tx1"/>
                </a:solidFill>
              </a:rPr>
              <a:t>.</a:t>
            </a:r>
            <a:endParaRPr lang="en-US" sz="2300" dirty="0">
              <a:solidFill>
                <a:schemeClr val="tx1"/>
              </a:solidFill>
              <a:effectLst/>
            </a:endParaRPr>
          </a:p>
          <a:p>
            <a:pPr>
              <a:spcBef>
                <a:spcPct val="60000"/>
              </a:spcBef>
              <a:buFontTx/>
              <a:buChar char="•"/>
              <a:defRPr/>
            </a:pPr>
            <a:endParaRPr lang="en-US" sz="2300" dirty="0">
              <a:solidFill>
                <a:schemeClr val="tx1"/>
              </a:solidFill>
              <a:effectLst/>
            </a:endParaRPr>
          </a:p>
        </p:txBody>
      </p:sp>
      <p:sp>
        <p:nvSpPr>
          <p:cNvPr id="3584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50000"/>
              <a:buFont typeface="Monotype Sorts" pitchFamily="2" charset="2"/>
              <a:buChar char="l"/>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fld id="{05B05096-9E47-4590-98E7-33542B2F20C1}" type="slidenum">
              <a:rPr lang="en-US" altLang="en-US" sz="900">
                <a:solidFill>
                  <a:srgbClr val="FFFFFF"/>
                </a:solidFill>
                <a:latin typeface="Arial" panose="020B0604020202020204" pitchFamily="34" charset="0"/>
              </a:rPr>
              <a:pPr>
                <a:spcBef>
                  <a:spcPct val="0"/>
                </a:spcBef>
                <a:buClrTx/>
                <a:buSzTx/>
                <a:buFontTx/>
                <a:buNone/>
              </a:pPr>
              <a:t>53</a:t>
            </a:fld>
            <a:endParaRPr lang="en-US" altLang="en-US" sz="900">
              <a:solidFill>
                <a:srgbClr val="FFFFFF"/>
              </a:solidFill>
              <a:latin typeface="Arial" panose="020B0604020202020204"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81000" y="0"/>
            <a:ext cx="7772400" cy="1143000"/>
          </a:xfrm>
        </p:spPr>
        <p:txBody>
          <a:bodyPr/>
          <a:lstStyle/>
          <a:p>
            <a:pPr>
              <a:defRPr/>
            </a:pPr>
            <a:r>
              <a:rPr lang="en-US" dirty="0"/>
              <a:t>References</a:t>
            </a:r>
          </a:p>
        </p:txBody>
      </p:sp>
      <p:sp>
        <p:nvSpPr>
          <p:cNvPr id="36867" name="Rectangle 3"/>
          <p:cNvSpPr>
            <a:spLocks noGrp="1" noChangeArrowheads="1"/>
          </p:cNvSpPr>
          <p:nvPr>
            <p:ph idx="1"/>
          </p:nvPr>
        </p:nvSpPr>
        <p:spPr>
          <a:xfrm>
            <a:off x="228600" y="990600"/>
            <a:ext cx="8534400" cy="4419600"/>
          </a:xfrm>
        </p:spPr>
        <p:txBody>
          <a:bodyPr/>
          <a:lstStyle/>
          <a:p>
            <a:pPr>
              <a:spcBef>
                <a:spcPct val="60000"/>
              </a:spcBef>
              <a:buFontTx/>
              <a:buChar char="•"/>
              <a:defRPr/>
            </a:pPr>
            <a:r>
              <a:rPr lang="en-US" sz="2400" dirty="0" err="1"/>
              <a:t>Granato</a:t>
            </a:r>
            <a:r>
              <a:rPr lang="en-US" sz="2400" dirty="0"/>
              <a:t>, G. 2008, Streamflow Record Extension Facilitator (SREF), USGS Open-File Report 2008–1362.</a:t>
            </a:r>
            <a:endParaRPr lang="en-US" sz="2300" dirty="0">
              <a:effectLst/>
            </a:endParaRPr>
          </a:p>
          <a:p>
            <a:pPr>
              <a:spcBef>
                <a:spcPct val="60000"/>
              </a:spcBef>
              <a:buFontTx/>
              <a:buChar char="•"/>
              <a:defRPr/>
            </a:pPr>
            <a:r>
              <a:rPr lang="en-US" sz="2300" dirty="0" err="1">
                <a:effectLst/>
              </a:rPr>
              <a:t>Helsel</a:t>
            </a:r>
            <a:r>
              <a:rPr lang="en-US" sz="2300" dirty="0">
                <a:effectLst/>
              </a:rPr>
              <a:t>, D.R., and Hirsch, R.M., 2002, Statistical methods in water resources: Techniques of Water-Resources Investigations  of the U.S. Geological Survey, Book 4, Chapter A3. , New York, Elsevier, 510 p</a:t>
            </a:r>
            <a:r>
              <a:rPr lang="en-US" sz="2300" dirty="0">
                <a:solidFill>
                  <a:schemeClr val="bg1"/>
                </a:solidFill>
                <a:effectLst/>
              </a:rPr>
              <a:t>. </a:t>
            </a:r>
            <a:r>
              <a:rPr lang="en-US" sz="2400" dirty="0">
                <a:solidFill>
                  <a:schemeClr val="bg1"/>
                </a:solidFill>
                <a:hlinkClick r:id="rId3">
                  <a:extLst>
                    <a:ext uri="{A12FA001-AC4F-418D-AE19-62706E023703}">
                      <ahyp:hlinkClr xmlns:ahyp="http://schemas.microsoft.com/office/drawing/2018/hyperlinkcolor" val="tx"/>
                    </a:ext>
                  </a:extLst>
                </a:hlinkClick>
              </a:rPr>
              <a:t>https://pubs.usgs.gov/twri/twri4a3/pdf/twri4a3-new.pdf</a:t>
            </a:r>
            <a:endParaRPr lang="en-US" sz="2400" dirty="0">
              <a:solidFill>
                <a:schemeClr val="bg1"/>
              </a:solidFill>
            </a:endParaRPr>
          </a:p>
          <a:p>
            <a:pPr>
              <a:spcBef>
                <a:spcPct val="60000"/>
              </a:spcBef>
              <a:buFontTx/>
              <a:buChar char="•"/>
              <a:defRPr/>
            </a:pPr>
            <a:r>
              <a:rPr lang="en-US" sz="2300" dirty="0">
                <a:effectLst/>
              </a:rPr>
              <a:t>Hirsch, R.M., 1982, A comparison of four streamflow record extension techniques: Water Resources Research, v. 18, no. 4, p. 1081-1088. </a:t>
            </a:r>
          </a:p>
          <a:p>
            <a:pPr>
              <a:spcBef>
                <a:spcPct val="60000"/>
              </a:spcBef>
              <a:buFontTx/>
              <a:buChar char="•"/>
            </a:pPr>
            <a:r>
              <a:rPr lang="en-US" altLang="en-US" sz="2300" dirty="0" err="1">
                <a:effectLst/>
              </a:rPr>
              <a:t>Matalas</a:t>
            </a:r>
            <a:r>
              <a:rPr lang="en-US" altLang="en-US" sz="2300" dirty="0">
                <a:effectLst/>
              </a:rPr>
              <a:t>, N.C. and Jacobs, B., 1964,  A correlation procedure for augmenting hydrologic data: U.S. Geological Survey Professional Paper 434-E.</a:t>
            </a:r>
          </a:p>
        </p:txBody>
      </p:sp>
      <p:sp>
        <p:nvSpPr>
          <p:cNvPr id="3686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50000"/>
              <a:buFont typeface="Monotype Sorts" pitchFamily="2" charset="2"/>
              <a:buChar char="l"/>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fld id="{BBB35EDC-E56C-48FD-8264-0B1C96F5684A}" type="slidenum">
              <a:rPr lang="en-US" altLang="en-US" sz="900">
                <a:solidFill>
                  <a:srgbClr val="FFFFFF"/>
                </a:solidFill>
                <a:latin typeface="Arial" panose="020B0604020202020204" pitchFamily="34" charset="0"/>
              </a:rPr>
              <a:pPr>
                <a:spcBef>
                  <a:spcPct val="0"/>
                </a:spcBef>
                <a:buClrTx/>
                <a:buSzTx/>
                <a:buFontTx/>
                <a:buNone/>
              </a:pPr>
              <a:t>54</a:t>
            </a:fld>
            <a:endParaRPr lang="en-US" altLang="en-US" sz="900">
              <a:solidFill>
                <a:srgbClr val="FFFFFF"/>
              </a:solidFill>
              <a:latin typeface="Arial" panose="020B0604020202020204"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pPr>
              <a:spcBef>
                <a:spcPct val="60000"/>
              </a:spcBef>
              <a:buFontTx/>
              <a:buChar char="•"/>
            </a:pPr>
            <a:r>
              <a:rPr lang="en-US" altLang="en-US" sz="2300" dirty="0">
                <a:effectLst/>
              </a:rPr>
              <a:t>Parrett, Charles, and others, 2011, </a:t>
            </a:r>
            <a:r>
              <a:rPr lang="en-US" sz="2300" dirty="0"/>
              <a:t>Regional skew for California, and flood frequency for selected sites in the Sacramento–San Joaquin River Basin, based on data through water year 2006, Appendix A: U.S. Geological Survey Scientific Investigations Report 2010–5260, p. 41-85.</a:t>
            </a:r>
            <a:endParaRPr lang="en-US" altLang="en-US" sz="2300" dirty="0">
              <a:effectLst/>
            </a:endParaRPr>
          </a:p>
          <a:p>
            <a:pPr>
              <a:spcBef>
                <a:spcPct val="60000"/>
              </a:spcBef>
              <a:buFontTx/>
              <a:buChar char="•"/>
            </a:pPr>
            <a:r>
              <a:rPr lang="en-US" sz="2400" dirty="0" err="1">
                <a:effectLst/>
              </a:rPr>
              <a:t>Stedinger</a:t>
            </a:r>
            <a:r>
              <a:rPr lang="en-US" sz="2400" dirty="0">
                <a:effectLst/>
              </a:rPr>
              <a:t>, J.R., and Tasker, G.D., 1985, Regional hydrologic analysis 1—Ordinary, weighted, and generalized least squares compared: Water Resources Research, v. 21, no. 9, p. 1,421-1,432. [with correction , </a:t>
            </a:r>
            <a:r>
              <a:rPr lang="en-US" sz="2400" i="1" dirty="0">
                <a:effectLst/>
              </a:rPr>
              <a:t>in</a:t>
            </a:r>
            <a:r>
              <a:rPr lang="en-US" sz="2400" dirty="0">
                <a:effectLst/>
              </a:rPr>
              <a:t> </a:t>
            </a:r>
            <a:r>
              <a:rPr lang="en-US" sz="2400" dirty="0" err="1">
                <a:effectLst/>
              </a:rPr>
              <a:t>Stedinger</a:t>
            </a:r>
            <a:r>
              <a:rPr lang="en-US" sz="2400" dirty="0">
                <a:effectLst/>
              </a:rPr>
              <a:t>, J.R., and Tasker, G.D., 1986, Water Resources Research, v. 22, no. 5, p. 844].  </a:t>
            </a:r>
            <a:endParaRPr lang="en-US" altLang="en-US" sz="2300" dirty="0">
              <a:effectLst/>
            </a:endParaRPr>
          </a:p>
          <a:p>
            <a:pPr>
              <a:spcBef>
                <a:spcPct val="60000"/>
              </a:spcBef>
              <a:buFontTx/>
              <a:buChar char="•"/>
            </a:pPr>
            <a:r>
              <a:rPr lang="en-US" altLang="en-US" sz="2300" dirty="0">
                <a:effectLst/>
              </a:rPr>
              <a:t>Vogel, R.M., and </a:t>
            </a:r>
            <a:r>
              <a:rPr lang="en-US" altLang="en-US" sz="2300" dirty="0" err="1">
                <a:effectLst/>
              </a:rPr>
              <a:t>Stedinger</a:t>
            </a:r>
            <a:r>
              <a:rPr lang="en-US" altLang="en-US" sz="2300" dirty="0">
                <a:effectLst/>
              </a:rPr>
              <a:t>, J.R., 1985.  Minimum Variance Streamflow Record Augmentation Procedures:  Water Resources Research V21(5), p715-723.</a:t>
            </a:r>
          </a:p>
          <a:p>
            <a:pPr marL="0" indent="0">
              <a:buNone/>
            </a:pPr>
            <a:endParaRPr lang="en-US" sz="2300" dirty="0"/>
          </a:p>
        </p:txBody>
      </p:sp>
      <p:sp>
        <p:nvSpPr>
          <p:cNvPr id="4" name="Slide Number Placeholder 3"/>
          <p:cNvSpPr>
            <a:spLocks noGrp="1"/>
          </p:cNvSpPr>
          <p:nvPr>
            <p:ph type="sldNum" sz="quarter" idx="10"/>
          </p:nvPr>
        </p:nvSpPr>
        <p:spPr/>
        <p:txBody>
          <a:bodyPr/>
          <a:lstStyle/>
          <a:p>
            <a:fld id="{7732204D-7DE8-4103-A316-227FD4FBAD89}" type="slidenum">
              <a:rPr lang="en-US" altLang="en-US" smtClean="0"/>
              <a:pPr/>
              <a:t>55</a:t>
            </a:fld>
            <a:endParaRPr lang="en-US" altLang="en-US" dirty="0"/>
          </a:p>
        </p:txBody>
      </p:sp>
    </p:spTree>
    <p:extLst>
      <p:ext uri="{BB962C8B-B14F-4D97-AF65-F5344CB8AC3E}">
        <p14:creationId xmlns:p14="http://schemas.microsoft.com/office/powerpoint/2010/main" val="2661600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2" cstate="print"/>
          <a:srcRect/>
          <a:stretch>
            <a:fillRect/>
          </a:stretch>
        </p:blipFill>
        <p:spPr bwMode="auto">
          <a:xfrm>
            <a:off x="1752071" y="2751138"/>
            <a:ext cx="5358033" cy="3659797"/>
          </a:xfrm>
          <a:prstGeom prst="rect">
            <a:avLst/>
          </a:prstGeom>
          <a:noFill/>
          <a:ln w="9525">
            <a:noFill/>
            <a:miter lim="800000"/>
            <a:headEnd/>
            <a:tailEnd/>
          </a:ln>
          <a:effectLst/>
        </p:spPr>
      </p:pic>
      <p:sp>
        <p:nvSpPr>
          <p:cNvPr id="87042" name="Rectangle 2"/>
          <p:cNvSpPr>
            <a:spLocks noGrp="1" noChangeArrowheads="1"/>
          </p:cNvSpPr>
          <p:nvPr>
            <p:ph type="title"/>
          </p:nvPr>
        </p:nvSpPr>
        <p:spPr>
          <a:xfrm>
            <a:off x="457200" y="274638"/>
            <a:ext cx="8229600" cy="792162"/>
          </a:xfrm>
        </p:spPr>
        <p:txBody>
          <a:bodyPr/>
          <a:lstStyle/>
          <a:p>
            <a:r>
              <a:rPr lang="en-US"/>
              <a:t>Basic Regression Concept</a:t>
            </a:r>
            <a:endParaRPr lang="en-US" dirty="0"/>
          </a:p>
        </p:txBody>
      </p:sp>
      <p:sp>
        <p:nvSpPr>
          <p:cNvPr id="87043"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a:t>Can knowing the value of one variable help predict the value of another variable?</a:t>
            </a:r>
            <a:endParaRPr lang="en-US" dirty="0"/>
          </a:p>
        </p:txBody>
      </p:sp>
      <p:sp>
        <p:nvSpPr>
          <p:cNvPr id="2" name="Slide Number Placeholder 1">
            <a:extLst>
              <a:ext uri="{FF2B5EF4-FFF2-40B4-BE49-F238E27FC236}">
                <a16:creationId xmlns:a16="http://schemas.microsoft.com/office/drawing/2014/main" id="{6AD2B9A1-9B79-4E50-8EE7-8D2F1F59F686}"/>
              </a:ext>
            </a:extLst>
          </p:cNvPr>
          <p:cNvSpPr>
            <a:spLocks noGrp="1"/>
          </p:cNvSpPr>
          <p:nvPr>
            <p:ph type="sldNum" sz="quarter" idx="10"/>
          </p:nvPr>
        </p:nvSpPr>
        <p:spPr/>
        <p:txBody>
          <a:bodyPr/>
          <a:lstStyle/>
          <a:p>
            <a:pPr>
              <a:defRPr/>
            </a:pPr>
            <a:fld id="{042FAA1D-E6A5-497E-869D-21A075CF69C3}" type="slidenum">
              <a:rPr lang="en-US" altLang="en-US" smtClean="0"/>
              <a:pPr>
                <a:defRPr/>
              </a:pPr>
              <a:t>6</a:t>
            </a:fld>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330" name="Picture 2"/>
          <p:cNvPicPr>
            <a:picLocks noChangeAspect="1" noChangeArrowheads="1"/>
          </p:cNvPicPr>
          <p:nvPr/>
        </p:nvPicPr>
        <p:blipFill>
          <a:blip r:embed="rId2" cstate="print"/>
          <a:srcRect/>
          <a:stretch>
            <a:fillRect/>
          </a:stretch>
        </p:blipFill>
        <p:spPr bwMode="auto">
          <a:xfrm>
            <a:off x="1753131" y="2751139"/>
            <a:ext cx="5358033" cy="3659797"/>
          </a:xfrm>
          <a:prstGeom prst="rect">
            <a:avLst/>
          </a:prstGeom>
          <a:noFill/>
          <a:ln w="9525">
            <a:noFill/>
            <a:miter lim="800000"/>
            <a:headEnd/>
            <a:tailEnd/>
          </a:ln>
          <a:effectLst/>
        </p:spPr>
      </p:pic>
      <p:sp>
        <p:nvSpPr>
          <p:cNvPr id="87042" name="Rectangle 2"/>
          <p:cNvSpPr>
            <a:spLocks noGrp="1" noChangeArrowheads="1"/>
          </p:cNvSpPr>
          <p:nvPr>
            <p:ph type="title"/>
          </p:nvPr>
        </p:nvSpPr>
        <p:spPr>
          <a:xfrm>
            <a:off x="457200" y="274638"/>
            <a:ext cx="8229600" cy="792162"/>
          </a:xfrm>
        </p:spPr>
        <p:txBody>
          <a:bodyPr/>
          <a:lstStyle/>
          <a:p>
            <a:r>
              <a:rPr lang="en-US" dirty="0"/>
              <a:t>Basic Regression Concept</a:t>
            </a:r>
          </a:p>
        </p:txBody>
      </p:sp>
      <p:sp>
        <p:nvSpPr>
          <p:cNvPr id="87043"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dirty="0"/>
              <a:t>If there is no relationship, the best prediction of variable Y is simply the mean of variable Y…</a:t>
            </a:r>
          </a:p>
        </p:txBody>
      </p:sp>
      <p:sp>
        <p:nvSpPr>
          <p:cNvPr id="2" name="Slide Number Placeholder 1">
            <a:extLst>
              <a:ext uri="{FF2B5EF4-FFF2-40B4-BE49-F238E27FC236}">
                <a16:creationId xmlns:a16="http://schemas.microsoft.com/office/drawing/2014/main" id="{CB34AAD9-7D1F-42E8-BECD-2E103BBABFD0}"/>
              </a:ext>
            </a:extLst>
          </p:cNvPr>
          <p:cNvSpPr>
            <a:spLocks noGrp="1"/>
          </p:cNvSpPr>
          <p:nvPr>
            <p:ph type="sldNum" sz="quarter" idx="10"/>
          </p:nvPr>
        </p:nvSpPr>
        <p:spPr/>
        <p:txBody>
          <a:bodyPr/>
          <a:lstStyle/>
          <a:p>
            <a:pPr>
              <a:defRPr/>
            </a:pPr>
            <a:fld id="{042FAA1D-E6A5-497E-869D-21A075CF69C3}" type="slidenum">
              <a:rPr lang="en-US" altLang="en-US" smtClean="0"/>
              <a:pPr>
                <a:defRPr/>
              </a:pPr>
              <a:t>7</a:t>
            </a:fld>
            <a:endParaRPr lang="en-US"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4" name="Picture 2"/>
          <p:cNvPicPr>
            <a:picLocks noChangeAspect="1" noChangeArrowheads="1"/>
          </p:cNvPicPr>
          <p:nvPr/>
        </p:nvPicPr>
        <p:blipFill>
          <a:blip r:embed="rId2" cstate="print"/>
          <a:srcRect/>
          <a:stretch>
            <a:fillRect/>
          </a:stretch>
        </p:blipFill>
        <p:spPr bwMode="auto">
          <a:xfrm>
            <a:off x="1753130" y="2751139"/>
            <a:ext cx="5358033" cy="3659797"/>
          </a:xfrm>
          <a:prstGeom prst="rect">
            <a:avLst/>
          </a:prstGeom>
          <a:noFill/>
          <a:ln w="9525">
            <a:noFill/>
            <a:miter lim="800000"/>
            <a:headEnd/>
            <a:tailEnd/>
          </a:ln>
          <a:effectLst/>
        </p:spPr>
      </p:pic>
      <p:sp>
        <p:nvSpPr>
          <p:cNvPr id="87042" name="Rectangle 2"/>
          <p:cNvSpPr>
            <a:spLocks noGrp="1" noChangeArrowheads="1"/>
          </p:cNvSpPr>
          <p:nvPr>
            <p:ph type="title"/>
          </p:nvPr>
        </p:nvSpPr>
        <p:spPr>
          <a:xfrm>
            <a:off x="457200" y="274638"/>
            <a:ext cx="8229600" cy="792162"/>
          </a:xfrm>
        </p:spPr>
        <p:txBody>
          <a:bodyPr/>
          <a:lstStyle/>
          <a:p>
            <a:r>
              <a:rPr lang="en-US" dirty="0"/>
              <a:t>Basic Regression Concept</a:t>
            </a:r>
          </a:p>
        </p:txBody>
      </p:sp>
      <p:sp>
        <p:nvSpPr>
          <p:cNvPr id="87043"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dirty="0"/>
              <a:t>If there is no relationship, the best prediction of variable Y is simply the mean of variable Y…</a:t>
            </a:r>
          </a:p>
        </p:txBody>
      </p:sp>
      <p:sp>
        <p:nvSpPr>
          <p:cNvPr id="7" name="TextBox 6"/>
          <p:cNvSpPr txBox="1"/>
          <p:nvPr/>
        </p:nvSpPr>
        <p:spPr>
          <a:xfrm>
            <a:off x="4199467" y="3014133"/>
            <a:ext cx="914400" cy="400110"/>
          </a:xfrm>
          <a:prstGeom prst="rect">
            <a:avLst/>
          </a:prstGeom>
          <a:noFill/>
        </p:spPr>
        <p:txBody>
          <a:bodyPr wrap="square" rtlCol="0">
            <a:spAutoFit/>
          </a:bodyPr>
          <a:lstStyle/>
          <a:p>
            <a:r>
              <a:rPr lang="en-US" sz="2000" b="1" dirty="0">
                <a:solidFill>
                  <a:srgbClr val="A50021"/>
                </a:solidFill>
                <a:latin typeface="+mj-lt"/>
              </a:rPr>
              <a:t>error</a:t>
            </a:r>
          </a:p>
        </p:txBody>
      </p:sp>
      <p:cxnSp>
        <p:nvCxnSpPr>
          <p:cNvPr id="9" name="Straight Arrow Connector 8"/>
          <p:cNvCxnSpPr/>
          <p:nvPr/>
        </p:nvCxnSpPr>
        <p:spPr>
          <a:xfrm>
            <a:off x="4800600" y="3327400"/>
            <a:ext cx="889000" cy="778933"/>
          </a:xfrm>
          <a:prstGeom prst="straightConnector1">
            <a:avLst/>
          </a:prstGeom>
          <a:ln w="19050">
            <a:solidFill>
              <a:srgbClr val="A50021"/>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1ECAAEA4-CD93-46DA-AFCD-121E95AB496C}"/>
              </a:ext>
            </a:extLst>
          </p:cNvPr>
          <p:cNvSpPr>
            <a:spLocks noGrp="1"/>
          </p:cNvSpPr>
          <p:nvPr>
            <p:ph type="sldNum" sz="quarter" idx="10"/>
          </p:nvPr>
        </p:nvSpPr>
        <p:spPr/>
        <p:txBody>
          <a:bodyPr/>
          <a:lstStyle/>
          <a:p>
            <a:pPr>
              <a:defRPr/>
            </a:pPr>
            <a:fld id="{042FAA1D-E6A5-497E-869D-21A075CF69C3}" type="slidenum">
              <a:rPr lang="en-US" altLang="en-US" smtClean="0"/>
              <a:pPr>
                <a:defRPr/>
              </a:pPr>
              <a:t>8</a:t>
            </a:fld>
            <a:endParaRPr lang="en-US"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79" name="Picture 3"/>
          <p:cNvPicPr>
            <a:picLocks noChangeAspect="1" noChangeArrowheads="1"/>
          </p:cNvPicPr>
          <p:nvPr/>
        </p:nvPicPr>
        <p:blipFill>
          <a:blip r:embed="rId2" cstate="print"/>
          <a:srcRect/>
          <a:stretch>
            <a:fillRect/>
          </a:stretch>
        </p:blipFill>
        <p:spPr bwMode="auto">
          <a:xfrm>
            <a:off x="1753130" y="2895600"/>
            <a:ext cx="5358033" cy="3515335"/>
          </a:xfrm>
          <a:prstGeom prst="rect">
            <a:avLst/>
          </a:prstGeom>
          <a:noFill/>
          <a:ln w="9525">
            <a:noFill/>
            <a:miter lim="800000"/>
            <a:headEnd/>
            <a:tailEnd/>
          </a:ln>
          <a:effectLst/>
        </p:spPr>
      </p:pic>
      <p:sp>
        <p:nvSpPr>
          <p:cNvPr id="87042" name="Rectangle 2"/>
          <p:cNvSpPr>
            <a:spLocks noGrp="1" noChangeArrowheads="1"/>
          </p:cNvSpPr>
          <p:nvPr>
            <p:ph type="title"/>
          </p:nvPr>
        </p:nvSpPr>
        <p:spPr>
          <a:xfrm>
            <a:off x="457200" y="274638"/>
            <a:ext cx="8229600" cy="792162"/>
          </a:xfrm>
        </p:spPr>
        <p:txBody>
          <a:bodyPr/>
          <a:lstStyle/>
          <a:p>
            <a:r>
              <a:rPr lang="en-US" dirty="0"/>
              <a:t>Basic Regression Concept</a:t>
            </a:r>
          </a:p>
        </p:txBody>
      </p:sp>
      <p:sp>
        <p:nvSpPr>
          <p:cNvPr id="87043" name="Rectangle 3"/>
          <p:cNvSpPr>
            <a:spLocks noGrp="1" noChangeArrowheads="1"/>
          </p:cNvSpPr>
          <p:nvPr>
            <p:ph idx="1"/>
          </p:nvPr>
        </p:nvSpPr>
        <p:spPr>
          <a:xfrm>
            <a:off x="304800" y="1233932"/>
            <a:ext cx="8382000" cy="4709669"/>
          </a:xfrm>
        </p:spPr>
        <p:txBody>
          <a:bodyPr/>
          <a:lstStyle/>
          <a:p>
            <a:pPr>
              <a:buFont typeface="Arial" panose="020B0604020202020204" pitchFamily="34" charset="0"/>
              <a:buChar char="•"/>
            </a:pPr>
            <a:r>
              <a:rPr lang="en-US" dirty="0"/>
              <a:t>If variable X has some ability to help predict variable Y, we seek a relationship between the two</a:t>
            </a:r>
          </a:p>
        </p:txBody>
      </p:sp>
      <p:sp>
        <p:nvSpPr>
          <p:cNvPr id="2" name="Slide Number Placeholder 1">
            <a:extLst>
              <a:ext uri="{FF2B5EF4-FFF2-40B4-BE49-F238E27FC236}">
                <a16:creationId xmlns:a16="http://schemas.microsoft.com/office/drawing/2014/main" id="{955A0680-48B3-48C7-96DD-2A8024B743C3}"/>
              </a:ext>
            </a:extLst>
          </p:cNvPr>
          <p:cNvSpPr>
            <a:spLocks noGrp="1"/>
          </p:cNvSpPr>
          <p:nvPr>
            <p:ph type="sldNum" sz="quarter" idx="10"/>
          </p:nvPr>
        </p:nvSpPr>
        <p:spPr/>
        <p:txBody>
          <a:bodyPr/>
          <a:lstStyle/>
          <a:p>
            <a:pPr>
              <a:defRPr/>
            </a:pPr>
            <a:fld id="{042FAA1D-E6A5-497E-869D-21A075CF69C3}" type="slidenum">
              <a:rPr lang="en-US" altLang="en-US" smtClean="0"/>
              <a:pPr>
                <a:defRPr/>
              </a:pPr>
              <a:t>9</a:t>
            </a:fld>
            <a:endParaRPr lang="en-US" altLang="en-US"/>
          </a:p>
        </p:txBody>
      </p:sp>
    </p:spTree>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40047</TotalTime>
  <Words>2826</Words>
  <Application>Microsoft Office PowerPoint</Application>
  <PresentationFormat>On-screen Show (4:3)</PresentationFormat>
  <Paragraphs>411</Paragraphs>
  <Slides>55</Slides>
  <Notes>42</Notes>
  <HiddenSlides>0</HiddenSlides>
  <MMClips>0</MMClips>
  <ScaleCrop>false</ScaleCrop>
  <HeadingPairs>
    <vt:vector size="8" baseType="variant">
      <vt:variant>
        <vt:lpstr>Fonts Used</vt:lpstr>
      </vt:variant>
      <vt:variant>
        <vt:i4>4</vt:i4>
      </vt:variant>
      <vt:variant>
        <vt:lpstr>Theme</vt:lpstr>
      </vt:variant>
      <vt:variant>
        <vt:i4>3</vt:i4>
      </vt:variant>
      <vt:variant>
        <vt:lpstr>Embedded OLE Servers</vt:lpstr>
      </vt:variant>
      <vt:variant>
        <vt:i4>2</vt:i4>
      </vt:variant>
      <vt:variant>
        <vt:lpstr>Slide Titles</vt:lpstr>
      </vt:variant>
      <vt:variant>
        <vt:i4>55</vt:i4>
      </vt:variant>
    </vt:vector>
  </HeadingPairs>
  <TitlesOfParts>
    <vt:vector size="64" baseType="lpstr">
      <vt:lpstr>Cambria Math</vt:lpstr>
      <vt:lpstr>Calibri</vt:lpstr>
      <vt:lpstr>Arial</vt:lpstr>
      <vt:lpstr>Times New Roman</vt:lpstr>
      <vt:lpstr>Title Slide Templates</vt:lpstr>
      <vt:lpstr>Content Templates</vt:lpstr>
      <vt:lpstr>1_Content Templates</vt:lpstr>
      <vt:lpstr>SPW 11.0 Notebook</vt:lpstr>
      <vt:lpstr>Chart</vt:lpstr>
      <vt:lpstr>PowerPoint Presentation</vt:lpstr>
      <vt:lpstr>Outline</vt:lpstr>
      <vt:lpstr>Problem Statement</vt:lpstr>
      <vt:lpstr>Another view</vt:lpstr>
      <vt:lpstr>Outline</vt:lpstr>
      <vt:lpstr>Basic Regression Concept</vt:lpstr>
      <vt:lpstr>Basic Regression Concept</vt:lpstr>
      <vt:lpstr>Basic Regression Concept</vt:lpstr>
      <vt:lpstr>Basic Regression Concept</vt:lpstr>
      <vt:lpstr>Basic Regression Concept</vt:lpstr>
      <vt:lpstr>Ordinary Least-Squares Regression</vt:lpstr>
      <vt:lpstr>Quality and Assumptions</vt:lpstr>
      <vt:lpstr>Correlation</vt:lpstr>
      <vt:lpstr>Regression Diagnostics</vt:lpstr>
      <vt:lpstr>Why least-squares?</vt:lpstr>
      <vt:lpstr>Basic Regression Concept</vt:lpstr>
      <vt:lpstr>OLS Regression</vt:lpstr>
      <vt:lpstr>Line of Organic Correlation (LOC)</vt:lpstr>
      <vt:lpstr>Regression Equations</vt:lpstr>
      <vt:lpstr>Statistics (based on logs) for Concurrent Record (N1)</vt:lpstr>
      <vt:lpstr>OLS vs LOC</vt:lpstr>
      <vt:lpstr>Outline</vt:lpstr>
      <vt:lpstr>Annual Peak Flow Extension</vt:lpstr>
      <vt:lpstr>How Should We Select a Long-Term Site for Record Extension?</vt:lpstr>
      <vt:lpstr>Past Methods</vt:lpstr>
      <vt:lpstr>Matalas-Jacobs Estimators</vt:lpstr>
      <vt:lpstr>Current Method</vt:lpstr>
      <vt:lpstr>MOVE.3 (Bulletin 17C version)</vt:lpstr>
      <vt:lpstr>MOVE.3 (Bulletin 17C version)</vt:lpstr>
      <vt:lpstr>Which years to extend?</vt:lpstr>
      <vt:lpstr>Which years to extend?</vt:lpstr>
      <vt:lpstr>Record Extension Method Comparison</vt:lpstr>
      <vt:lpstr>MOVE.3 Line (Bulletin 17C)</vt:lpstr>
      <vt:lpstr>Sidebar: Drainage Area Ratio</vt:lpstr>
      <vt:lpstr>Sidebar: drainage Area Ratio</vt:lpstr>
      <vt:lpstr>Outline</vt:lpstr>
      <vt:lpstr>Daily record extension</vt:lpstr>
      <vt:lpstr>Serial correlation</vt:lpstr>
      <vt:lpstr>Dealing with serial correlation</vt:lpstr>
      <vt:lpstr>Daily Flow Extension Example</vt:lpstr>
      <vt:lpstr>Outline</vt:lpstr>
      <vt:lpstr>Pitfall: Volume Frequency Curves</vt:lpstr>
      <vt:lpstr>Pitfall: Input Data</vt:lpstr>
      <vt:lpstr>Pitfall: Input Data</vt:lpstr>
      <vt:lpstr>Pitfall: Regulated Data</vt:lpstr>
      <vt:lpstr>Pitfall: Record Extension as flow intervals</vt:lpstr>
      <vt:lpstr>Pitfall: Record Extension as flow intervals</vt:lpstr>
      <vt:lpstr>Pitfall: Record Extension as flow intervals</vt:lpstr>
      <vt:lpstr>Pitfall: Record Extension as flow intervals</vt:lpstr>
      <vt:lpstr>Pitfall: Record Extension as flow intervals</vt:lpstr>
      <vt:lpstr>Summary of Estimation Techniques</vt:lpstr>
      <vt:lpstr>Questions</vt:lpstr>
      <vt:lpstr>References</vt:lpstr>
      <vt:lpstr>References</vt:lpstr>
      <vt:lpstr>References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Ryan</cp:lastModifiedBy>
  <cp:revision>1172</cp:revision>
  <cp:lastPrinted>2019-06-24T00:23:09Z</cp:lastPrinted>
  <dcterms:created xsi:type="dcterms:W3CDTF">2009-05-21T17:19:18Z</dcterms:created>
  <dcterms:modified xsi:type="dcterms:W3CDTF">2022-04-08T17:32:14Z</dcterms:modified>
</cp:coreProperties>
</file>