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57" r:id="rId3"/>
    <p:sldId id="259" r:id="rId4"/>
    <p:sldId id="256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3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7E310-49F1-438F-B5EB-B9D3A5ACFCE2}" type="datetimeFigureOut">
              <a:rPr lang="en-US" smtClean="0"/>
              <a:t>10/28/2019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5F546-7AD4-485A-A0C9-C1330936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5418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7E310-49F1-438F-B5EB-B9D3A5ACFCE2}" type="datetimeFigureOut">
              <a:rPr lang="en-US" smtClean="0"/>
              <a:t>10/28/2019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5F546-7AD4-485A-A0C9-C1330936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1172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7E310-49F1-438F-B5EB-B9D3A5ACFCE2}" type="datetimeFigureOut">
              <a:rPr lang="en-US" smtClean="0"/>
              <a:t>10/28/2019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5F546-7AD4-485A-A0C9-C1330936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93912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7E310-49F1-438F-B5EB-B9D3A5ACFCE2}" type="datetimeFigureOut">
              <a:rPr lang="en-US" smtClean="0"/>
              <a:t>10/28/2019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5F546-7AD4-485A-A0C9-C1330936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2120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7E310-49F1-438F-B5EB-B9D3A5ACFCE2}" type="datetimeFigureOut">
              <a:rPr lang="en-US" smtClean="0"/>
              <a:t>10/28/2019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5F546-7AD4-485A-A0C9-C1330936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746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7E310-49F1-438F-B5EB-B9D3A5ACFCE2}" type="datetimeFigureOut">
              <a:rPr lang="en-US" smtClean="0"/>
              <a:t>10/28/2019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5F546-7AD4-485A-A0C9-C1330936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166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7E310-49F1-438F-B5EB-B9D3A5ACFCE2}" type="datetimeFigureOut">
              <a:rPr lang="en-US" smtClean="0"/>
              <a:t>10/28/2019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5F546-7AD4-485A-A0C9-C1330936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398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7E310-49F1-438F-B5EB-B9D3A5ACFCE2}" type="datetimeFigureOut">
              <a:rPr lang="en-US" smtClean="0"/>
              <a:t>10/28/2019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5F546-7AD4-485A-A0C9-C1330936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0907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7E310-49F1-438F-B5EB-B9D3A5ACFCE2}" type="datetimeFigureOut">
              <a:rPr lang="en-US" smtClean="0"/>
              <a:t>10/28/2019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5F546-7AD4-485A-A0C9-C1330936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9580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7E310-49F1-438F-B5EB-B9D3A5ACFCE2}" type="datetimeFigureOut">
              <a:rPr lang="en-US" smtClean="0"/>
              <a:t>10/28/2019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5F546-7AD4-485A-A0C9-C1330936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5162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7E310-49F1-438F-B5EB-B9D3A5ACFCE2}" type="datetimeFigureOut">
              <a:rPr lang="en-US" smtClean="0"/>
              <a:t>10/28/2019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5F546-7AD4-485A-A0C9-C1330936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9849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D7E310-49F1-438F-B5EB-B9D3A5ACFCE2}" type="datetimeFigureOut">
              <a:rPr lang="en-US" smtClean="0"/>
              <a:t>10/28/2019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65F546-7AD4-485A-A0C9-C1330936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744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E9154B41-F1E4-430D-B70D-01433D795546}"/>
              </a:ext>
            </a:extLst>
          </p:cNvPr>
          <p:cNvSpPr txBox="1"/>
          <p:nvPr/>
        </p:nvSpPr>
        <p:spPr>
          <a:xfrm>
            <a:off x="720642" y="677228"/>
            <a:ext cx="733167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RasUnsteady64 for Linux and test case</a:t>
            </a:r>
          </a:p>
          <a:p>
            <a:endParaRPr lang="en-US" sz="3200" dirty="0"/>
          </a:p>
          <a:p>
            <a:r>
              <a:rPr lang="en-US" sz="2400" dirty="0"/>
              <a:t>2 April 2019</a:t>
            </a:r>
          </a:p>
        </p:txBody>
      </p:sp>
    </p:spTree>
    <p:extLst>
      <p:ext uri="{BB962C8B-B14F-4D97-AF65-F5344CB8AC3E}">
        <p14:creationId xmlns:p14="http://schemas.microsoft.com/office/powerpoint/2010/main" val="3830163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369B0F6-6AA0-453D-945F-165EDCB8D9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769" y="3283904"/>
            <a:ext cx="4150279" cy="1837980"/>
          </a:xfrm>
          <a:prstGeom prst="rect">
            <a:avLst/>
          </a:prstGeom>
        </p:spPr>
      </p:pic>
      <p:sp>
        <p:nvSpPr>
          <p:cNvPr id="8" name="Arrow: Right 7">
            <a:extLst>
              <a:ext uri="{FF2B5EF4-FFF2-40B4-BE49-F238E27FC236}">
                <a16:creationId xmlns:a16="http://schemas.microsoft.com/office/drawing/2014/main" id="{2388D97E-43A3-4502-AABA-0E82F6E5FD64}"/>
              </a:ext>
            </a:extLst>
          </p:cNvPr>
          <p:cNvSpPr/>
          <p:nvPr/>
        </p:nvSpPr>
        <p:spPr>
          <a:xfrm rot="10800000">
            <a:off x="3487831" y="4523887"/>
            <a:ext cx="618308" cy="148047"/>
          </a:xfrm>
          <a:prstGeom prst="rightArrow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8AB80C-7361-4827-BB64-E7B6083F9EB2}"/>
              </a:ext>
            </a:extLst>
          </p:cNvPr>
          <p:cNvSpPr txBox="1"/>
          <p:nvPr/>
        </p:nvSpPr>
        <p:spPr>
          <a:xfrm>
            <a:off x="4188273" y="4413245"/>
            <a:ext cx="33702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HEC-RAS Muncie 1D/2D test case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8457D19-08E2-402B-9A93-921375BEA940}"/>
              </a:ext>
            </a:extLst>
          </p:cNvPr>
          <p:cNvSpPr txBox="1"/>
          <p:nvPr/>
        </p:nvSpPr>
        <p:spPr>
          <a:xfrm>
            <a:off x="4188273" y="5139362"/>
            <a:ext cx="30685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Muncie.p04.tmp.hdf needed for run</a:t>
            </a: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1EF52A24-B718-4469-A794-5D26C1B8C97A}"/>
              </a:ext>
            </a:extLst>
          </p:cNvPr>
          <p:cNvSpPr/>
          <p:nvPr/>
        </p:nvSpPr>
        <p:spPr>
          <a:xfrm rot="12523824">
            <a:off x="3485354" y="5065339"/>
            <a:ext cx="618308" cy="148047"/>
          </a:xfrm>
          <a:prstGeom prst="rightArrow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6F6C4F5-070F-4870-BD40-79BE9B03A426}"/>
              </a:ext>
            </a:extLst>
          </p:cNvPr>
          <p:cNvSpPr/>
          <p:nvPr/>
        </p:nvSpPr>
        <p:spPr>
          <a:xfrm rot="10075211">
            <a:off x="3066801" y="4033293"/>
            <a:ext cx="1030083" cy="150091"/>
          </a:xfrm>
          <a:prstGeom prst="rightArrow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C8C42D8-BF44-4B9D-9331-593F3A41C130}"/>
              </a:ext>
            </a:extLst>
          </p:cNvPr>
          <p:cNvSpPr txBox="1"/>
          <p:nvPr/>
        </p:nvSpPr>
        <p:spPr>
          <a:xfrm>
            <a:off x="4188273" y="3643177"/>
            <a:ext cx="337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rasUnsteady64 Linux executable and supporting libraries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99EA970-E43C-4962-A0AE-367E44EB1333}"/>
              </a:ext>
            </a:extLst>
          </p:cNvPr>
          <p:cNvSpPr txBox="1"/>
          <p:nvPr/>
        </p:nvSpPr>
        <p:spPr>
          <a:xfrm>
            <a:off x="896875" y="2657358"/>
            <a:ext cx="42411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Contents of RAS_507_linux.zip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9154B41-F1E4-430D-B70D-01433D795546}"/>
              </a:ext>
            </a:extLst>
          </p:cNvPr>
          <p:cNvSpPr txBox="1"/>
          <p:nvPr/>
        </p:nvSpPr>
        <p:spPr>
          <a:xfrm>
            <a:off x="720642" y="677228"/>
            <a:ext cx="73316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The RAS_507_linux.zip contains the rasUnsteady64 Linux executable, supporting libraries and an example HEC-RAS test case.</a:t>
            </a:r>
          </a:p>
        </p:txBody>
      </p:sp>
    </p:spTree>
    <p:extLst>
      <p:ext uri="{BB962C8B-B14F-4D97-AF65-F5344CB8AC3E}">
        <p14:creationId xmlns:p14="http://schemas.microsoft.com/office/powerpoint/2010/main" val="29911695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rrow: Right 7">
            <a:extLst>
              <a:ext uri="{FF2B5EF4-FFF2-40B4-BE49-F238E27FC236}">
                <a16:creationId xmlns:a16="http://schemas.microsoft.com/office/drawing/2014/main" id="{2388D97E-43A3-4502-AABA-0E82F6E5FD64}"/>
              </a:ext>
            </a:extLst>
          </p:cNvPr>
          <p:cNvSpPr/>
          <p:nvPr/>
        </p:nvSpPr>
        <p:spPr>
          <a:xfrm rot="10800000">
            <a:off x="4262846" y="5041757"/>
            <a:ext cx="618308" cy="148047"/>
          </a:xfrm>
          <a:prstGeom prst="rightArrow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8AB80C-7361-4827-BB64-E7B6083F9EB2}"/>
              </a:ext>
            </a:extLst>
          </p:cNvPr>
          <p:cNvSpPr txBox="1"/>
          <p:nvPr/>
        </p:nvSpPr>
        <p:spPr>
          <a:xfrm>
            <a:off x="4881155" y="4913697"/>
            <a:ext cx="3226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rasUnsteady64 Linux executable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1B7AB8D-2EF0-4E5A-B13A-8620959DB357}"/>
              </a:ext>
            </a:extLst>
          </p:cNvPr>
          <p:cNvSpPr txBox="1"/>
          <p:nvPr/>
        </p:nvSpPr>
        <p:spPr>
          <a:xfrm>
            <a:off x="766247" y="548640"/>
            <a:ext cx="280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Contents of /</a:t>
            </a:r>
            <a:r>
              <a:rPr lang="en-US" sz="2400" dirty="0" err="1"/>
              <a:t>bin_ras</a:t>
            </a:r>
            <a:endParaRPr lang="en-US" sz="24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6B89A3C-BE7D-4D4E-8F27-2175020C0F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247" y="1107689"/>
            <a:ext cx="3344032" cy="4125910"/>
          </a:xfrm>
          <a:prstGeom prst="rect">
            <a:avLst/>
          </a:prstGeom>
        </p:spPr>
      </p:pic>
      <p:sp>
        <p:nvSpPr>
          <p:cNvPr id="13" name="Right Brace 12">
            <a:extLst>
              <a:ext uri="{FF2B5EF4-FFF2-40B4-BE49-F238E27FC236}">
                <a16:creationId xmlns:a16="http://schemas.microsoft.com/office/drawing/2014/main" id="{A52C2BF7-89D6-4631-91EE-CA135D99190F}"/>
              </a:ext>
            </a:extLst>
          </p:cNvPr>
          <p:cNvSpPr/>
          <p:nvPr/>
        </p:nvSpPr>
        <p:spPr>
          <a:xfrm>
            <a:off x="4188823" y="1724297"/>
            <a:ext cx="383177" cy="3224236"/>
          </a:xfrm>
          <a:prstGeom prst="righ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E99A0C5-DAD8-4F4E-A505-76C598FD3B1C}"/>
              </a:ext>
            </a:extLst>
          </p:cNvPr>
          <p:cNvSpPr txBox="1"/>
          <p:nvPr/>
        </p:nvSpPr>
        <p:spPr>
          <a:xfrm>
            <a:off x="4850674" y="2874750"/>
            <a:ext cx="17852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Intel Fortran supporting Libraries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7F554923-86E0-4D25-A09B-5F999195B37D}"/>
              </a:ext>
            </a:extLst>
          </p:cNvPr>
          <p:cNvSpPr/>
          <p:nvPr/>
        </p:nvSpPr>
        <p:spPr>
          <a:xfrm rot="10800000">
            <a:off x="4186562" y="1511187"/>
            <a:ext cx="618308" cy="148047"/>
          </a:xfrm>
          <a:prstGeom prst="rightArrow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BDCB03A-073B-4AB8-BD29-2AE3B67794A6}"/>
              </a:ext>
            </a:extLst>
          </p:cNvPr>
          <p:cNvSpPr txBox="1"/>
          <p:nvPr/>
        </p:nvSpPr>
        <p:spPr>
          <a:xfrm>
            <a:off x="4850674" y="1262045"/>
            <a:ext cx="3108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Will need </a:t>
            </a:r>
            <a:r>
              <a:rPr lang="en-US" dirty="0" err="1"/>
              <a:t>gfortran</a:t>
            </a:r>
            <a:r>
              <a:rPr lang="en-US" dirty="0"/>
              <a:t> library if not installed.  (Rename extension)</a:t>
            </a:r>
          </a:p>
        </p:txBody>
      </p:sp>
    </p:spTree>
    <p:extLst>
      <p:ext uri="{BB962C8B-B14F-4D97-AF65-F5344CB8AC3E}">
        <p14:creationId xmlns:p14="http://schemas.microsoft.com/office/powerpoint/2010/main" val="28898015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rrow: Right 7">
            <a:extLst>
              <a:ext uri="{FF2B5EF4-FFF2-40B4-BE49-F238E27FC236}">
                <a16:creationId xmlns:a16="http://schemas.microsoft.com/office/drawing/2014/main" id="{2388D97E-43A3-4502-AABA-0E82F6E5FD64}"/>
              </a:ext>
            </a:extLst>
          </p:cNvPr>
          <p:cNvSpPr/>
          <p:nvPr/>
        </p:nvSpPr>
        <p:spPr>
          <a:xfrm rot="10800000">
            <a:off x="4003806" y="5024339"/>
            <a:ext cx="618308" cy="148047"/>
          </a:xfrm>
          <a:prstGeom prst="rightArrow">
            <a:avLst/>
          </a:prstGeom>
          <a:solidFill>
            <a:schemeClr val="tx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8AB80C-7361-4827-BB64-E7B6083F9EB2}"/>
              </a:ext>
            </a:extLst>
          </p:cNvPr>
          <p:cNvSpPr txBox="1"/>
          <p:nvPr/>
        </p:nvSpPr>
        <p:spPr>
          <a:xfrm>
            <a:off x="4686689" y="4913697"/>
            <a:ext cx="3226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Script for running test case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1B7AB8D-2EF0-4E5A-B13A-8620959DB357}"/>
              </a:ext>
            </a:extLst>
          </p:cNvPr>
          <p:cNvSpPr txBox="1"/>
          <p:nvPr/>
        </p:nvSpPr>
        <p:spPr>
          <a:xfrm>
            <a:off x="766246" y="453878"/>
            <a:ext cx="61570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Contents of /</a:t>
            </a:r>
            <a:r>
              <a:rPr lang="en-US" sz="2400" dirty="0" err="1"/>
              <a:t>Muncie_Linux</a:t>
            </a:r>
            <a:endParaRPr lang="en-US" sz="2400" dirty="0"/>
          </a:p>
          <a:p>
            <a:r>
              <a:rPr lang="en-US" sz="2400" dirty="0"/>
              <a:t> - Runs the standard HEC-RAS Muncie test case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7F554923-86E0-4D25-A09B-5F999195B37D}"/>
              </a:ext>
            </a:extLst>
          </p:cNvPr>
          <p:cNvSpPr/>
          <p:nvPr/>
        </p:nvSpPr>
        <p:spPr>
          <a:xfrm rot="10800000">
            <a:off x="3979819" y="2225289"/>
            <a:ext cx="618308" cy="148047"/>
          </a:xfrm>
          <a:prstGeom prst="rightArrow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BDCB03A-073B-4AB8-BD29-2AE3B67794A6}"/>
              </a:ext>
            </a:extLst>
          </p:cNvPr>
          <p:cNvSpPr txBox="1"/>
          <p:nvPr/>
        </p:nvSpPr>
        <p:spPr>
          <a:xfrm>
            <a:off x="4677980" y="2105938"/>
            <a:ext cx="2447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Unsteady input text file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EC41121-DF26-4229-BC6D-82CC323568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246" y="1585210"/>
            <a:ext cx="3172984" cy="392731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315D8522-02F6-45C4-AD7F-5026F032CB14}"/>
              </a:ext>
            </a:extLst>
          </p:cNvPr>
          <p:cNvSpPr txBox="1"/>
          <p:nvPr/>
        </p:nvSpPr>
        <p:spPr>
          <a:xfrm>
            <a:off x="4671409" y="2464914"/>
            <a:ext cx="24471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Binary </a:t>
            </a:r>
            <a:r>
              <a:rPr lang="en-US" dirty="0" err="1"/>
              <a:t>geom</a:t>
            </a:r>
            <a:r>
              <a:rPr lang="en-US" dirty="0"/>
              <a:t> file from Geometry Preprocessor</a:t>
            </a: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9B836EF1-313E-4E0B-A8D4-D6F771DC912B}"/>
              </a:ext>
            </a:extLst>
          </p:cNvPr>
          <p:cNvSpPr/>
          <p:nvPr/>
        </p:nvSpPr>
        <p:spPr>
          <a:xfrm rot="10800000">
            <a:off x="3976710" y="2696977"/>
            <a:ext cx="618308" cy="148047"/>
          </a:xfrm>
          <a:prstGeom prst="rightArrow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F3EA15DB-8AE0-49DB-8512-073AAAB4BEE9}"/>
              </a:ext>
            </a:extLst>
          </p:cNvPr>
          <p:cNvSpPr/>
          <p:nvPr/>
        </p:nvSpPr>
        <p:spPr>
          <a:xfrm rot="10800000">
            <a:off x="4003806" y="3477679"/>
            <a:ext cx="618308" cy="148047"/>
          </a:xfrm>
          <a:prstGeom prst="rightArrow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84D7353-C3D3-4317-98E2-E89BA1D2F56E}"/>
              </a:ext>
            </a:extLst>
          </p:cNvPr>
          <p:cNvSpPr txBox="1"/>
          <p:nvPr/>
        </p:nvSpPr>
        <p:spPr>
          <a:xfrm>
            <a:off x="4677980" y="3357364"/>
            <a:ext cx="2447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Input geometry HDF file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B5FE79F0-7049-49E6-B60E-92DB4FC7EA31}"/>
              </a:ext>
            </a:extLst>
          </p:cNvPr>
          <p:cNvSpPr/>
          <p:nvPr/>
        </p:nvSpPr>
        <p:spPr>
          <a:xfrm rot="10800000">
            <a:off x="3988526" y="4765650"/>
            <a:ext cx="618308" cy="148047"/>
          </a:xfrm>
          <a:prstGeom prst="rightArrow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0B712E0-3519-44DE-BF03-D0F8389C9938}"/>
              </a:ext>
            </a:extLst>
          </p:cNvPr>
          <p:cNvSpPr txBox="1"/>
          <p:nvPr/>
        </p:nvSpPr>
        <p:spPr>
          <a:xfrm>
            <a:off x="4671409" y="4618026"/>
            <a:ext cx="2447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Input geometry text file</a:t>
            </a:r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8B4B90E3-0ADA-4B33-8805-5CC92A5F1CBF}"/>
              </a:ext>
            </a:extLst>
          </p:cNvPr>
          <p:cNvSpPr/>
          <p:nvPr/>
        </p:nvSpPr>
        <p:spPr>
          <a:xfrm rot="10800000">
            <a:off x="1119053" y="5782960"/>
            <a:ext cx="618308" cy="148047"/>
          </a:xfrm>
          <a:prstGeom prst="rightArrow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58E8160-6820-40F2-8387-68FC2FD4CDDC}"/>
              </a:ext>
            </a:extLst>
          </p:cNvPr>
          <p:cNvSpPr txBox="1"/>
          <p:nvPr/>
        </p:nvSpPr>
        <p:spPr>
          <a:xfrm>
            <a:off x="1737361" y="5545484"/>
            <a:ext cx="24471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Required files, generated by HEC-RAS Windows GUI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7006ACC5-7E4F-4657-9E27-B3BEACD4586E}"/>
              </a:ext>
            </a:extLst>
          </p:cNvPr>
          <p:cNvSpPr/>
          <p:nvPr/>
        </p:nvSpPr>
        <p:spPr>
          <a:xfrm rot="10800000">
            <a:off x="3986388" y="4478627"/>
            <a:ext cx="618308" cy="148047"/>
          </a:xfrm>
          <a:prstGeom prst="rightArrow">
            <a:avLst/>
          </a:prstGeom>
          <a:pattFill prst="wdDnDiag">
            <a:fgClr>
              <a:srgbClr val="FF0000"/>
            </a:fgClr>
            <a:bgClr>
              <a:schemeClr val="bg1"/>
            </a:bgClr>
          </a:patt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AC01D58-5A91-485A-8BB8-922008C6B70C}"/>
              </a:ext>
            </a:extLst>
          </p:cNvPr>
          <p:cNvSpPr txBox="1"/>
          <p:nvPr/>
        </p:nvSpPr>
        <p:spPr>
          <a:xfrm>
            <a:off x="4651852" y="4338723"/>
            <a:ext cx="3540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Trimmed plan HDF file for run input</a:t>
            </a:r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48473CA4-B892-4723-805C-E7A74F625C36}"/>
              </a:ext>
            </a:extLst>
          </p:cNvPr>
          <p:cNvSpPr/>
          <p:nvPr/>
        </p:nvSpPr>
        <p:spPr>
          <a:xfrm rot="10800000">
            <a:off x="4604696" y="5807669"/>
            <a:ext cx="618308" cy="148047"/>
          </a:xfrm>
          <a:prstGeom prst="rightArrow">
            <a:avLst/>
          </a:prstGeom>
          <a:solidFill>
            <a:srgbClr val="00B05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ACAB926-8366-4E54-9708-FAF1B2DC7E0B}"/>
              </a:ext>
            </a:extLst>
          </p:cNvPr>
          <p:cNvSpPr txBox="1"/>
          <p:nvPr/>
        </p:nvSpPr>
        <p:spPr>
          <a:xfrm>
            <a:off x="5254457" y="5582767"/>
            <a:ext cx="24471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Result Files generated by Linux Compute</a:t>
            </a:r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F85E3F1C-FCBF-44C8-AF66-966329C7C20C}"/>
              </a:ext>
            </a:extLst>
          </p:cNvPr>
          <p:cNvSpPr/>
          <p:nvPr/>
        </p:nvSpPr>
        <p:spPr>
          <a:xfrm rot="10800000">
            <a:off x="3999802" y="3231381"/>
            <a:ext cx="618308" cy="148047"/>
          </a:xfrm>
          <a:prstGeom prst="rightArrow">
            <a:avLst/>
          </a:prstGeom>
          <a:solidFill>
            <a:srgbClr val="00B05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246FBECE-D8B2-4F40-ADEB-72C0A743B2CA}"/>
              </a:ext>
            </a:extLst>
          </p:cNvPr>
          <p:cNvSpPr/>
          <p:nvPr/>
        </p:nvSpPr>
        <p:spPr>
          <a:xfrm rot="10800000">
            <a:off x="3996165" y="4203604"/>
            <a:ext cx="618308" cy="148047"/>
          </a:xfrm>
          <a:prstGeom prst="rightArrow">
            <a:avLst/>
          </a:prstGeom>
          <a:solidFill>
            <a:srgbClr val="00B05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08AD22A-F301-4884-AE8D-D03DDBB9DD62}"/>
              </a:ext>
            </a:extLst>
          </p:cNvPr>
          <p:cNvSpPr txBox="1"/>
          <p:nvPr/>
        </p:nvSpPr>
        <p:spPr>
          <a:xfrm>
            <a:off x="4650722" y="4066950"/>
            <a:ext cx="30508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Plan HDF file with 2D results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8C23895-21B4-4B5E-BAE0-DBB791502151}"/>
              </a:ext>
            </a:extLst>
          </p:cNvPr>
          <p:cNvSpPr txBox="1"/>
          <p:nvPr/>
        </p:nvSpPr>
        <p:spPr>
          <a:xfrm>
            <a:off x="4716006" y="3108347"/>
            <a:ext cx="30508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DSS output file</a:t>
            </a:r>
          </a:p>
        </p:txBody>
      </p:sp>
    </p:spTree>
    <p:extLst>
      <p:ext uri="{BB962C8B-B14F-4D97-AF65-F5344CB8AC3E}">
        <p14:creationId xmlns:p14="http://schemas.microsoft.com/office/powerpoint/2010/main" val="20238584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51B7AB8D-2EF0-4E5A-B13A-8620959DB357}"/>
              </a:ext>
            </a:extLst>
          </p:cNvPr>
          <p:cNvSpPr txBox="1"/>
          <p:nvPr/>
        </p:nvSpPr>
        <p:spPr>
          <a:xfrm>
            <a:off x="813949" y="694761"/>
            <a:ext cx="4654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Files needed from HEC-RAS GUI run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84D7353-C3D3-4317-98E2-E89BA1D2F56E}"/>
              </a:ext>
            </a:extLst>
          </p:cNvPr>
          <p:cNvSpPr txBox="1"/>
          <p:nvPr/>
        </p:nvSpPr>
        <p:spPr>
          <a:xfrm>
            <a:off x="2884131" y="3483005"/>
            <a:ext cx="24471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Geometry based files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2FEFBEB-1492-4CCF-AC6C-B05D03AD5E15}"/>
              </a:ext>
            </a:extLst>
          </p:cNvPr>
          <p:cNvSpPr/>
          <p:nvPr/>
        </p:nvSpPr>
        <p:spPr>
          <a:xfrm>
            <a:off x="899159" y="3186105"/>
            <a:ext cx="140294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/>
              <a:t>Muncie.c04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D2B8520-90AD-47AF-BD22-C95DA565B116}"/>
              </a:ext>
            </a:extLst>
          </p:cNvPr>
          <p:cNvSpPr/>
          <p:nvPr/>
        </p:nvSpPr>
        <p:spPr>
          <a:xfrm>
            <a:off x="897555" y="3525888"/>
            <a:ext cx="14045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/>
              <a:t>Muncie.x04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58853E6-B308-4BBF-BFF7-C74C789658D9}"/>
              </a:ext>
            </a:extLst>
          </p:cNvPr>
          <p:cNvSpPr txBox="1"/>
          <p:nvPr/>
        </p:nvSpPr>
        <p:spPr>
          <a:xfrm>
            <a:off x="813948" y="1247113"/>
            <a:ext cx="73316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The HEC-RAS GUI will need to be run to provide a base set of the input files for the Linux compute.  Text based files will need to have the ending carriage return character stripped to be Linux compatible (.x04 and b04).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48872195-78B5-41E5-B750-2A89CDB551C3}"/>
              </a:ext>
            </a:extLst>
          </p:cNvPr>
          <p:cNvSpPr/>
          <p:nvPr/>
        </p:nvSpPr>
        <p:spPr>
          <a:xfrm>
            <a:off x="897555" y="3852337"/>
            <a:ext cx="182889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/>
              <a:t>Muncie.g04.hdf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21F0E00-732A-4E7C-901A-AA453D5F5FCF}"/>
              </a:ext>
            </a:extLst>
          </p:cNvPr>
          <p:cNvSpPr/>
          <p:nvPr/>
        </p:nvSpPr>
        <p:spPr>
          <a:xfrm>
            <a:off x="897555" y="4406446"/>
            <a:ext cx="14285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/>
              <a:t>Muncie.b04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F46FC41-1953-45CE-ACD7-27217870D6AE}"/>
              </a:ext>
            </a:extLst>
          </p:cNvPr>
          <p:cNvSpPr/>
          <p:nvPr/>
        </p:nvSpPr>
        <p:spPr>
          <a:xfrm>
            <a:off x="897555" y="5043323"/>
            <a:ext cx="23255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/>
              <a:t>Muncie.p04.tmp.hdf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88E697C-B79F-4E4D-B6C5-C06795E43041}"/>
              </a:ext>
            </a:extLst>
          </p:cNvPr>
          <p:cNvSpPr txBox="1"/>
          <p:nvPr/>
        </p:nvSpPr>
        <p:spPr>
          <a:xfrm>
            <a:off x="2884131" y="4406446"/>
            <a:ext cx="45545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Unsteady BCs for 1D part of grid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229D74B-3A1E-4248-A7A6-828ADD6EB94B}"/>
              </a:ext>
            </a:extLst>
          </p:cNvPr>
          <p:cNvSpPr txBox="1"/>
          <p:nvPr/>
        </p:nvSpPr>
        <p:spPr>
          <a:xfrm>
            <a:off x="3223128" y="5043323"/>
            <a:ext cx="45545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Unsteady BCs applied to 2D part of grid</a:t>
            </a:r>
          </a:p>
        </p:txBody>
      </p:sp>
    </p:spTree>
    <p:extLst>
      <p:ext uri="{BB962C8B-B14F-4D97-AF65-F5344CB8AC3E}">
        <p14:creationId xmlns:p14="http://schemas.microsoft.com/office/powerpoint/2010/main" val="8523220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51B7AB8D-2EF0-4E5A-B13A-8620959DB357}"/>
              </a:ext>
            </a:extLst>
          </p:cNvPr>
          <p:cNvSpPr txBox="1"/>
          <p:nvPr/>
        </p:nvSpPr>
        <p:spPr>
          <a:xfrm>
            <a:off x="757965" y="405512"/>
            <a:ext cx="6323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Input Plan HDF file (e.g. Muncie.p04.tmp.hdf)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58853E6-B308-4BBF-BFF7-C74C789658D9}"/>
              </a:ext>
            </a:extLst>
          </p:cNvPr>
          <p:cNvSpPr txBox="1"/>
          <p:nvPr/>
        </p:nvSpPr>
        <p:spPr>
          <a:xfrm>
            <a:off x="757965" y="1256443"/>
            <a:ext cx="736899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The Muncie.p04.tmp.hdf is derived from an HEC-RAS GUI compute that produces the file Muncie.p04.hdf.  The computed file includes </a:t>
            </a:r>
            <a:r>
              <a:rPr lang="en-US" sz="2400" dirty="0" err="1"/>
              <a:t>bcs</a:t>
            </a:r>
            <a:r>
              <a:rPr lang="en-US" sz="2400" dirty="0"/>
              <a:t>, plan and geometry data, and the results.  The RasUnsteady64 compute requires a file named Muncie.p04.tmp.hdf for input.  The Muncie.p04.hdf cannot simply be renamed to </a:t>
            </a:r>
          </a:p>
          <a:p>
            <a:r>
              <a:rPr lang="en-US" sz="2400" dirty="0"/>
              <a:t>Muncie p04.tmp.hdf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34F8F67-D3E1-46FD-8156-7BA3B125A6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1941" y="4160740"/>
            <a:ext cx="2758385" cy="1664752"/>
          </a:xfrm>
          <a:prstGeom prst="rect">
            <a:avLst/>
          </a:prstGeom>
        </p:spPr>
      </p:pic>
      <p:sp>
        <p:nvSpPr>
          <p:cNvPr id="13" name="Arrow: Right 12">
            <a:extLst>
              <a:ext uri="{FF2B5EF4-FFF2-40B4-BE49-F238E27FC236}">
                <a16:creationId xmlns:a16="http://schemas.microsoft.com/office/drawing/2014/main" id="{44B4724A-64C2-4840-AD68-2E8F3A5080B6}"/>
              </a:ext>
            </a:extLst>
          </p:cNvPr>
          <p:cNvSpPr/>
          <p:nvPr/>
        </p:nvSpPr>
        <p:spPr>
          <a:xfrm rot="10800000">
            <a:off x="2478913" y="5368091"/>
            <a:ext cx="618308" cy="148047"/>
          </a:xfrm>
          <a:prstGeom prst="rightArrow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A0BCD00-E374-4E96-877A-F0EDBB0EF4F1}"/>
              </a:ext>
            </a:extLst>
          </p:cNvPr>
          <p:cNvSpPr txBox="1"/>
          <p:nvPr/>
        </p:nvSpPr>
        <p:spPr>
          <a:xfrm>
            <a:off x="3294518" y="5179161"/>
            <a:ext cx="30508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Results group must be deleted from the file</a:t>
            </a:r>
          </a:p>
        </p:txBody>
      </p:sp>
    </p:spTree>
    <p:extLst>
      <p:ext uri="{BB962C8B-B14F-4D97-AF65-F5344CB8AC3E}">
        <p14:creationId xmlns:p14="http://schemas.microsoft.com/office/powerpoint/2010/main" val="3472472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51B7AB8D-2EF0-4E5A-B13A-8620959DB357}"/>
              </a:ext>
            </a:extLst>
          </p:cNvPr>
          <p:cNvSpPr txBox="1"/>
          <p:nvPr/>
        </p:nvSpPr>
        <p:spPr>
          <a:xfrm>
            <a:off x="711312" y="442834"/>
            <a:ext cx="6323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Input Plan HDF file (e.g. Muncie.p04.tmp.hdf)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58853E6-B308-4BBF-BFF7-C74C789658D9}"/>
              </a:ext>
            </a:extLst>
          </p:cNvPr>
          <p:cNvSpPr txBox="1"/>
          <p:nvPr/>
        </p:nvSpPr>
        <p:spPr>
          <a:xfrm>
            <a:off x="711312" y="1051169"/>
            <a:ext cx="75089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Below is a python script which copies all data groups but “Results” from the Muncie.p04.hdf into Muncie.p04.tmp.hdf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694EC8D-906B-4FE4-B13F-4F45B9F61F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6922" y="2398168"/>
            <a:ext cx="5830156" cy="4088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832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51B7AB8D-2EF0-4E5A-B13A-8620959DB357}"/>
              </a:ext>
            </a:extLst>
          </p:cNvPr>
          <p:cNvSpPr txBox="1"/>
          <p:nvPr/>
        </p:nvSpPr>
        <p:spPr>
          <a:xfrm>
            <a:off x="739304" y="657438"/>
            <a:ext cx="6323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Muncie test case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58853E6-B308-4BBF-BFF7-C74C789658D9}"/>
              </a:ext>
            </a:extLst>
          </p:cNvPr>
          <p:cNvSpPr txBox="1"/>
          <p:nvPr/>
        </p:nvSpPr>
        <p:spPr>
          <a:xfrm>
            <a:off x="739304" y="1265773"/>
            <a:ext cx="750895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The script, run_test_1.sh, runs the rasUnsteady64 for the Muncie example.  At the end of the compute, the Muncie.p04.tmp.hdf is renamed to Muncie.p04.hdf</a:t>
            </a:r>
          </a:p>
          <a:p>
            <a:endParaRPr lang="en-US" sz="2400" dirty="0"/>
          </a:p>
          <a:p>
            <a:r>
              <a:rPr lang="en-US" sz="2400" dirty="0"/>
              <a:t>Before running the test, remove the existing Muncie.p04.hdf from the directory.  Also be sure there is the suitable Muncie.p04.tmp.hdf file.  A copy of the file can be obtained from the </a:t>
            </a:r>
            <a:r>
              <a:rPr lang="en-US" sz="2400" dirty="0" err="1"/>
              <a:t>Muncie_Linux</a:t>
            </a:r>
            <a:r>
              <a:rPr lang="en-US" sz="2400" dirty="0"/>
              <a:t>/</a:t>
            </a:r>
            <a:r>
              <a:rPr lang="en-US" sz="2400" dirty="0" err="1"/>
              <a:t>plan_hdf_tmp</a:t>
            </a:r>
            <a:r>
              <a:rPr lang="en-US" sz="2400" dirty="0"/>
              <a:t> directory.</a:t>
            </a:r>
          </a:p>
        </p:txBody>
      </p:sp>
    </p:spTree>
    <p:extLst>
      <p:ext uri="{BB962C8B-B14F-4D97-AF65-F5344CB8AC3E}">
        <p14:creationId xmlns:p14="http://schemas.microsoft.com/office/powerpoint/2010/main" val="35678527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51B7AB8D-2EF0-4E5A-B13A-8620959DB357}"/>
              </a:ext>
            </a:extLst>
          </p:cNvPr>
          <p:cNvSpPr txBox="1"/>
          <p:nvPr/>
        </p:nvSpPr>
        <p:spPr>
          <a:xfrm>
            <a:off x="739304" y="657438"/>
            <a:ext cx="6323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Muncie test case, *.b04 file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58853E6-B308-4BBF-BFF7-C74C789658D9}"/>
              </a:ext>
            </a:extLst>
          </p:cNvPr>
          <p:cNvSpPr txBox="1"/>
          <p:nvPr/>
        </p:nvSpPr>
        <p:spPr>
          <a:xfrm>
            <a:off x="739304" y="1265773"/>
            <a:ext cx="75089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The Muncie.b04 file contains the 1D boundary conditions and most the run parameters for the unsteady compute.</a:t>
            </a:r>
          </a:p>
          <a:p>
            <a:endParaRPr lang="en-US" sz="2400" dirty="0"/>
          </a:p>
          <a:p>
            <a:r>
              <a:rPr lang="en-US" sz="2400" dirty="0"/>
              <a:t>Of note in the provided example is line 45, the DSS output file path.  The line generated from the HEC-RAS GUI has a typical Windows OS pathname: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2D0BC61-BE8C-4F1B-840A-27E86E549B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618" y="3828709"/>
            <a:ext cx="5201974" cy="5857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CA64EE3-7EA6-44B3-BE0F-26FF2CD7F132}"/>
              </a:ext>
            </a:extLst>
          </p:cNvPr>
          <p:cNvSpPr txBox="1"/>
          <p:nvPr/>
        </p:nvSpPr>
        <p:spPr>
          <a:xfrm>
            <a:off x="817521" y="4772577"/>
            <a:ext cx="75089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This will need to be modified to the right path on the Linux environment.  For the test case provided, the path was shortened to </a:t>
            </a:r>
            <a:r>
              <a:rPr lang="en-US" sz="2400" dirty="0" err="1"/>
              <a:t>Muncie.dss</a:t>
            </a:r>
            <a:r>
              <a:rPr lang="en-US" sz="2400" dirty="0"/>
              <a:t> to output in the test directory.</a:t>
            </a:r>
          </a:p>
        </p:txBody>
      </p:sp>
    </p:spTree>
    <p:extLst>
      <p:ext uri="{BB962C8B-B14F-4D97-AF65-F5344CB8AC3E}">
        <p14:creationId xmlns:p14="http://schemas.microsoft.com/office/powerpoint/2010/main" val="34188313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130</TotalTime>
  <Words>583</Words>
  <Application>Microsoft Office PowerPoint</Application>
  <PresentationFormat>On-screen Show (4:3)</PresentationFormat>
  <Paragraphs>49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Richard Rachiele</dc:creator>
  <cp:lastModifiedBy>Richard Rachiele</cp:lastModifiedBy>
  <cp:revision>22</cp:revision>
  <dcterms:created xsi:type="dcterms:W3CDTF">2019-04-01T20:57:53Z</dcterms:created>
  <dcterms:modified xsi:type="dcterms:W3CDTF">2019-10-28T18:17:16Z</dcterms:modified>
</cp:coreProperties>
</file>